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15"/>
  </p:notesMasterIdLst>
  <p:sldIdLst>
    <p:sldId id="256" r:id="rId2"/>
    <p:sldId id="376" r:id="rId3"/>
    <p:sldId id="257" r:id="rId4"/>
    <p:sldId id="369" r:id="rId5"/>
    <p:sldId id="258" r:id="rId6"/>
    <p:sldId id="259" r:id="rId7"/>
    <p:sldId id="260" r:id="rId8"/>
    <p:sldId id="261" r:id="rId9"/>
    <p:sldId id="263" r:id="rId10"/>
    <p:sldId id="262" r:id="rId11"/>
    <p:sldId id="264" r:id="rId12"/>
    <p:sldId id="265" r:id="rId13"/>
    <p:sldId id="321" r:id="rId14"/>
    <p:sldId id="266" r:id="rId15"/>
    <p:sldId id="267" r:id="rId16"/>
    <p:sldId id="268" r:id="rId17"/>
    <p:sldId id="269" r:id="rId18"/>
    <p:sldId id="270" r:id="rId19"/>
    <p:sldId id="271" r:id="rId20"/>
    <p:sldId id="272" r:id="rId21"/>
    <p:sldId id="276" r:id="rId22"/>
    <p:sldId id="277" r:id="rId23"/>
    <p:sldId id="275" r:id="rId24"/>
    <p:sldId id="274" r:id="rId25"/>
    <p:sldId id="278" r:id="rId26"/>
    <p:sldId id="279" r:id="rId27"/>
    <p:sldId id="280" r:id="rId28"/>
    <p:sldId id="281" r:id="rId29"/>
    <p:sldId id="282" r:id="rId30"/>
    <p:sldId id="273" r:id="rId31"/>
    <p:sldId id="283" r:id="rId32"/>
    <p:sldId id="284" r:id="rId33"/>
    <p:sldId id="285" r:id="rId34"/>
    <p:sldId id="286" r:id="rId35"/>
    <p:sldId id="287" r:id="rId36"/>
    <p:sldId id="288" r:id="rId37"/>
    <p:sldId id="289" r:id="rId38"/>
    <p:sldId id="290" r:id="rId39"/>
    <p:sldId id="292" r:id="rId40"/>
    <p:sldId id="293" r:id="rId41"/>
    <p:sldId id="295" r:id="rId42"/>
    <p:sldId id="296" r:id="rId43"/>
    <p:sldId id="297" r:id="rId44"/>
    <p:sldId id="298" r:id="rId45"/>
    <p:sldId id="299" r:id="rId46"/>
    <p:sldId id="300" r:id="rId47"/>
    <p:sldId id="301" r:id="rId48"/>
    <p:sldId id="302" r:id="rId49"/>
    <p:sldId id="354" r:id="rId50"/>
    <p:sldId id="304" r:id="rId51"/>
    <p:sldId id="311" r:id="rId52"/>
    <p:sldId id="305" r:id="rId53"/>
    <p:sldId id="306" r:id="rId54"/>
    <p:sldId id="307" r:id="rId55"/>
    <p:sldId id="308" r:id="rId56"/>
    <p:sldId id="309" r:id="rId57"/>
    <p:sldId id="310" r:id="rId58"/>
    <p:sldId id="322" r:id="rId59"/>
    <p:sldId id="381" r:id="rId60"/>
    <p:sldId id="323" r:id="rId61"/>
    <p:sldId id="325" r:id="rId62"/>
    <p:sldId id="327" r:id="rId63"/>
    <p:sldId id="342" r:id="rId64"/>
    <p:sldId id="378" r:id="rId65"/>
    <p:sldId id="379" r:id="rId66"/>
    <p:sldId id="380" r:id="rId67"/>
    <p:sldId id="328" r:id="rId68"/>
    <p:sldId id="329" r:id="rId69"/>
    <p:sldId id="330" r:id="rId70"/>
    <p:sldId id="332" r:id="rId71"/>
    <p:sldId id="335" r:id="rId72"/>
    <p:sldId id="336" r:id="rId73"/>
    <p:sldId id="338" r:id="rId74"/>
    <p:sldId id="356" r:id="rId75"/>
    <p:sldId id="357" r:id="rId76"/>
    <p:sldId id="348" r:id="rId77"/>
    <p:sldId id="345" r:id="rId78"/>
    <p:sldId id="358" r:id="rId79"/>
    <p:sldId id="337" r:id="rId80"/>
    <p:sldId id="339" r:id="rId81"/>
    <p:sldId id="346" r:id="rId82"/>
    <p:sldId id="341" r:id="rId83"/>
    <p:sldId id="349" r:id="rId84"/>
    <p:sldId id="312" r:id="rId85"/>
    <p:sldId id="382" r:id="rId86"/>
    <p:sldId id="383" r:id="rId87"/>
    <p:sldId id="313" r:id="rId88"/>
    <p:sldId id="384" r:id="rId89"/>
    <p:sldId id="350" r:id="rId90"/>
    <p:sldId id="314" r:id="rId91"/>
    <p:sldId id="315" r:id="rId92"/>
    <p:sldId id="316" r:id="rId93"/>
    <p:sldId id="318" r:id="rId94"/>
    <p:sldId id="319" r:id="rId95"/>
    <p:sldId id="320" r:id="rId96"/>
    <p:sldId id="359" r:id="rId97"/>
    <p:sldId id="375" r:id="rId98"/>
    <p:sldId id="360" r:id="rId99"/>
    <p:sldId id="361" r:id="rId100"/>
    <p:sldId id="362" r:id="rId101"/>
    <p:sldId id="363" r:id="rId102"/>
    <p:sldId id="364" r:id="rId103"/>
    <p:sldId id="370" r:id="rId104"/>
    <p:sldId id="372" r:id="rId105"/>
    <p:sldId id="374" r:id="rId106"/>
    <p:sldId id="371" r:id="rId107"/>
    <p:sldId id="365" r:id="rId108"/>
    <p:sldId id="317" r:id="rId109"/>
    <p:sldId id="352" r:id="rId110"/>
    <p:sldId id="351" r:id="rId111"/>
    <p:sldId id="368" r:id="rId112"/>
    <p:sldId id="367" r:id="rId113"/>
    <p:sldId id="377" r:id="rId114"/>
  </p:sldIdLst>
  <p:sldSz cx="12192000" cy="6858000"/>
  <p:notesSz cx="6858000" cy="9144000"/>
  <p:custShowLst>
    <p:custShow name="Custom Show 1" id="0">
      <p:sldLst>
        <p:sld r:id="rId20"/>
        <p:sld r:id="rId31"/>
        <p:sld r:id="rId20"/>
        <p:sld r:id="rId31"/>
        <p:sld r:id="rId21"/>
        <p:sld r:id="rId22"/>
        <p:sld r:id="rId23"/>
        <p:sld r:id="rId24"/>
        <p:sld r:id="rId25"/>
        <p:sld r:id="rId26"/>
        <p:sld r:id="rId27"/>
        <p:sld r:id="rId28"/>
        <p:sld r:id="rId29"/>
        <p:sld r:id="rId30"/>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 r:id="rId52"/>
        <p:sld r:id="rId53"/>
        <p:sld r:id="rId54"/>
        <p:sld r:id="rId55"/>
        <p:sld r:id="rId56"/>
        <p:sld r:id="rId57"/>
        <p:sld r:id="rId58"/>
        <p:sld r:id="rId59"/>
        <p:sld r:id="rId61"/>
        <p:sld r:id="rId62"/>
        <p:sld r:id="rId63"/>
        <p:sld r:id="rId68"/>
        <p:sld r:id="rId69"/>
        <p:sld r:id="rId70"/>
        <p:sld r:id="rId71"/>
        <p:sld r:id="rId72"/>
        <p:sld r:id="rId73"/>
        <p:sld r:id="rId75"/>
        <p:sld r:id="rId76"/>
        <p:sld r:id="rId79"/>
        <p:sld r:id="rId80"/>
        <p:sld r:id="rId74"/>
        <p:sld r:id="rId81"/>
        <p:sld r:id="rId83"/>
        <p:sld r:id="rId64"/>
        <p:sld r:id="rId78"/>
        <p:sld r:id="rId82"/>
        <p:sld r:id="rId77"/>
        <p:sld r:id="rId8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71F1"/>
    <a:srgbClr val="3366FF"/>
    <a:srgbClr val="9966FF"/>
    <a:srgbClr val="6600FF"/>
    <a:srgbClr val="5F5F5F"/>
    <a:srgbClr val="4D4D4D"/>
    <a:srgbClr val="15A377"/>
    <a:srgbClr val="33CC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7" autoAdjust="0"/>
    <p:restoredTop sz="86355" autoAdjust="0"/>
  </p:normalViewPr>
  <p:slideViewPr>
    <p:cSldViewPr snapToGrid="0">
      <p:cViewPr varScale="1">
        <p:scale>
          <a:sx n="64" d="100"/>
          <a:sy n="64" d="100"/>
        </p:scale>
        <p:origin x="41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C01A7-5CB2-4240-B18A-F40EA7FA143D}" type="datetimeFigureOut">
              <a:rPr lang="en-US" smtClean="0"/>
              <a:t>8/10/2015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E0F85-C2AA-42D5-B13E-781F4BA4A087}" type="slidenum">
              <a:rPr lang="en-US" smtClean="0"/>
              <a:t>‹#›</a:t>
            </a:fld>
            <a:endParaRPr lang="en-US"/>
          </a:p>
        </p:txBody>
      </p:sp>
    </p:spTree>
    <p:extLst>
      <p:ext uri="{BB962C8B-B14F-4D97-AF65-F5344CB8AC3E}">
        <p14:creationId xmlns:p14="http://schemas.microsoft.com/office/powerpoint/2010/main" val="417490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E0F85-C2AA-42D5-B13E-781F4BA4A087}" type="slidenum">
              <a:rPr lang="en-US" smtClean="0"/>
              <a:t>1</a:t>
            </a:fld>
            <a:endParaRPr lang="en-US"/>
          </a:p>
        </p:txBody>
      </p:sp>
    </p:spTree>
    <p:extLst>
      <p:ext uri="{BB962C8B-B14F-4D97-AF65-F5344CB8AC3E}">
        <p14:creationId xmlns:p14="http://schemas.microsoft.com/office/powerpoint/2010/main" val="341938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E0F85-C2AA-42D5-B13E-781F4BA4A087}" type="slidenum">
              <a:rPr lang="en-US" smtClean="0"/>
              <a:t>2</a:t>
            </a:fld>
            <a:endParaRPr lang="en-US"/>
          </a:p>
        </p:txBody>
      </p:sp>
    </p:spTree>
    <p:extLst>
      <p:ext uri="{BB962C8B-B14F-4D97-AF65-F5344CB8AC3E}">
        <p14:creationId xmlns:p14="http://schemas.microsoft.com/office/powerpoint/2010/main" val="208237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E0F85-C2AA-42D5-B13E-781F4BA4A087}" type="slidenum">
              <a:rPr lang="en-US" smtClean="0"/>
              <a:t>13</a:t>
            </a:fld>
            <a:endParaRPr lang="en-US"/>
          </a:p>
        </p:txBody>
      </p:sp>
    </p:spTree>
    <p:extLst>
      <p:ext uri="{BB962C8B-B14F-4D97-AF65-F5344CB8AC3E}">
        <p14:creationId xmlns:p14="http://schemas.microsoft.com/office/powerpoint/2010/main" val="227178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E0F85-C2AA-42D5-B13E-781F4BA4A087}" type="slidenum">
              <a:rPr lang="en-US" smtClean="0"/>
              <a:t>16</a:t>
            </a:fld>
            <a:endParaRPr lang="en-US"/>
          </a:p>
        </p:txBody>
      </p:sp>
    </p:spTree>
    <p:extLst>
      <p:ext uri="{BB962C8B-B14F-4D97-AF65-F5344CB8AC3E}">
        <p14:creationId xmlns:p14="http://schemas.microsoft.com/office/powerpoint/2010/main" val="303504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E0F85-C2AA-42D5-B13E-781F4BA4A087}" type="slidenum">
              <a:rPr lang="en-US" smtClean="0"/>
              <a:t>85</a:t>
            </a:fld>
            <a:endParaRPr lang="en-US"/>
          </a:p>
        </p:txBody>
      </p:sp>
    </p:spTree>
    <p:extLst>
      <p:ext uri="{BB962C8B-B14F-4D97-AF65-F5344CB8AC3E}">
        <p14:creationId xmlns:p14="http://schemas.microsoft.com/office/powerpoint/2010/main" val="387407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5E0F85-C2AA-42D5-B13E-781F4BA4A087}" type="slidenum">
              <a:rPr lang="en-US" smtClean="0"/>
              <a:t>88</a:t>
            </a:fld>
            <a:endParaRPr lang="en-US"/>
          </a:p>
        </p:txBody>
      </p:sp>
    </p:spTree>
    <p:extLst>
      <p:ext uri="{BB962C8B-B14F-4D97-AF65-F5344CB8AC3E}">
        <p14:creationId xmlns:p14="http://schemas.microsoft.com/office/powerpoint/2010/main" val="67939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5AD6C5-118F-439A-8EEF-2D15C3578E2A}"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405014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AD6C5-118F-439A-8EEF-2D15C3578E2A}"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2188395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AD6C5-118F-439A-8EEF-2D15C3578E2A}"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209838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5AD6C5-118F-439A-8EEF-2D15C3578E2A}"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62343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5AD6C5-118F-439A-8EEF-2D15C3578E2A}" type="datetimeFigureOut">
              <a:rPr lang="en-US" smtClean="0"/>
              <a:t>8/10/2015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3374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5AD6C5-118F-439A-8EEF-2D15C3578E2A}"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174125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5AD6C5-118F-439A-8EEF-2D15C3578E2A}" type="datetimeFigureOut">
              <a:rPr lang="en-US" smtClean="0"/>
              <a:t>8/10/2015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113237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5AD6C5-118F-439A-8EEF-2D15C3578E2A}" type="datetimeFigureOut">
              <a:rPr lang="en-US" smtClean="0"/>
              <a:t>8/10/2015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230421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AD6C5-118F-439A-8EEF-2D15C3578E2A}" type="datetimeFigureOut">
              <a:rPr lang="en-US" smtClean="0"/>
              <a:t>8/10/2015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395984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AD6C5-118F-439A-8EEF-2D15C3578E2A}"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281769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5AD6C5-118F-439A-8EEF-2D15C3578E2A}" type="datetimeFigureOut">
              <a:rPr lang="en-US" smtClean="0"/>
              <a:t>8/10/2015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D5FCD-F337-4864-B639-47B0479DEAF0}" type="slidenum">
              <a:rPr lang="en-US" smtClean="0"/>
              <a:t>‹#›</a:t>
            </a:fld>
            <a:endParaRPr lang="en-US"/>
          </a:p>
        </p:txBody>
      </p:sp>
    </p:spTree>
    <p:extLst>
      <p:ext uri="{BB962C8B-B14F-4D97-AF65-F5344CB8AC3E}">
        <p14:creationId xmlns:p14="http://schemas.microsoft.com/office/powerpoint/2010/main" val="209959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AD6C5-118F-439A-8EEF-2D15C3578E2A}" type="datetimeFigureOut">
              <a:rPr lang="en-US" smtClean="0"/>
              <a:t>8/10/2015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D5FCD-F337-4864-B639-47B0479DEAF0}" type="slidenum">
              <a:rPr lang="en-US" smtClean="0"/>
              <a:t>‹#›</a:t>
            </a:fld>
            <a:endParaRPr lang="en-US"/>
          </a:p>
        </p:txBody>
      </p:sp>
    </p:spTree>
    <p:extLst>
      <p:ext uri="{BB962C8B-B14F-4D97-AF65-F5344CB8AC3E}">
        <p14:creationId xmlns:p14="http://schemas.microsoft.com/office/powerpoint/2010/main" val="21730592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2.png"/><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2.png"/><Relationship Id="rId4" Type="http://schemas.openxmlformats.org/officeDocument/2006/relationships/image" Target="../media/image114.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2.png"/><Relationship Id="rId4" Type="http://schemas.openxmlformats.org/officeDocument/2006/relationships/image" Target="../media/image115.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2.png"/><Relationship Id="rId4" Type="http://schemas.openxmlformats.org/officeDocument/2006/relationships/image" Target="../media/image116.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2.png"/><Relationship Id="rId4" Type="http://schemas.openxmlformats.org/officeDocument/2006/relationships/image" Target="../media/image117.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2.png"/><Relationship Id="rId4"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2.png"/><Relationship Id="rId4"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2.png"/><Relationship Id="rId4"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2.png"/><Relationship Id="rId4" Type="http://schemas.openxmlformats.org/officeDocument/2006/relationships/image" Target="../media/image121.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2.png"/><Relationship Id="rId4" Type="http://schemas.openxmlformats.org/officeDocument/2006/relationships/image" Target="../media/image122.jpeg"/></Relationships>
</file>

<file path=ppt/slides/_rels/slide109.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4.xml"/><Relationship Id="rId7" Type="http://schemas.openxmlformats.org/officeDocument/2006/relationships/image" Target="../media/image61.jp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59.jpg"/><Relationship Id="rId5" Type="http://schemas.openxmlformats.org/officeDocument/2006/relationships/image" Target="../media/image60.jpeg"/><Relationship Id="rId10" Type="http://schemas.openxmlformats.org/officeDocument/2006/relationships/image" Target="../media/image12.png"/><Relationship Id="rId4" Type="http://schemas.openxmlformats.org/officeDocument/2006/relationships/image" Target="../media/image34.jpg"/><Relationship Id="rId9" Type="http://schemas.openxmlformats.org/officeDocument/2006/relationships/image" Target="../media/image123.jp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2.png"/><Relationship Id="rId5" Type="http://schemas.openxmlformats.org/officeDocument/2006/relationships/image" Target="../media/image125.jpeg"/><Relationship Id="rId4" Type="http://schemas.openxmlformats.org/officeDocument/2006/relationships/image" Target="../media/image124.jpeg"/></Relationships>
</file>

<file path=ppt/slides/_rels/slide1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29.jpe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2.png"/><Relationship Id="rId4" Type="http://schemas.openxmlformats.org/officeDocument/2006/relationships/image" Target="../media/image13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2.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g"/></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2.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2.pn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2.pn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12.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04.jpeg"/><Relationship Id="rId5" Type="http://schemas.openxmlformats.org/officeDocument/2006/relationships/slideLayout" Target="../slideLayouts/slideLayout7.xml"/><Relationship Id="rId4" Type="http://schemas.openxmlformats.org/officeDocument/2006/relationships/audio" Target="../media/media9.mp3"/></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2.png"/><Relationship Id="rId4" Type="http://schemas.openxmlformats.org/officeDocument/2006/relationships/image" Target="../media/image105.jpe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2.png"/><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2.png"/><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2.png"/><Relationship Id="rId4" Type="http://schemas.openxmlformats.org/officeDocument/2006/relationships/image" Target="../media/image108.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2.png"/><Relationship Id="rId4" Type="http://schemas.openxmlformats.org/officeDocument/2006/relationships/image" Target="../media/image109.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2.png"/><Relationship Id="rId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2.png"/><Relationship Id="rId4" Type="http://schemas.openxmlformats.org/officeDocument/2006/relationships/image" Target="../media/image1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0" flipV="1">
            <a:off x="5413829" y="136073"/>
            <a:ext cx="5902828" cy="3681184"/>
          </a:xfrm>
          <a:solidFill>
            <a:schemeClr val="bg1"/>
          </a:solidFill>
        </p:spPr>
        <p:txBody>
          <a:bodyPr>
            <a:noAutofit/>
          </a:bodyPr>
          <a:lstStyle/>
          <a:p>
            <a:pPr algn="r"/>
            <a:r>
              <a:rPr lang="en-US" sz="5400" b="1" i="1" dirty="0" smtClean="0">
                <a:latin typeface="Narkisim" panose="020E0502050101010101" pitchFamily="34" charset="-79"/>
                <a:cs typeface="Narkisim" panose="020E0502050101010101" pitchFamily="34" charset="-79"/>
              </a:rPr>
              <a:t/>
            </a:r>
            <a:br>
              <a:rPr lang="en-US" sz="5400" b="1" i="1" dirty="0" smtClean="0">
                <a:latin typeface="Narkisim" panose="020E0502050101010101" pitchFamily="34" charset="-79"/>
                <a:cs typeface="Narkisim" panose="020E0502050101010101" pitchFamily="34" charset="-79"/>
              </a:rPr>
            </a:br>
            <a:r>
              <a:rPr lang="en-US" sz="5400" b="1" i="1" dirty="0" smtClean="0">
                <a:latin typeface="Narkisim" panose="020E0502050101010101" pitchFamily="34" charset="-79"/>
                <a:cs typeface="Narkisim" panose="020E0502050101010101" pitchFamily="34" charset="-79"/>
              </a:rPr>
              <a:t>New Beauty</a:t>
            </a:r>
            <a:br>
              <a:rPr lang="en-US" sz="5400" b="1" i="1" dirty="0" smtClean="0">
                <a:latin typeface="Narkisim" panose="020E0502050101010101" pitchFamily="34" charset="-79"/>
                <a:cs typeface="Narkisim" panose="020E0502050101010101" pitchFamily="34" charset="-79"/>
              </a:rPr>
            </a:br>
            <a:r>
              <a:rPr lang="en-US" sz="5400" b="1" i="1" dirty="0" smtClean="0">
                <a:latin typeface="Narkisim" panose="020E0502050101010101" pitchFamily="34" charset="-79"/>
                <a:cs typeface="Narkisim" panose="020E0502050101010101" pitchFamily="34" charset="-79"/>
              </a:rPr>
              <a:t>Old Designs</a:t>
            </a:r>
            <a:r>
              <a:rPr lang="en-US" sz="5400" b="1" i="1" dirty="0">
                <a:latin typeface="Narkisim" panose="020E0502050101010101" pitchFamily="34" charset="-79"/>
                <a:cs typeface="Narkisim" panose="020E0502050101010101" pitchFamily="34" charset="-79"/>
              </a:rPr>
              <a:t/>
            </a:r>
            <a:br>
              <a:rPr lang="en-US" sz="5400" b="1" i="1" dirty="0">
                <a:latin typeface="Narkisim" panose="020E0502050101010101" pitchFamily="34" charset="-79"/>
                <a:cs typeface="Narkisim" panose="020E0502050101010101" pitchFamily="34" charset="-79"/>
              </a:rPr>
            </a:br>
            <a:r>
              <a:rPr lang="en-US" sz="5400" b="1" i="1" dirty="0" smtClean="0">
                <a:latin typeface="Narkisim" panose="020E0502050101010101" pitchFamily="34" charset="-79"/>
                <a:cs typeface="Narkisim" panose="020E0502050101010101" pitchFamily="34" charset="-79"/>
              </a:rPr>
              <a:t>  </a:t>
            </a:r>
            <a:r>
              <a:rPr lang="en-US" sz="5400" b="1" dirty="0">
                <a:latin typeface="Narkisim" panose="020E0502050101010101" pitchFamily="34" charset="-79"/>
                <a:cs typeface="Narkisim" panose="020E0502050101010101" pitchFamily="34" charset="-79"/>
              </a:rPr>
              <a:t> </a:t>
            </a:r>
            <a:r>
              <a:rPr lang="en-US" sz="4800" b="1" dirty="0" smtClean="0">
                <a:latin typeface="Narkisim" panose="020E0502050101010101" pitchFamily="34" charset="-79"/>
                <a:cs typeface="Narkisim" panose="020E0502050101010101" pitchFamily="34" charset="-79"/>
              </a:rPr>
              <a:t>traditional and contemporary art</a:t>
            </a:r>
            <a:endParaRPr lang="en-US" sz="4800" dirty="0">
              <a:latin typeface="Narkisim" panose="020E0502050101010101" pitchFamily="34" charset="-79"/>
              <a:cs typeface="Narkisim" panose="020E0502050101010101" pitchFamily="34" charset="-79"/>
            </a:endParaRPr>
          </a:p>
        </p:txBody>
      </p:sp>
      <p:sp>
        <p:nvSpPr>
          <p:cNvPr id="3" name="Subtitle 2"/>
          <p:cNvSpPr>
            <a:spLocks noGrp="1"/>
          </p:cNvSpPr>
          <p:nvPr>
            <p:ph type="subTitle" idx="1"/>
          </p:nvPr>
        </p:nvSpPr>
        <p:spPr/>
        <p:txBody>
          <a:bodyPr/>
          <a:lstStyle/>
          <a:p>
            <a:r>
              <a:rPr lang="en-US" dirty="0" smtClean="0"/>
              <a:t> </a:t>
            </a:r>
            <a:endParaRPr lang="en-US" dirty="0"/>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966" b="99031" l="988" r="98272">
                        <a14:foregroundMark x1="84259" y1="57431" x2="84259" y2="57431"/>
                        <a14:foregroundMark x1="26852" y1="15428" x2="26852" y2="15428"/>
                        <a14:foregroundMark x1="11235" y1="16801" x2="11235" y2="16801"/>
                        <a14:foregroundMark x1="11235" y1="16801" x2="11235" y2="16801"/>
                        <a14:foregroundMark x1="12284" y1="18255" x2="12284" y2="18255"/>
                        <a14:foregroundMark x1="4259" y1="78029" x2="4259" y2="78029"/>
                        <a14:backgroundMark x1="38951" y1="10662" x2="99877" y2="54362"/>
                        <a14:backgroundMark x1="91852" y1="34330" x2="91852" y2="34330"/>
                      </a14:backgroundRemoval>
                    </a14:imgEffect>
                  </a14:imgLayer>
                </a14:imgProps>
              </a:ext>
              <a:ext uri="{28A0092B-C50C-407E-A947-70E740481C1C}">
                <a14:useLocalDpi xmlns:a14="http://schemas.microsoft.com/office/drawing/2010/main" val="0"/>
              </a:ext>
            </a:extLst>
          </a:blip>
          <a:srcRect t="6547" b="7752"/>
          <a:stretch/>
        </p:blipFill>
        <p:spPr>
          <a:xfrm>
            <a:off x="1220566" y="2106386"/>
            <a:ext cx="6857201" cy="4412343"/>
          </a:xfrm>
          <a:prstGeom prst="rect">
            <a:avLst/>
          </a:prstGeom>
        </p:spPr>
      </p:pic>
    </p:spTree>
    <p:extLst>
      <p:ext uri="{BB962C8B-B14F-4D97-AF65-F5344CB8AC3E}">
        <p14:creationId xmlns:p14="http://schemas.microsoft.com/office/powerpoint/2010/main" val="208722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665" y="0"/>
            <a:ext cx="9144000"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5918346"/>
      </p:ext>
    </p:extLst>
  </p:cSld>
  <p:clrMapOvr>
    <a:masterClrMapping/>
  </p:clrMapOvr>
  <mc:AlternateContent xmlns:mc="http://schemas.openxmlformats.org/markup-compatibility/2006" xmlns:p14="http://schemas.microsoft.com/office/powerpoint/2010/main">
    <mc:Choice Requires="p14">
      <p:transition spd="slow" p14:dur="2000" advTm="4358"/>
    </mc:Choice>
    <mc:Fallback xmlns="">
      <p:transition spd="slow" advTm="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83500" y="0"/>
            <a:ext cx="5625000"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9000910"/>
      </p:ext>
    </p:extLst>
  </p:cSld>
  <p:clrMapOvr>
    <a:masterClrMapping/>
  </p:clrMapOvr>
  <mc:AlternateContent xmlns:mc="http://schemas.openxmlformats.org/markup-compatibility/2006" xmlns:p14="http://schemas.microsoft.com/office/powerpoint/2010/main">
    <mc:Choice Requires="p14">
      <p:transition spd="slow" p14:dur="1500" advTm="3511">
        <p:split orient="vert"/>
      </p:transition>
    </mc:Choice>
    <mc:Fallback xmlns="">
      <p:transition spd="slow" advTm="35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7411"/>
          <a:stretch/>
        </p:blipFill>
        <p:spPr>
          <a:xfrm rot="5400000">
            <a:off x="3407498" y="-815138"/>
            <a:ext cx="5521124" cy="815601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8342462"/>
      </p:ext>
    </p:extLst>
  </p:cSld>
  <p:clrMapOvr>
    <a:masterClrMapping/>
  </p:clrMapOvr>
  <mc:AlternateContent xmlns:mc="http://schemas.openxmlformats.org/markup-compatibility/2006" xmlns:p14="http://schemas.microsoft.com/office/powerpoint/2010/main">
    <mc:Choice Requires="p14">
      <p:transition spd="slow" p14:dur="1500" advTm="3517">
        <p:split orient="vert"/>
      </p:transition>
    </mc:Choice>
    <mc:Fallback xmlns="">
      <p:transition spd="slow" advTm="351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83122" y="-174938"/>
            <a:ext cx="4862933" cy="785312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241379"/>
      </p:ext>
    </p:extLst>
  </p:cSld>
  <p:clrMapOvr>
    <a:masterClrMapping/>
  </p:clrMapOvr>
  <mc:AlternateContent xmlns:mc="http://schemas.openxmlformats.org/markup-compatibility/2006" xmlns:p14="http://schemas.microsoft.com/office/powerpoint/2010/main">
    <mc:Choice Requires="p14">
      <p:transition spd="slow" p14:dur="1500" advTm="3512">
        <p:split orient="vert"/>
      </p:transition>
    </mc:Choice>
    <mc:Fallback xmlns="">
      <p:transition spd="slow" advTm="351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666" y="0"/>
            <a:ext cx="10058400" cy="673330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3826160"/>
      </p:ext>
    </p:extLst>
  </p:cSld>
  <p:clrMapOvr>
    <a:masterClrMapping/>
  </p:clrMapOvr>
  <mc:AlternateContent xmlns:mc="http://schemas.openxmlformats.org/markup-compatibility/2006" xmlns:p14="http://schemas.microsoft.com/office/powerpoint/2010/main">
    <mc:Choice Requires="p14">
      <p:transition spd="slow" p14:dur="1500" advTm="3383">
        <p:split orient="vert"/>
      </p:transition>
    </mc:Choice>
    <mc:Fallback xmlns="">
      <p:transition spd="slow" advTm="338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936" y="1959864"/>
            <a:ext cx="10058400" cy="290656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8866430"/>
      </p:ext>
    </p:extLst>
  </p:cSld>
  <p:clrMapOvr>
    <a:masterClrMapping/>
  </p:clrMapOvr>
  <mc:AlternateContent xmlns:mc="http://schemas.openxmlformats.org/markup-compatibility/2006" xmlns:p14="http://schemas.microsoft.com/office/powerpoint/2010/main">
    <mc:Choice Requires="p14">
      <p:transition spd="slow" p14:dur="1500" advTm="3119">
        <p:split orient="vert"/>
      </p:transition>
    </mc:Choice>
    <mc:Fallback xmlns="">
      <p:transition spd="slow" advTm="311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5934" y="0"/>
            <a:ext cx="9520131"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3776501"/>
      </p:ext>
    </p:extLst>
  </p:cSld>
  <p:clrMapOvr>
    <a:masterClrMapping/>
  </p:clrMapOvr>
  <mc:AlternateContent xmlns:mc="http://schemas.openxmlformats.org/markup-compatibility/2006" xmlns:p14="http://schemas.microsoft.com/office/powerpoint/2010/main">
    <mc:Choice Requires="p14">
      <p:transition spd="slow" p14:dur="1500" advTm="3645">
        <p:split orient="vert"/>
      </p:transition>
    </mc:Choice>
    <mc:Fallback xmlns="">
      <p:transition spd="slow" advTm="364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833658" y="0"/>
            <a:ext cx="4524683"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5450535"/>
      </p:ext>
    </p:extLst>
  </p:cSld>
  <p:clrMapOvr>
    <a:masterClrMapping/>
  </p:clrMapOvr>
  <mc:AlternateContent xmlns:mc="http://schemas.openxmlformats.org/markup-compatibility/2006" xmlns:p14="http://schemas.microsoft.com/office/powerpoint/2010/main">
    <mc:Choice Requires="p14">
      <p:transition spd="slow" p14:dur="1500" advTm="3505">
        <p:split orient="vert"/>
      </p:transition>
    </mc:Choice>
    <mc:Fallback xmlns="">
      <p:transition spd="slow" advTm="350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8071F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288" y="0"/>
            <a:ext cx="5093424"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8605799"/>
      </p:ext>
    </p:extLst>
  </p:cSld>
  <p:clrMapOvr>
    <a:masterClrMapping/>
  </p:clrMapOvr>
  <mc:AlternateContent xmlns:mc="http://schemas.openxmlformats.org/markup-compatibility/2006" xmlns:p14="http://schemas.microsoft.com/office/powerpoint/2010/main">
    <mc:Choice Requires="p14">
      <p:transition spd="slow" p14:dur="1500" advTm="5172">
        <p:split orient="vert"/>
      </p:transition>
    </mc:Choice>
    <mc:Fallback xmlns="">
      <p:transition spd="slow" advTm="517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9829" y="124692"/>
            <a:ext cx="9742714" cy="652198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3856215"/>
      </p:ext>
    </p:extLst>
  </p:cSld>
  <p:clrMapOvr>
    <a:masterClrMapping/>
  </p:clrMapOvr>
  <mc:AlternateContent xmlns:mc="http://schemas.openxmlformats.org/markup-compatibility/2006" xmlns:p14="http://schemas.microsoft.com/office/powerpoint/2010/main">
    <mc:Choice Requires="p14">
      <p:transition spd="slow" p14:dur="1500" advTm="5950">
        <p:split orient="vert"/>
      </p:transition>
    </mc:Choice>
    <mc:Fallback xmlns="">
      <p:transition spd="slow" advTm="59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01343" cy="1325563"/>
          </a:xfrm>
        </p:spPr>
        <p:txBody>
          <a:bodyPr>
            <a:normAutofit fontScale="90000"/>
          </a:bodyPr>
          <a:lstStyle/>
          <a:p>
            <a:r>
              <a:rPr lang="en-US" b="1" dirty="0" smtClean="0"/>
              <a:t>7. Extensions</a:t>
            </a:r>
            <a:br>
              <a:rPr lang="en-US" b="1" dirty="0" smtClean="0"/>
            </a:br>
            <a:r>
              <a:rPr lang="en-US" b="1" dirty="0" smtClean="0"/>
              <a:t/>
            </a:r>
            <a:br>
              <a:rPr lang="en-US" b="1" dirty="0" smtClean="0"/>
            </a:br>
            <a:endParaRPr lang="en-US" dirty="0"/>
          </a:p>
        </p:txBody>
      </p:sp>
      <p:sp>
        <p:nvSpPr>
          <p:cNvPr id="3" name="Content Placeholder 2"/>
          <p:cNvSpPr>
            <a:spLocks noGrp="1"/>
          </p:cNvSpPr>
          <p:nvPr>
            <p:ph sz="half" idx="1"/>
          </p:nvPr>
        </p:nvSpPr>
        <p:spPr>
          <a:xfrm>
            <a:off x="838200" y="1335314"/>
            <a:ext cx="5181600" cy="4841649"/>
          </a:xfrm>
          <a:ln>
            <a:solidFill>
              <a:srgbClr val="002060"/>
            </a:solidFill>
          </a:ln>
        </p:spPr>
        <p:txBody>
          <a:bodyPr/>
          <a:lstStyle/>
          <a:p>
            <a:r>
              <a:rPr lang="en-US" b="1" dirty="0"/>
              <a:t>Curate a show using work from the slide </a:t>
            </a:r>
            <a:r>
              <a:rPr lang="en-US" b="1" dirty="0" smtClean="0"/>
              <a:t>show</a:t>
            </a:r>
            <a:endParaRPr lang="en-US" dirty="0" smtClean="0"/>
          </a:p>
          <a:p>
            <a:endParaRPr lang="en-US" dirty="0"/>
          </a:p>
        </p:txBody>
      </p:sp>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013759" y="2134749"/>
            <a:ext cx="2857500" cy="3562350"/>
          </a:xfrm>
          <a:ln w="6350">
            <a:solidFill>
              <a:srgbClr val="002060"/>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2277923"/>
            <a:ext cx="2286000" cy="133731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4271258"/>
            <a:ext cx="2540000" cy="12496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2209325"/>
            <a:ext cx="2388507" cy="178903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2409" y="1940717"/>
            <a:ext cx="2086001" cy="1899889"/>
          </a:xfrm>
          <a:prstGeom prst="rect">
            <a:avLst/>
          </a:prstGeom>
          <a:ln>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2409" y="4090635"/>
            <a:ext cx="2086001" cy="1973357"/>
          </a:xfrm>
          <a:prstGeom prst="rect">
            <a:avLst/>
          </a:prstGeom>
          <a:ln>
            <a:solidFill>
              <a:schemeClr val="tx1"/>
            </a:solid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4" name="TextBox 3"/>
          <p:cNvSpPr txBox="1"/>
          <p:nvPr/>
        </p:nvSpPr>
        <p:spPr>
          <a:xfrm>
            <a:off x="6660149" y="857250"/>
            <a:ext cx="4769851" cy="523220"/>
          </a:xfrm>
          <a:prstGeom prst="rect">
            <a:avLst/>
          </a:prstGeom>
          <a:noFill/>
        </p:spPr>
        <p:txBody>
          <a:bodyPr wrap="square" rtlCol="0">
            <a:spAutoFit/>
          </a:bodyPr>
          <a:lstStyle/>
          <a:p>
            <a:pPr marL="285750" indent="-285750">
              <a:buFont typeface="Wingdings" panose="05000000000000000000" pitchFamily="2" charset="2"/>
              <a:buChar char="Ø"/>
            </a:pPr>
            <a:r>
              <a:rPr lang="en-US" sz="2800" b="1" dirty="0" smtClean="0"/>
              <a:t>Sort the work into categories </a:t>
            </a:r>
            <a:endParaRPr lang="en-US" sz="2800" b="1" dirty="0"/>
          </a:p>
        </p:txBody>
      </p:sp>
    </p:spTree>
    <p:extLst>
      <p:ext uri="{BB962C8B-B14F-4D97-AF65-F5344CB8AC3E}">
        <p14:creationId xmlns:p14="http://schemas.microsoft.com/office/powerpoint/2010/main" val="3340113344"/>
      </p:ext>
    </p:extLst>
  </p:cSld>
  <p:clrMapOvr>
    <a:masterClrMapping/>
  </p:clrMapOvr>
  <p:transition spd="slow" advTm="109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070" y="201680"/>
            <a:ext cx="6384471" cy="1325563"/>
          </a:xfrm>
        </p:spPr>
        <p:txBody>
          <a:bodyPr>
            <a:normAutofit/>
          </a:bodyPr>
          <a:lstStyle/>
          <a:p>
            <a:r>
              <a:rPr lang="en-US" b="1" dirty="0" smtClean="0">
                <a:latin typeface="Narkisim" panose="020E0502050101010101" pitchFamily="34" charset="-79"/>
                <a:cs typeface="Narkisim" panose="020E0502050101010101" pitchFamily="34" charset="-79"/>
              </a:rPr>
              <a:t>1</a:t>
            </a:r>
            <a:r>
              <a:rPr lang="en-US" b="1" dirty="0" smtClean="0"/>
              <a:t>. </a:t>
            </a:r>
            <a:r>
              <a:rPr lang="en-US" b="1" i="1" dirty="0" smtClean="0">
                <a:latin typeface="Narkisim" panose="020E0502050101010101" pitchFamily="34" charset="-79"/>
                <a:cs typeface="Narkisim" panose="020E0502050101010101" pitchFamily="34" charset="-79"/>
              </a:rPr>
              <a:t>I see, I wonder, I think …</a:t>
            </a:r>
            <a:endParaRPr lang="en-US" dirty="0">
              <a:latin typeface="Narkisim" panose="020E0502050101010101" pitchFamily="34" charset="-79"/>
              <a:cs typeface="Narkisim" panose="020E0502050101010101" pitchFamily="34" charset="-79"/>
            </a:endParaRPr>
          </a:p>
        </p:txBody>
      </p:sp>
      <p:sp>
        <p:nvSpPr>
          <p:cNvPr id="3" name="Content Placeholder 2"/>
          <p:cNvSpPr>
            <a:spLocks noGrp="1"/>
          </p:cNvSpPr>
          <p:nvPr>
            <p:ph idx="1"/>
          </p:nvPr>
        </p:nvSpPr>
        <p:spPr>
          <a:xfrm>
            <a:off x="1562100" y="1487488"/>
            <a:ext cx="4790574" cy="765382"/>
          </a:xfrm>
        </p:spPr>
        <p:txBody>
          <a:bodyPr/>
          <a:lstStyle/>
          <a:p>
            <a:r>
              <a:rPr lang="en-US" b="1" dirty="0" smtClean="0"/>
              <a:t>artful thinking strategy   </a:t>
            </a:r>
          </a:p>
          <a:p>
            <a:pPr marL="0" indent="0">
              <a:buNone/>
            </a:pPr>
            <a:endParaRPr lang="en-US" dirty="0"/>
          </a:p>
        </p:txBody>
      </p:sp>
      <p:sp>
        <p:nvSpPr>
          <p:cNvPr id="6" name="Rectangle 3"/>
          <p:cNvSpPr>
            <a:spLocks noChangeArrowheads="1"/>
          </p:cNvSpPr>
          <p:nvPr/>
        </p:nvSpPr>
        <p:spPr bwMode="auto">
          <a:xfrm>
            <a:off x="8331200" y="541297"/>
            <a:ext cx="100873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sz="3600" b="1" i="0" u="none" strike="noStrike" cap="none" normalizeH="0" baseline="0" dirty="0" smtClean="0">
                <a:ln>
                  <a:noFill/>
                </a:ln>
                <a:solidFill>
                  <a:schemeClr val="tx1"/>
                </a:solidFill>
                <a:effectLst/>
                <a:latin typeface="Freestyle Script" panose="030804020302050B0404" pitchFamily="66" charset="0"/>
                <a:ea typeface="Calibri" panose="020F0502020204030204" pitchFamily="34"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21" name="Picture 20"/>
          <p:cNvPicPr/>
          <p:nvPr/>
        </p:nvPicPr>
        <p:blipFill>
          <a:blip r:embed="rId2">
            <a:extLst>
              <a:ext uri="{28A0092B-C50C-407E-A947-70E740481C1C}">
                <a14:useLocalDpi xmlns:a14="http://schemas.microsoft.com/office/drawing/2010/main" val="0"/>
              </a:ext>
            </a:extLst>
          </a:blip>
          <a:stretch>
            <a:fillRect/>
          </a:stretch>
        </p:blipFill>
        <p:spPr>
          <a:xfrm>
            <a:off x="6781799" y="1358555"/>
            <a:ext cx="3965713" cy="4684436"/>
          </a:xfrm>
          <a:prstGeom prst="rect">
            <a:avLst/>
          </a:prstGeom>
        </p:spPr>
      </p:pic>
      <p:sp>
        <p:nvSpPr>
          <p:cNvPr id="16" name="TextBox 15"/>
          <p:cNvSpPr txBox="1"/>
          <p:nvPr/>
        </p:nvSpPr>
        <p:spPr>
          <a:xfrm>
            <a:off x="7792278" y="2252870"/>
            <a:ext cx="2213113" cy="3477875"/>
          </a:xfrm>
          <a:prstGeom prst="rect">
            <a:avLst/>
          </a:prstGeom>
          <a:noFill/>
        </p:spPr>
        <p:txBody>
          <a:bodyPr wrap="square" rtlCol="0">
            <a:spAutoFit/>
          </a:bodyPr>
          <a:lstStyle/>
          <a:p>
            <a:r>
              <a:rPr lang="en-US" sz="2800" b="1" dirty="0" smtClean="0">
                <a:latin typeface="Freestyle Script" panose="030804020302050B0404" pitchFamily="66" charset="0"/>
              </a:rPr>
              <a:t>I see …</a:t>
            </a:r>
          </a:p>
          <a:p>
            <a:endParaRPr lang="en-US" sz="2800" b="1" dirty="0">
              <a:latin typeface="Freestyle Script" panose="030804020302050B0404" pitchFamily="66" charset="0"/>
            </a:endParaRPr>
          </a:p>
          <a:p>
            <a:endParaRPr lang="en-US" sz="2800" b="1" dirty="0" smtClean="0">
              <a:latin typeface="Freestyle Script" panose="030804020302050B0404" pitchFamily="66" charset="0"/>
            </a:endParaRPr>
          </a:p>
          <a:p>
            <a:r>
              <a:rPr lang="en-US" sz="2800" b="1" dirty="0" smtClean="0">
                <a:latin typeface="Freestyle Script" panose="030804020302050B0404" pitchFamily="66" charset="0"/>
              </a:rPr>
              <a:t>I wonder …</a:t>
            </a:r>
          </a:p>
          <a:p>
            <a:endParaRPr lang="en-US" sz="2800" b="1" dirty="0">
              <a:latin typeface="Freestyle Script" panose="030804020302050B0404" pitchFamily="66" charset="0"/>
            </a:endParaRPr>
          </a:p>
          <a:p>
            <a:endParaRPr lang="en-US" sz="2800" b="1" dirty="0" smtClean="0">
              <a:latin typeface="Freestyle Script" panose="030804020302050B0404" pitchFamily="66" charset="0"/>
            </a:endParaRPr>
          </a:p>
          <a:p>
            <a:r>
              <a:rPr lang="en-US" sz="2800" b="1" dirty="0" smtClean="0">
                <a:latin typeface="Freestyle Script" panose="030804020302050B0404" pitchFamily="66" charset="0"/>
              </a:rPr>
              <a:t>I think …</a:t>
            </a:r>
          </a:p>
          <a:p>
            <a:endParaRPr lang="en-US" sz="2400" b="1" dirty="0">
              <a:latin typeface="Freestyle Script" panose="030804020302050B0404" pitchFamily="66" charset="0"/>
            </a:endParaRPr>
          </a:p>
        </p:txBody>
      </p:sp>
    </p:spTree>
    <p:extLst>
      <p:ext uri="{BB962C8B-B14F-4D97-AF65-F5344CB8AC3E}">
        <p14:creationId xmlns:p14="http://schemas.microsoft.com/office/powerpoint/2010/main" val="2536284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12429" cy="1325563"/>
          </a:xfrm>
        </p:spPr>
        <p:txBody>
          <a:bodyPr/>
          <a:lstStyle/>
          <a:p>
            <a:r>
              <a:rPr lang="en-US" dirty="0" smtClean="0"/>
              <a:t/>
            </a:r>
            <a:br>
              <a:rPr lang="en-US" dirty="0" smtClean="0"/>
            </a:br>
            <a:endParaRPr lang="en-US" dirty="0"/>
          </a:p>
        </p:txBody>
      </p:sp>
      <p:sp>
        <p:nvSpPr>
          <p:cNvPr id="3" name="Content Placeholder 2"/>
          <p:cNvSpPr>
            <a:spLocks noGrp="1"/>
          </p:cNvSpPr>
          <p:nvPr>
            <p:ph idx="1"/>
          </p:nvPr>
        </p:nvSpPr>
        <p:spPr>
          <a:xfrm>
            <a:off x="838200" y="365125"/>
            <a:ext cx="10515600" cy="5759904"/>
          </a:xfrm>
        </p:spPr>
        <p:txBody>
          <a:bodyPr>
            <a:normAutofit/>
          </a:bodyPr>
          <a:lstStyle/>
          <a:p>
            <a:r>
              <a:rPr lang="en-US" b="1" dirty="0"/>
              <a:t>Research one of the artists in the slide </a:t>
            </a:r>
            <a:r>
              <a:rPr lang="en-US" b="1" dirty="0" smtClean="0"/>
              <a:t>show, their </a:t>
            </a:r>
            <a:r>
              <a:rPr lang="en-US" b="1" dirty="0"/>
              <a:t>cultural </a:t>
            </a:r>
            <a:r>
              <a:rPr lang="en-US" b="1" dirty="0" smtClean="0"/>
              <a:t>roots and </a:t>
            </a:r>
            <a:r>
              <a:rPr lang="en-US" b="1" dirty="0"/>
              <a:t>artistic influences, including more examples of their </a:t>
            </a:r>
            <a:r>
              <a:rPr lang="en-US" b="1" dirty="0" smtClean="0"/>
              <a:t>work</a:t>
            </a:r>
            <a:endParaRPr lang="en-US" dirty="0"/>
          </a:p>
        </p:txBody>
      </p:sp>
      <p:pic>
        <p:nvPicPr>
          <p:cNvPr id="4098" name="Picture 2" descr="https://encrypted-tbn3.gstatic.com/images?q=tbn:ANd9GcRlhKFsTd5Xob2HKsfAgOrYL9VLhnBHNzXddhQ0b1hf9a2q6H3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4" y="1459252"/>
            <a:ext cx="6070990" cy="24867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ages.bigcartel.com/bigcartel/theme_images/6471747/-/wrslogo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5" y="4334328"/>
            <a:ext cx="5305425" cy="17907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0628498"/>
      </p:ext>
    </p:extLst>
  </p:cSld>
  <p:clrMapOvr>
    <a:masterClrMapping/>
  </p:clrMapOvr>
  <mc:AlternateContent xmlns:mc="http://schemas.openxmlformats.org/markup-compatibility/2006" xmlns:p14="http://schemas.microsoft.com/office/powerpoint/2010/main">
    <mc:Choice Requires="p14">
      <p:transition spd="slow" p14:dur="3400" advTm="10513">
        <p14:reveal/>
      </p:transition>
    </mc:Choice>
    <mc:Fallback xmlns="">
      <p:transition spd="slow" advTm="10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64580" cy="1325563"/>
          </a:xfrm>
        </p:spPr>
        <p:txBody>
          <a:bodyPr>
            <a:normAutofit/>
          </a:bodyPr>
          <a:lstStyle/>
          <a:p>
            <a:pPr marL="571500" indent="-571500">
              <a:buFont typeface="Arial" panose="020B0604020202020204" pitchFamily="34" charset="0"/>
              <a:buChar char="•"/>
            </a:pPr>
            <a:r>
              <a:rPr lang="en-US" sz="2800" b="1" dirty="0">
                <a:latin typeface="+mn-lt"/>
              </a:rPr>
              <a:t>Research the larger history of </a:t>
            </a:r>
            <a:r>
              <a:rPr lang="en-US" sz="2800" b="1" dirty="0" smtClean="0">
                <a:latin typeface="+mn-lt"/>
              </a:rPr>
              <a:t>ancient geometric motifs</a:t>
            </a:r>
            <a:r>
              <a:rPr lang="en-US" sz="2800" b="1" dirty="0">
                <a:latin typeface="+mn-lt"/>
              </a:rPr>
              <a:t>, </a:t>
            </a:r>
            <a:r>
              <a:rPr lang="en-US" sz="2800" b="1" dirty="0" smtClean="0">
                <a:latin typeface="+mn-lt"/>
              </a:rPr>
              <a:t>like triangles</a:t>
            </a:r>
            <a:endParaRPr lang="en-US" sz="2800" dirty="0">
              <a:latin typeface="+mn-lt"/>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
        <p:nvSpPr>
          <p:cNvPr id="6"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dirty="0"/>
              <a:t>Mathematics and art have a long </a:t>
            </a:r>
            <a:r>
              <a:rPr lang="en-US" sz="2400" i="1" dirty="0"/>
              <a:t>historical</a:t>
            </a:r>
            <a:r>
              <a:rPr lang="en-US" sz="2400" dirty="0"/>
              <a:t> </a:t>
            </a:r>
            <a:r>
              <a:rPr lang="en-US" sz="2400" dirty="0" smtClean="0"/>
              <a:t>relationship</a:t>
            </a:r>
          </a:p>
          <a:p>
            <a:endParaRPr lang="en-US" dirty="0"/>
          </a:p>
        </p:txBody>
      </p:sp>
      <p:pic>
        <p:nvPicPr>
          <p:cNvPr id="7" name="Picture 2" descr="https://encrypted-tbn1.gstatic.com/images?q=tbn:ANd9GcQTHUnEFOo4wv6STYV8SF862lwjJbPGnQkWG_NsJetD1A_8TIOe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540" y="2541010"/>
            <a:ext cx="2247900" cy="19335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iangles  in egyptian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950" y="2541010"/>
            <a:ext cx="3288997" cy="2188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g1.etsystatic.com/050/1/7432487/il_570xN.675128411_rjcu.jpg"/>
          <p:cNvPicPr>
            <a:picLocks noChangeAspect="1" noChangeArrowheads="1"/>
          </p:cNvPicPr>
          <p:nvPr/>
        </p:nvPicPr>
        <p:blipFill rotWithShape="1">
          <a:blip r:embed="rId6">
            <a:extLst>
              <a:ext uri="{28A0092B-C50C-407E-A947-70E740481C1C}">
                <a14:useLocalDpi xmlns:a14="http://schemas.microsoft.com/office/drawing/2010/main" val="0"/>
              </a:ext>
            </a:extLst>
          </a:blip>
          <a:srcRect l="14903" r="10804" b="7640"/>
          <a:stretch/>
        </p:blipFill>
        <p:spPr bwMode="auto">
          <a:xfrm>
            <a:off x="7981626" y="2286640"/>
            <a:ext cx="3254645" cy="2697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0.gstatic.com/images?q=tbn:ANd9GcTvjjH0zWPYdY6vW_p0o3chBdbZ18Su4EILShvVFu0_k6wUCECWYQ"/>
          <p:cNvPicPr>
            <a:picLocks noChangeAspect="1" noChangeArrowheads="1"/>
          </p:cNvPicPr>
          <p:nvPr/>
        </p:nvPicPr>
        <p:blipFill rotWithShape="1">
          <a:blip r:embed="rId7">
            <a:extLst>
              <a:ext uri="{28A0092B-C50C-407E-A947-70E740481C1C}">
                <a14:useLocalDpi xmlns:a14="http://schemas.microsoft.com/office/drawing/2010/main" val="0"/>
              </a:ext>
            </a:extLst>
          </a:blip>
          <a:srcRect t="3013" b="3599"/>
          <a:stretch/>
        </p:blipFill>
        <p:spPr bwMode="auto">
          <a:xfrm rot="5400000">
            <a:off x="588381" y="4786433"/>
            <a:ext cx="1581936" cy="1921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encrypted-tbn0.gstatic.com/images?q=tbn:ANd9GcTvjjH0zWPYdY6vW_p0o3chBdbZ18Su4EILShvVFu0_k6wUCECWYQ"/>
          <p:cNvPicPr>
            <a:picLocks noChangeAspect="1" noChangeArrowheads="1"/>
          </p:cNvPicPr>
          <p:nvPr/>
        </p:nvPicPr>
        <p:blipFill rotWithShape="1">
          <a:blip r:embed="rId7">
            <a:extLst>
              <a:ext uri="{28A0092B-C50C-407E-A947-70E740481C1C}">
                <a14:useLocalDpi xmlns:a14="http://schemas.microsoft.com/office/drawing/2010/main" val="0"/>
              </a:ext>
            </a:extLst>
          </a:blip>
          <a:srcRect t="3013" b="3599"/>
          <a:stretch/>
        </p:blipFill>
        <p:spPr bwMode="auto">
          <a:xfrm rot="5400000">
            <a:off x="2448177" y="4786434"/>
            <a:ext cx="1581936" cy="1921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s://encrypted-tbn0.gstatic.com/images?q=tbn:ANd9GcTvjjH0zWPYdY6vW_p0o3chBdbZ18Su4EILShvVFu0_k6wUCECWYQ"/>
          <p:cNvPicPr>
            <a:picLocks noChangeAspect="1" noChangeArrowheads="1"/>
          </p:cNvPicPr>
          <p:nvPr/>
        </p:nvPicPr>
        <p:blipFill rotWithShape="1">
          <a:blip r:embed="rId7">
            <a:extLst>
              <a:ext uri="{28A0092B-C50C-407E-A947-70E740481C1C}">
                <a14:useLocalDpi xmlns:a14="http://schemas.microsoft.com/office/drawing/2010/main" val="0"/>
              </a:ext>
            </a:extLst>
          </a:blip>
          <a:srcRect t="3013" b="3599"/>
          <a:stretch/>
        </p:blipFill>
        <p:spPr bwMode="auto">
          <a:xfrm rot="5400000">
            <a:off x="4346259" y="4786434"/>
            <a:ext cx="1581936" cy="19217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encrypted-tbn0.gstatic.com/images?q=tbn:ANd9GcTvjjH0zWPYdY6vW_p0o3chBdbZ18Su4EILShvVFu0_k6wUCECWYQ"/>
          <p:cNvPicPr>
            <a:picLocks noChangeAspect="1" noChangeArrowheads="1"/>
          </p:cNvPicPr>
          <p:nvPr/>
        </p:nvPicPr>
        <p:blipFill rotWithShape="1">
          <a:blip r:embed="rId7">
            <a:extLst>
              <a:ext uri="{28A0092B-C50C-407E-A947-70E740481C1C}">
                <a14:useLocalDpi xmlns:a14="http://schemas.microsoft.com/office/drawing/2010/main" val="0"/>
              </a:ext>
            </a:extLst>
          </a:blip>
          <a:srcRect t="3013" b="3599"/>
          <a:stretch/>
        </p:blipFill>
        <p:spPr bwMode="auto">
          <a:xfrm rot="5400000">
            <a:off x="6229763" y="4786433"/>
            <a:ext cx="1581936" cy="19217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encrypted-tbn0.gstatic.com/images?q=tbn:ANd9GcTvjjH0zWPYdY6vW_p0o3chBdbZ18Su4EILShvVFu0_k6wUCECWYQ"/>
          <p:cNvPicPr>
            <a:picLocks noChangeAspect="1" noChangeArrowheads="1"/>
          </p:cNvPicPr>
          <p:nvPr/>
        </p:nvPicPr>
        <p:blipFill rotWithShape="1">
          <a:blip r:embed="rId7">
            <a:extLst>
              <a:ext uri="{28A0092B-C50C-407E-A947-70E740481C1C}">
                <a14:useLocalDpi xmlns:a14="http://schemas.microsoft.com/office/drawing/2010/main" val="0"/>
              </a:ext>
            </a:extLst>
          </a:blip>
          <a:srcRect t="3013" b="3599"/>
          <a:stretch/>
        </p:blipFill>
        <p:spPr bwMode="auto">
          <a:xfrm rot="5400000">
            <a:off x="8127846" y="4786432"/>
            <a:ext cx="1581936" cy="19217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encrypted-tbn0.gstatic.com/images?q=tbn:ANd9GcTvjjH0zWPYdY6vW_p0o3chBdbZ18Su4EILShvVFu0_k6wUCECWYQ"/>
          <p:cNvPicPr>
            <a:picLocks noChangeAspect="1" noChangeArrowheads="1"/>
          </p:cNvPicPr>
          <p:nvPr/>
        </p:nvPicPr>
        <p:blipFill rotWithShape="1">
          <a:blip r:embed="rId7">
            <a:extLst>
              <a:ext uri="{28A0092B-C50C-407E-A947-70E740481C1C}">
                <a14:useLocalDpi xmlns:a14="http://schemas.microsoft.com/office/drawing/2010/main" val="0"/>
              </a:ext>
            </a:extLst>
          </a:blip>
          <a:srcRect t="3013" b="3599"/>
          <a:stretch/>
        </p:blipFill>
        <p:spPr bwMode="auto">
          <a:xfrm rot="5400000">
            <a:off x="10001665" y="4786432"/>
            <a:ext cx="1581936" cy="192179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766026"/>
      </p:ext>
    </p:extLst>
  </p:cSld>
  <p:clrMapOvr>
    <a:masterClrMapping/>
  </p:clrMapOvr>
  <mc:AlternateContent xmlns:mc="http://schemas.openxmlformats.org/markup-compatibility/2006" xmlns:p14="http://schemas.microsoft.com/office/powerpoint/2010/main">
    <mc:Choice Requires="p14">
      <p:transition spd="slow" p14:dur="3400" advTm="8943">
        <p14:reveal/>
      </p:transition>
    </mc:Choice>
    <mc:Fallback xmlns="">
      <p:transition spd="slow" advTm="8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240" y="362857"/>
            <a:ext cx="5643189" cy="6037943"/>
          </a:xfrm>
          <a:prstGeom prst="rect">
            <a:avLst/>
          </a:prstGeom>
          <a:ln w="57150">
            <a:solidFill>
              <a:srgbClr val="C00000"/>
            </a:solid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7884530"/>
      </p:ext>
    </p:extLst>
  </p:cSld>
  <p:clrMapOvr>
    <a:masterClrMapping/>
  </p:clrMapOvr>
  <mc:AlternateContent xmlns:mc="http://schemas.openxmlformats.org/markup-compatibility/2006" xmlns:p14="http://schemas.microsoft.com/office/powerpoint/2010/main">
    <mc:Choice Requires="p14">
      <p:transition spd="slow" p14:dur="800" advTm="5472">
        <p:circle/>
      </p:transition>
    </mc:Choice>
    <mc:Fallback xmlns="">
      <p:transition spd="slow" advTm="547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253276" y="1163857"/>
            <a:ext cx="2705100" cy="4607560"/>
          </a:xfrm>
          <a:prstGeom prst="rect">
            <a:avLst/>
          </a:prstGeom>
          <a:noFill/>
          <a:ln>
            <a:noFill/>
          </a:ln>
        </p:spPr>
      </p:pic>
      <p:sp>
        <p:nvSpPr>
          <p:cNvPr id="6" name="TextBox 5"/>
          <p:cNvSpPr txBox="1"/>
          <p:nvPr/>
        </p:nvSpPr>
        <p:spPr>
          <a:xfrm>
            <a:off x="4481848" y="1163857"/>
            <a:ext cx="2807595" cy="707886"/>
          </a:xfrm>
          <a:prstGeom prst="rect">
            <a:avLst/>
          </a:prstGeom>
          <a:noFill/>
        </p:spPr>
        <p:txBody>
          <a:bodyPr wrap="square" rtlCol="0">
            <a:spAutoFit/>
          </a:bodyPr>
          <a:lstStyle/>
          <a:p>
            <a:r>
              <a:rPr lang="en-US" sz="4000" dirty="0">
                <a:latin typeface="Narkisim" panose="020E0502050101010101" pitchFamily="34" charset="-79"/>
                <a:cs typeface="Narkisim" panose="020E0502050101010101" pitchFamily="34" charset="-79"/>
              </a:rPr>
              <a:t>I see …</a:t>
            </a:r>
          </a:p>
        </p:txBody>
      </p:sp>
    </p:spTree>
    <p:extLst>
      <p:ext uri="{BB962C8B-B14F-4D97-AF65-F5344CB8AC3E}">
        <p14:creationId xmlns:p14="http://schemas.microsoft.com/office/powerpoint/2010/main" val="256560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253276" y="1163857"/>
            <a:ext cx="2705100" cy="4607560"/>
          </a:xfrm>
          <a:prstGeom prst="rect">
            <a:avLst/>
          </a:prstGeom>
          <a:noFill/>
          <a:ln>
            <a:noFill/>
          </a:ln>
        </p:spPr>
      </p:pic>
      <p:sp>
        <p:nvSpPr>
          <p:cNvPr id="4" name="TextBox 3"/>
          <p:cNvSpPr txBox="1"/>
          <p:nvPr/>
        </p:nvSpPr>
        <p:spPr>
          <a:xfrm>
            <a:off x="4327302" y="5254579"/>
            <a:ext cx="3928056" cy="707886"/>
          </a:xfrm>
          <a:prstGeom prst="rect">
            <a:avLst/>
          </a:prstGeom>
          <a:noFill/>
        </p:spPr>
        <p:txBody>
          <a:bodyPr wrap="square" rtlCol="0">
            <a:spAutoFit/>
          </a:bodyPr>
          <a:lstStyle/>
          <a:p>
            <a:r>
              <a:rPr lang="en-US" sz="4000" dirty="0">
                <a:latin typeface="Narkisim" panose="020E0502050101010101" pitchFamily="34" charset="-79"/>
                <a:cs typeface="Narkisim" panose="020E0502050101010101" pitchFamily="34" charset="-79"/>
              </a:rPr>
              <a:t>I wonder …</a:t>
            </a:r>
          </a:p>
        </p:txBody>
      </p:sp>
    </p:spTree>
    <p:extLst>
      <p:ext uri="{BB962C8B-B14F-4D97-AF65-F5344CB8AC3E}">
        <p14:creationId xmlns:p14="http://schemas.microsoft.com/office/powerpoint/2010/main" val="3241811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43909" t="6570" r="6091"/>
          <a:stretch/>
        </p:blipFill>
        <p:spPr bwMode="auto">
          <a:xfrm>
            <a:off x="1182710" y="832923"/>
            <a:ext cx="2743200" cy="53467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4082603" y="1403797"/>
            <a:ext cx="2833352" cy="707886"/>
          </a:xfrm>
          <a:prstGeom prst="rect">
            <a:avLst/>
          </a:prstGeom>
          <a:noFill/>
        </p:spPr>
        <p:txBody>
          <a:bodyPr wrap="square" rtlCol="0">
            <a:spAutoFit/>
          </a:bodyPr>
          <a:lstStyle/>
          <a:p>
            <a:r>
              <a:rPr lang="en-US" sz="4000" dirty="0">
                <a:latin typeface="Narkisim" panose="020E0502050101010101" pitchFamily="34" charset="-79"/>
                <a:cs typeface="Narkisim" panose="020E0502050101010101" pitchFamily="34" charset="-79"/>
              </a:rPr>
              <a:t>I think …</a:t>
            </a:r>
          </a:p>
        </p:txBody>
      </p:sp>
    </p:spTree>
    <p:extLst>
      <p:ext uri="{BB962C8B-B14F-4D97-AF65-F5344CB8AC3E}">
        <p14:creationId xmlns:p14="http://schemas.microsoft.com/office/powerpoint/2010/main" val="19107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567354" y="535345"/>
            <a:ext cx="5751195" cy="5838825"/>
          </a:xfrm>
          <a:prstGeom prst="rect">
            <a:avLst/>
          </a:prstGeom>
          <a:noFill/>
          <a:ln>
            <a:noFill/>
          </a:ln>
        </p:spPr>
      </p:pic>
    </p:spTree>
    <p:extLst>
      <p:ext uri="{BB962C8B-B14F-4D97-AF65-F5344CB8AC3E}">
        <p14:creationId xmlns:p14="http://schemas.microsoft.com/office/powerpoint/2010/main" val="131216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34886"/>
          </a:xfrm>
        </p:spPr>
        <p:txBody>
          <a:bodyPr/>
          <a:lstStyle/>
          <a:p>
            <a:r>
              <a:rPr lang="en-US" b="1" dirty="0" smtClean="0"/>
              <a:t>2.	</a:t>
            </a:r>
            <a:r>
              <a:rPr lang="en-US" sz="4000" b="1" dirty="0" smtClean="0"/>
              <a:t>Define/discuss vocabulary </a:t>
            </a:r>
            <a:br>
              <a:rPr lang="en-US" sz="4000" b="1" dirty="0" smtClean="0"/>
            </a:br>
            <a:endParaRPr lang="en-US" sz="4000" dirty="0"/>
          </a:p>
        </p:txBody>
      </p:sp>
      <p:sp>
        <p:nvSpPr>
          <p:cNvPr id="3" name="Content Placeholder 2"/>
          <p:cNvSpPr>
            <a:spLocks noGrp="1"/>
          </p:cNvSpPr>
          <p:nvPr>
            <p:ph idx="1"/>
          </p:nvPr>
        </p:nvSpPr>
        <p:spPr/>
        <p:txBody>
          <a:bodyPr>
            <a:normAutofit/>
          </a:bodyPr>
          <a:lstStyle/>
          <a:p>
            <a:r>
              <a:rPr lang="en-US" sz="4800" b="1" dirty="0" smtClean="0"/>
              <a:t>archetype</a:t>
            </a:r>
            <a:endParaRPr lang="en-US" sz="4800" dirty="0" smtClean="0"/>
          </a:p>
          <a:p>
            <a:r>
              <a:rPr lang="en-US" sz="4800" b="1" dirty="0" smtClean="0"/>
              <a:t>motif</a:t>
            </a:r>
          </a:p>
          <a:p>
            <a:r>
              <a:rPr lang="en-US" sz="4800" b="1" dirty="0" smtClean="0"/>
              <a:t>traditional</a:t>
            </a:r>
            <a:endParaRPr lang="en-US" sz="4800" dirty="0"/>
          </a:p>
          <a:p>
            <a:r>
              <a:rPr lang="en-US" sz="4800" b="1" dirty="0" smtClean="0"/>
              <a:t>contemporary</a:t>
            </a:r>
            <a:endParaRPr lang="en-US" sz="4800" dirty="0"/>
          </a:p>
        </p:txBody>
      </p:sp>
    </p:spTree>
    <p:extLst>
      <p:ext uri="{BB962C8B-B14F-4D97-AF65-F5344CB8AC3E}">
        <p14:creationId xmlns:p14="http://schemas.microsoft.com/office/powerpoint/2010/main" val="399622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803" y="656822"/>
            <a:ext cx="4583805" cy="5782614"/>
          </a:xfrm>
        </p:spPr>
        <p:txBody>
          <a:bodyPr>
            <a:normAutofit fontScale="92500" lnSpcReduction="20000"/>
          </a:bodyPr>
          <a:lstStyle/>
          <a:p>
            <a:r>
              <a:rPr lang="en-US" b="1" dirty="0"/>
              <a:t>archetype – 1. a typical, ideal or classic example of something, </a:t>
            </a:r>
            <a:r>
              <a:rPr lang="en-US" b="1" dirty="0" smtClean="0"/>
              <a:t>2</a:t>
            </a:r>
            <a:r>
              <a:rPr lang="en-US" b="1" dirty="0"/>
              <a:t>. </a:t>
            </a:r>
            <a:r>
              <a:rPr lang="en-US" b="1" dirty="0" smtClean="0"/>
              <a:t>an </a:t>
            </a:r>
            <a:r>
              <a:rPr lang="en-US" b="1" dirty="0"/>
              <a:t>image or symbol that is used repeatedly in </a:t>
            </a:r>
            <a:r>
              <a:rPr lang="en-US" b="1" dirty="0" smtClean="0"/>
              <a:t>mythology, art or literature</a:t>
            </a:r>
            <a:endParaRPr lang="en-US" dirty="0"/>
          </a:p>
          <a:p>
            <a:endParaRPr lang="en-US" b="1" dirty="0" smtClean="0"/>
          </a:p>
          <a:p>
            <a:r>
              <a:rPr lang="en-US" b="1" dirty="0" smtClean="0"/>
              <a:t>motif </a:t>
            </a:r>
            <a:r>
              <a:rPr lang="en-US" b="1" dirty="0"/>
              <a:t>– a repeated design, shape or </a:t>
            </a:r>
            <a:r>
              <a:rPr lang="en-US" b="1" dirty="0" smtClean="0"/>
              <a:t>pattern</a:t>
            </a:r>
            <a:endParaRPr lang="en-US" dirty="0"/>
          </a:p>
          <a:p>
            <a:endParaRPr lang="en-US" b="1" dirty="0" smtClean="0"/>
          </a:p>
          <a:p>
            <a:r>
              <a:rPr lang="en-US" b="1" dirty="0" smtClean="0"/>
              <a:t>traditional </a:t>
            </a:r>
            <a:r>
              <a:rPr lang="en-US" b="1" dirty="0"/>
              <a:t>– relating to or based on very old customs, beliefs, or </a:t>
            </a:r>
            <a:r>
              <a:rPr lang="en-US" b="1" dirty="0" smtClean="0"/>
              <a:t>stories</a:t>
            </a:r>
            <a:endParaRPr lang="en-US" dirty="0"/>
          </a:p>
          <a:p>
            <a:endParaRPr lang="en-US" b="1" dirty="0" smtClean="0"/>
          </a:p>
          <a:p>
            <a:r>
              <a:rPr lang="en-US" b="1" dirty="0" smtClean="0"/>
              <a:t>contemporary </a:t>
            </a:r>
            <a:r>
              <a:rPr lang="en-US" b="1" dirty="0"/>
              <a:t>– modern, or relating to the present time</a:t>
            </a:r>
            <a:endParaRPr lang="en-US" dirty="0"/>
          </a:p>
        </p:txBody>
      </p:sp>
      <p:sp>
        <p:nvSpPr>
          <p:cNvPr id="2" name="AutoShape 2" descr="https://encrypted-tbn1.gstatic.com/images?q=tbn:ANd9GcQDaA8COb2fQHYUSAE5H97GHI1d78oNZsvfK_fbOKGE4I78WBpq"/>
          <p:cNvSpPr>
            <a:spLocks noChangeAspect="1" noChangeArrowheads="1"/>
          </p:cNvSpPr>
          <p:nvPr/>
        </p:nvSpPr>
        <p:spPr bwMode="auto">
          <a:xfrm>
            <a:off x="155575" y="-1170167"/>
            <a:ext cx="4762500" cy="2419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410" r="22259"/>
          <a:stretch/>
        </p:blipFill>
        <p:spPr>
          <a:xfrm>
            <a:off x="5291002" y="238796"/>
            <a:ext cx="1970469" cy="15830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280" y="1402892"/>
            <a:ext cx="2466975" cy="1847850"/>
          </a:xfrm>
          <a:prstGeom prst="rect">
            <a:avLst/>
          </a:prstGeom>
        </p:spPr>
      </p:pic>
      <p:sp>
        <p:nvSpPr>
          <p:cNvPr id="7" name="TextBox 6"/>
          <p:cNvSpPr txBox="1"/>
          <p:nvPr/>
        </p:nvSpPr>
        <p:spPr>
          <a:xfrm>
            <a:off x="5182453" y="2536448"/>
            <a:ext cx="3221695" cy="707886"/>
          </a:xfrm>
          <a:prstGeom prst="rect">
            <a:avLst/>
          </a:prstGeom>
          <a:noFill/>
        </p:spPr>
        <p:txBody>
          <a:bodyPr wrap="square" rtlCol="0">
            <a:spAutoFit/>
          </a:bodyPr>
          <a:lstStyle/>
          <a:p>
            <a:r>
              <a:rPr lang="en-US" sz="2000" dirty="0" smtClean="0"/>
              <a:t>Traditional </a:t>
            </a:r>
            <a:r>
              <a:rPr lang="en-US" sz="2000" dirty="0"/>
              <a:t>Maori </a:t>
            </a:r>
            <a:endParaRPr lang="en-US" sz="2000" dirty="0" smtClean="0"/>
          </a:p>
          <a:p>
            <a:r>
              <a:rPr lang="en-US" sz="2000" dirty="0" err="1" smtClean="0"/>
              <a:t>Pukana</a:t>
            </a:r>
            <a:r>
              <a:rPr lang="en-US" sz="2000" dirty="0" smtClean="0"/>
              <a:t> Dancers</a:t>
            </a:r>
            <a:endParaRPr lang="en-US" sz="2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453" y="3244334"/>
            <a:ext cx="2187565" cy="243524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6628" y="4218561"/>
            <a:ext cx="3666886" cy="2439816"/>
          </a:xfrm>
          <a:prstGeom prst="rect">
            <a:avLst/>
          </a:prstGeom>
        </p:spPr>
      </p:pic>
      <p:sp>
        <p:nvSpPr>
          <p:cNvPr id="12" name="Rectangle 11"/>
          <p:cNvSpPr/>
          <p:nvPr/>
        </p:nvSpPr>
        <p:spPr>
          <a:xfrm>
            <a:off x="9612132" y="845644"/>
            <a:ext cx="2201436" cy="400110"/>
          </a:xfrm>
          <a:prstGeom prst="rect">
            <a:avLst/>
          </a:prstGeom>
        </p:spPr>
        <p:txBody>
          <a:bodyPr wrap="none">
            <a:spAutoFit/>
          </a:bodyPr>
          <a:lstStyle/>
          <a:p>
            <a:r>
              <a:rPr lang="en-US" sz="2000" dirty="0"/>
              <a:t>Greek </a:t>
            </a:r>
            <a:r>
              <a:rPr lang="en-US" sz="2000" dirty="0" smtClean="0"/>
              <a:t>Wave Design</a:t>
            </a:r>
            <a:endParaRPr lang="en-US" sz="2000" dirty="0"/>
          </a:p>
        </p:txBody>
      </p:sp>
      <p:sp>
        <p:nvSpPr>
          <p:cNvPr id="14" name="TextBox 13"/>
          <p:cNvSpPr txBox="1"/>
          <p:nvPr/>
        </p:nvSpPr>
        <p:spPr>
          <a:xfrm>
            <a:off x="8603087" y="3438659"/>
            <a:ext cx="3037168" cy="707886"/>
          </a:xfrm>
          <a:prstGeom prst="rect">
            <a:avLst/>
          </a:prstGeom>
          <a:noFill/>
        </p:spPr>
        <p:txBody>
          <a:bodyPr wrap="square" rtlCol="0">
            <a:spAutoFit/>
          </a:bodyPr>
          <a:lstStyle/>
          <a:p>
            <a:r>
              <a:rPr lang="en-US" sz="2000" dirty="0" err="1"/>
              <a:t>Akram</a:t>
            </a:r>
            <a:r>
              <a:rPr lang="en-US" sz="2000" dirty="0"/>
              <a:t> Khan's Vertical </a:t>
            </a:r>
            <a:r>
              <a:rPr lang="en-US" sz="2000" dirty="0" smtClean="0"/>
              <a:t>Road</a:t>
            </a:r>
          </a:p>
          <a:p>
            <a:r>
              <a:rPr lang="en-US" sz="2000" dirty="0" smtClean="0"/>
              <a:t>Modern Dance</a:t>
            </a:r>
            <a:endParaRPr lang="en-US" sz="2000" dirty="0"/>
          </a:p>
        </p:txBody>
      </p:sp>
      <p:sp>
        <p:nvSpPr>
          <p:cNvPr id="15" name="TextBox 14"/>
          <p:cNvSpPr txBox="1"/>
          <p:nvPr/>
        </p:nvSpPr>
        <p:spPr>
          <a:xfrm>
            <a:off x="7471114" y="339005"/>
            <a:ext cx="2141018" cy="707886"/>
          </a:xfrm>
          <a:prstGeom prst="rect">
            <a:avLst/>
          </a:prstGeom>
          <a:noFill/>
        </p:spPr>
        <p:txBody>
          <a:bodyPr wrap="square" rtlCol="0">
            <a:spAutoFit/>
          </a:bodyPr>
          <a:lstStyle/>
          <a:p>
            <a:r>
              <a:rPr lang="en-US" sz="2000" dirty="0" smtClean="0"/>
              <a:t>Loki, the trickster</a:t>
            </a:r>
          </a:p>
          <a:p>
            <a:r>
              <a:rPr lang="en-US" sz="2000" dirty="0" smtClean="0"/>
              <a:t> Norse Mythology</a:t>
            </a:r>
            <a:endParaRPr lang="en-US" sz="2000" dirty="0"/>
          </a:p>
        </p:txBody>
      </p:sp>
    </p:spTree>
    <p:extLst>
      <p:ext uri="{BB962C8B-B14F-4D97-AF65-F5344CB8AC3E}">
        <p14:creationId xmlns:p14="http://schemas.microsoft.com/office/powerpoint/2010/main" val="1430533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96250"/>
          </a:xfrm>
        </p:spPr>
        <p:txBody>
          <a:bodyPr>
            <a:normAutofit fontScale="90000"/>
          </a:bodyPr>
          <a:lstStyle/>
          <a:p>
            <a:r>
              <a:rPr lang="en-US" b="1" dirty="0"/>
              <a:t>3. Contemporary Native American </a:t>
            </a:r>
            <a:r>
              <a:rPr lang="en-US" b="1" dirty="0" smtClean="0"/>
              <a:t>artists</a:t>
            </a:r>
            <a:br>
              <a:rPr lang="en-US" b="1" dirty="0" smtClean="0"/>
            </a:br>
            <a:endParaRPr lang="en-US" dirty="0"/>
          </a:p>
        </p:txBody>
      </p:sp>
      <p:sp>
        <p:nvSpPr>
          <p:cNvPr id="3" name="Content Placeholder 2"/>
          <p:cNvSpPr>
            <a:spLocks noGrp="1"/>
          </p:cNvSpPr>
          <p:nvPr>
            <p:ph idx="1"/>
          </p:nvPr>
        </p:nvSpPr>
        <p:spPr>
          <a:xfrm>
            <a:off x="601017" y="1663096"/>
            <a:ext cx="4911142" cy="4351338"/>
          </a:xfrm>
        </p:spPr>
        <p:txBody>
          <a:bodyPr>
            <a:normAutofit lnSpcReduction="10000"/>
          </a:bodyPr>
          <a:lstStyle/>
          <a:p>
            <a:pPr lvl="0"/>
            <a:r>
              <a:rPr lang="en-US" dirty="0" smtClean="0"/>
              <a:t>Slide show of contemporary Native American artists</a:t>
            </a:r>
          </a:p>
          <a:p>
            <a:pPr marL="0" lvl="0" indent="0">
              <a:buNone/>
            </a:pPr>
            <a:endParaRPr lang="en-US" dirty="0" smtClean="0"/>
          </a:p>
          <a:p>
            <a:pPr lvl="0"/>
            <a:r>
              <a:rPr lang="en-US" dirty="0" smtClean="0"/>
              <a:t>Music accompaniment: </a:t>
            </a:r>
            <a:r>
              <a:rPr lang="en-US" b="1" dirty="0" smtClean="0"/>
              <a:t>A Tribe Called Red</a:t>
            </a:r>
            <a:r>
              <a:rPr lang="en-US" i="1" dirty="0" smtClean="0"/>
              <a:t>,</a:t>
            </a:r>
            <a:r>
              <a:rPr lang="en-US" dirty="0" smtClean="0"/>
              <a:t> </a:t>
            </a:r>
            <a:r>
              <a:rPr lang="en-US" i="1" dirty="0" smtClean="0"/>
              <a:t>Electric </a:t>
            </a:r>
            <a:r>
              <a:rPr lang="en-US" i="1" dirty="0" err="1" smtClean="0"/>
              <a:t>PowWow</a:t>
            </a:r>
            <a:r>
              <a:rPr lang="en-US" i="1" dirty="0" smtClean="0"/>
              <a:t> Drums, </a:t>
            </a:r>
            <a:r>
              <a:rPr lang="en-US" dirty="0" smtClean="0"/>
              <a:t>Indigenous Dub-Step</a:t>
            </a:r>
          </a:p>
          <a:p>
            <a:pPr marL="0" lvl="0" indent="0">
              <a:buNone/>
            </a:pPr>
            <a:endParaRPr lang="en-US" dirty="0" smtClean="0"/>
          </a:p>
          <a:p>
            <a:pPr>
              <a:buFont typeface="Wingdings" panose="05000000000000000000" pitchFamily="2" charset="2"/>
              <a:buChar char="Ø"/>
            </a:pPr>
            <a:r>
              <a:rPr lang="en-US" dirty="0"/>
              <a:t>Directions: look for examples of </a:t>
            </a:r>
            <a:r>
              <a:rPr lang="en-US" b="1" dirty="0"/>
              <a:t>archetypes and motifs </a:t>
            </a:r>
            <a:r>
              <a:rPr lang="en-US" dirty="0"/>
              <a:t>for a pair/share: take 3 notes</a:t>
            </a:r>
          </a:p>
          <a:p>
            <a:pPr marL="0" lv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441" y="1726933"/>
            <a:ext cx="6087268" cy="3804543"/>
          </a:xfrm>
          <a:prstGeom prst="rect">
            <a:avLst/>
          </a:prstGeom>
        </p:spPr>
      </p:pic>
      <p:sp>
        <p:nvSpPr>
          <p:cNvPr id="5" name="TextBox 4"/>
          <p:cNvSpPr txBox="1"/>
          <p:nvPr/>
        </p:nvSpPr>
        <p:spPr>
          <a:xfrm>
            <a:off x="6653011" y="5048518"/>
            <a:ext cx="4834944" cy="96591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67946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764" y="217676"/>
            <a:ext cx="8062471" cy="6422647"/>
          </a:xfrm>
          <a:prstGeom prst="rect">
            <a:avLst/>
          </a:prstGeom>
        </p:spPr>
      </p:pic>
      <p:pic>
        <p:nvPicPr>
          <p:cNvPr id="4" name="01 A Tribe Called Red - Electric Pow Wow Dr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6" name="01 A Tribe Called Red - Electric Pow Wow Drum">
            <a:hlinkClick r:id="" action="ppaction://media"/>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3124200"/>
            <a:ext cx="609600" cy="609600"/>
          </a:xfrm>
          <a:prstGeom prst="rect">
            <a:avLst/>
          </a:prstGeom>
        </p:spPr>
      </p:pic>
      <p:pic>
        <p:nvPicPr>
          <p:cNvPr id="7" name="01 A Tribe Called Red - Electric Pow Wow Drum">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5791200" y="3124200"/>
            <a:ext cx="609600" cy="609600"/>
          </a:xfrm>
          <a:prstGeom prst="rect">
            <a:avLst/>
          </a:prstGeom>
        </p:spPr>
      </p:pic>
      <p:pic>
        <p:nvPicPr>
          <p:cNvPr id="8" name="01 A Tribe Called Red - Electric Pow Wow Dr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25410928"/>
      </p:ext>
    </p:extLst>
  </p:cSld>
  <p:clrMapOvr>
    <a:masterClrMapping/>
  </p:clrMapOvr>
  <mc:AlternateContent xmlns:mc="http://schemas.openxmlformats.org/markup-compatibility/2006" xmlns:p14="http://schemas.microsoft.com/office/powerpoint/2010/main">
    <mc:Choice Requires="p14">
      <p:transition spd="slow" p14:dur="2000" advTm="3019"/>
    </mc:Choice>
    <mc:Fallback xmlns="">
      <p:transition spd="slow" advTm="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786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 fill="hold"/>
                                        <p:tgtEl>
                                          <p:spTgt spid="6"/>
                                        </p:tgtEl>
                                      </p:cBhvr>
                                    </p:cmd>
                                  </p:childTnLst>
                                </p:cTn>
                              </p:par>
                            </p:childTnLst>
                          </p:cTn>
                        </p:par>
                      </p:childTnLst>
                    </p:cTn>
                  </p:par>
                </p:childTnLst>
              </p:cTn>
              <p:nextCondLst>
                <p:cond evt="onClick" delay="0">
                  <p:tgtEl>
                    <p:spTgt spid="6"/>
                  </p:tgtEl>
                </p:cond>
              </p:nextCondLst>
            </p:seq>
            <p:audio>
              <p:cMediaNode vol="80000" numSld="999" showWhenStopped="0">
                <p:cTn id="21" fill="remove" display="0">
                  <p:stCondLst>
                    <p:cond delay="indefinite"/>
                  </p:stCondLst>
                  <p:endCondLst>
                    <p:cond evt="onStopAudio" delay="0">
                      <p:tgtEl>
                        <p:sldTgt/>
                      </p:tgtEl>
                    </p:cond>
                  </p:endCondLst>
                </p:cTn>
                <p:tgtEl>
                  <p:spTgt spid="6"/>
                </p:tgtEl>
              </p:cMediaNode>
            </p:audio>
            <p:audio>
              <p:cMediaNode vol="80000" numSld="999">
                <p:cTn id="22" fill="hold" display="0">
                  <p:stCondLst>
                    <p:cond delay="indefinite"/>
                  </p:stCondLst>
                  <p:endCondLst>
                    <p:cond evt="onStopAudio" delay="0">
                      <p:tgtEl>
                        <p:sldTgt/>
                      </p:tgtEl>
                    </p:cond>
                  </p:endCondLst>
                </p:cTn>
                <p:tgtEl>
                  <p:spTgt spid="7"/>
                </p:tgtEl>
              </p:cMediaNode>
            </p:audio>
            <p:audio>
              <p:cMediaNode vol="80000" numSld="999" showWhenStopped="0">
                <p:cTn id="23" fill="remove"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Visual Arts Framework for California Public Schools </a:t>
            </a:r>
            <a:r>
              <a:rPr lang="en-US" sz="4000" b="1" dirty="0" smtClean="0"/>
              <a:t/>
            </a:r>
            <a:br>
              <a:rPr lang="en-US" sz="4000" b="1" dirty="0" smtClean="0"/>
            </a:br>
            <a:r>
              <a:rPr lang="en-US" sz="4000" b="1" dirty="0" smtClean="0"/>
              <a:t>	</a:t>
            </a:r>
            <a:r>
              <a:rPr lang="en-US" sz="3100" b="1" dirty="0" smtClean="0"/>
              <a:t>Visual </a:t>
            </a:r>
            <a:r>
              <a:rPr lang="en-US" sz="3100" b="1" dirty="0"/>
              <a:t>and Performing Arts Content Standards</a:t>
            </a:r>
            <a:r>
              <a:rPr lang="en-US" sz="4000" dirty="0"/>
              <a:t/>
            </a:r>
            <a:br>
              <a:rPr lang="en-US" sz="4000" dirty="0"/>
            </a:br>
            <a:endParaRPr lang="en-US" sz="4000" b="1" dirty="0"/>
          </a:p>
        </p:txBody>
      </p:sp>
      <p:sp>
        <p:nvSpPr>
          <p:cNvPr id="3" name="Content Placeholder 2"/>
          <p:cNvSpPr>
            <a:spLocks noGrp="1"/>
          </p:cNvSpPr>
          <p:nvPr>
            <p:ph sz="half" idx="1"/>
          </p:nvPr>
        </p:nvSpPr>
        <p:spPr>
          <a:xfrm>
            <a:off x="838200" y="1235242"/>
            <a:ext cx="5181600" cy="4941721"/>
          </a:xfrm>
        </p:spPr>
        <p:txBody>
          <a:bodyPr>
            <a:normAutofit fontScale="55000" lnSpcReduction="20000"/>
          </a:bodyPr>
          <a:lstStyle/>
          <a:p>
            <a:pPr marL="0" indent="0">
              <a:lnSpc>
                <a:spcPct val="120000"/>
              </a:lnSpc>
              <a:buNone/>
            </a:pPr>
            <a:r>
              <a:rPr lang="en-US" b="1" dirty="0" smtClean="0"/>
              <a:t>GRADE 7</a:t>
            </a:r>
          </a:p>
          <a:p>
            <a:pPr>
              <a:lnSpc>
                <a:spcPct val="120000"/>
              </a:lnSpc>
            </a:pPr>
            <a:r>
              <a:rPr lang="en-US" dirty="0" smtClean="0"/>
              <a:t>Students </a:t>
            </a:r>
            <a:r>
              <a:rPr lang="en-US" dirty="0"/>
              <a:t>focus on developing a series of related works to express a personal statement. As they develop their works, they describe how their application of the elements of art and principles of design contribute to what they want to express. </a:t>
            </a:r>
            <a:r>
              <a:rPr lang="en-US" b="1" dirty="0"/>
              <a:t>Aware that art is not created in isolation, they compare and contrast works from different time periods and cultures and reflect on the artists’ styles in relation to time and place.</a:t>
            </a:r>
            <a:r>
              <a:rPr lang="en-US" dirty="0"/>
              <a:t> In the process they are identifying what they believe to be important to look for in works of art and what criteria they want to apply as they critique those works</a:t>
            </a:r>
            <a:r>
              <a:rPr lang="en-US" dirty="0" smtClean="0"/>
              <a:t>.</a:t>
            </a:r>
          </a:p>
          <a:p>
            <a:pPr>
              <a:lnSpc>
                <a:spcPct val="120000"/>
              </a:lnSpc>
            </a:pPr>
            <a:endParaRPr lang="en-US" dirty="0" smtClean="0"/>
          </a:p>
          <a:p>
            <a:pPr marL="0" indent="0">
              <a:lnSpc>
                <a:spcPct val="120000"/>
              </a:lnSpc>
              <a:buNone/>
            </a:pPr>
            <a:r>
              <a:rPr lang="en-US" dirty="0" smtClean="0"/>
              <a:t> </a:t>
            </a:r>
            <a:endParaRPr lang="en-US" dirty="0"/>
          </a:p>
          <a:p>
            <a:pPr marL="0" indent="0">
              <a:lnSpc>
                <a:spcPct val="120000"/>
              </a:lnSpc>
              <a:buNone/>
            </a:pPr>
            <a:r>
              <a:rPr lang="en-US" dirty="0" smtClean="0"/>
              <a:t>                                                                      </a:t>
            </a:r>
          </a:p>
          <a:p>
            <a:pPr marL="0" indent="0">
              <a:lnSpc>
                <a:spcPct val="120000"/>
              </a:lnSpc>
              <a:buNone/>
            </a:pPr>
            <a:endParaRPr lang="en-US" dirty="0"/>
          </a:p>
          <a:p>
            <a:pPr marL="0" indent="0">
              <a:lnSpc>
                <a:spcPct val="120000"/>
              </a:lnSpc>
              <a:buNone/>
            </a:pPr>
            <a:r>
              <a:rPr lang="en-US" dirty="0" smtClean="0"/>
              <a:t>			      </a:t>
            </a:r>
            <a:r>
              <a:rPr lang="en-US" sz="2200" b="1" i="1" dirty="0" smtClean="0"/>
              <a:t>Canyon</a:t>
            </a:r>
            <a:r>
              <a:rPr lang="en-US" sz="2200" i="1" dirty="0" smtClean="0"/>
              <a:t>,</a:t>
            </a:r>
            <a:r>
              <a:rPr lang="en-US" i="1" dirty="0" smtClean="0"/>
              <a:t> </a:t>
            </a:r>
            <a:r>
              <a:rPr lang="en-US" sz="2200" i="1" dirty="0" smtClean="0"/>
              <a:t>1965</a:t>
            </a:r>
            <a:endParaRPr lang="en-US" sz="2200" dirty="0" smtClean="0"/>
          </a:p>
          <a:p>
            <a:pPr marL="0" indent="0">
              <a:lnSpc>
                <a:spcPct val="120000"/>
              </a:lnSpc>
              <a:buNone/>
            </a:pPr>
            <a:r>
              <a:rPr lang="en-US" sz="2200" dirty="0" smtClean="0"/>
              <a:t>			      Helen Frankenthaler </a:t>
            </a:r>
          </a:p>
        </p:txBody>
      </p:sp>
      <p:sp>
        <p:nvSpPr>
          <p:cNvPr id="4" name="Content Placeholder 3"/>
          <p:cNvSpPr>
            <a:spLocks noGrp="1"/>
          </p:cNvSpPr>
          <p:nvPr>
            <p:ph sz="half" idx="2"/>
          </p:nvPr>
        </p:nvSpPr>
        <p:spPr>
          <a:xfrm>
            <a:off x="6172200" y="1235242"/>
            <a:ext cx="5181600" cy="5325979"/>
          </a:xfrm>
        </p:spPr>
        <p:txBody>
          <a:bodyPr>
            <a:normAutofit fontScale="55000" lnSpcReduction="20000"/>
          </a:bodyPr>
          <a:lstStyle/>
          <a:p>
            <a:pPr marL="0" indent="0">
              <a:lnSpc>
                <a:spcPct val="120000"/>
              </a:lnSpc>
              <a:buNone/>
            </a:pPr>
            <a:r>
              <a:rPr lang="en-US" b="1" dirty="0" smtClean="0"/>
              <a:t>GRADE 8</a:t>
            </a:r>
          </a:p>
          <a:p>
            <a:pPr marL="0" indent="0">
              <a:lnSpc>
                <a:spcPct val="120000"/>
              </a:lnSpc>
              <a:buNone/>
            </a:pPr>
            <a:endParaRPr lang="en-US" dirty="0"/>
          </a:p>
          <a:p>
            <a:pPr marL="0" indent="0">
              <a:lnSpc>
                <a:spcPct val="120000"/>
              </a:lnSpc>
              <a:buNone/>
            </a:pPr>
            <a:endParaRPr lang="en-US" dirty="0" smtClean="0"/>
          </a:p>
          <a:p>
            <a:pPr marL="0" indent="0">
              <a:lnSpc>
                <a:spcPct val="120000"/>
              </a:lnSpc>
              <a:buNone/>
            </a:pPr>
            <a:r>
              <a:rPr lang="en-US" sz="2200" dirty="0"/>
              <a:t>Christian Chapman</a:t>
            </a:r>
            <a:endParaRPr lang="en-US" sz="2200" i="1" dirty="0"/>
          </a:p>
          <a:p>
            <a:pPr marL="0" indent="0">
              <a:lnSpc>
                <a:spcPct val="120000"/>
              </a:lnSpc>
              <a:buNone/>
            </a:pPr>
            <a:r>
              <a:rPr lang="en-US" sz="2200" b="1" i="1" dirty="0" smtClean="0"/>
              <a:t>Past, Present and Future of the </a:t>
            </a:r>
            <a:r>
              <a:rPr lang="en-US" sz="2200" b="1" i="1" dirty="0" err="1" smtClean="0"/>
              <a:t>Anishinabe</a:t>
            </a:r>
            <a:r>
              <a:rPr lang="en-US" sz="2200" b="1" i="1" dirty="0" smtClean="0"/>
              <a:t> People</a:t>
            </a:r>
            <a:r>
              <a:rPr lang="en-US" sz="2200" i="1" dirty="0" smtClean="0"/>
              <a:t>, 2013</a:t>
            </a:r>
          </a:p>
          <a:p>
            <a:pPr>
              <a:lnSpc>
                <a:spcPct val="120000"/>
              </a:lnSpc>
            </a:pPr>
            <a:r>
              <a:rPr lang="en-US" dirty="0" smtClean="0"/>
              <a:t>Students </a:t>
            </a:r>
            <a:r>
              <a:rPr lang="en-US" dirty="0"/>
              <a:t>combine their skills in artistic perception and aesthetic valuing to analyze and justify the artistic choices they make about their own work and determine how those choices </a:t>
            </a:r>
            <a:r>
              <a:rPr lang="en-US" dirty="0" smtClean="0"/>
              <a:t>contribute </a:t>
            </a:r>
            <a:r>
              <a:rPr lang="en-US" dirty="0"/>
              <a:t>to the expressive quality of the work. </a:t>
            </a:r>
            <a:r>
              <a:rPr lang="en-US" b="1" dirty="0" smtClean="0"/>
              <a:t>Learning </a:t>
            </a:r>
            <a:r>
              <a:rPr lang="en-US" b="1" dirty="0"/>
              <a:t>how art can make a social comment or protest a social condition in their research of art from various times and places affects their discussions of the effects on society of all visual communication</a:t>
            </a:r>
            <a:r>
              <a:rPr lang="en-US" dirty="0"/>
              <a:t>, including television, videos, film, and the Internet. They also become aware of the power of the visual arts as they design a public artwork appropriate to and reflect- </a:t>
            </a:r>
            <a:r>
              <a:rPr lang="en-US" dirty="0" err="1"/>
              <a:t>ing</a:t>
            </a:r>
            <a:r>
              <a:rPr lang="en-US" dirty="0"/>
              <a:t> the location for which it is designed. Their ability to present a reasoned argument about the artistic value of a work of art can be applied to the works they create or the works of others past or present. </a:t>
            </a:r>
            <a:endParaRPr lang="en-US" dirty="0" smtClean="0"/>
          </a:p>
          <a:p>
            <a:pPr marL="0" indent="0">
              <a:lnSpc>
                <a:spcPct val="120000"/>
              </a:lnSpc>
              <a:buNone/>
            </a:pP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6032"/>
          <a:stretch/>
        </p:blipFill>
        <p:spPr>
          <a:xfrm>
            <a:off x="7965832" y="1235242"/>
            <a:ext cx="3464168" cy="143326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5708" y="4067931"/>
            <a:ext cx="2418420" cy="2109032"/>
          </a:xfrm>
          <a:prstGeom prst="rect">
            <a:avLst/>
          </a:prstGeom>
        </p:spPr>
      </p:pic>
    </p:spTree>
    <p:extLst>
      <p:ext uri="{BB962C8B-B14F-4D97-AF65-F5344CB8AC3E}">
        <p14:creationId xmlns:p14="http://schemas.microsoft.com/office/powerpoint/2010/main" val="97223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201" y="0"/>
            <a:ext cx="4981598" cy="6858000"/>
          </a:xfrm>
          <a:prstGeom prst="rect">
            <a:avLst/>
          </a:prstGeom>
        </p:spPr>
      </p:pic>
    </p:spTree>
    <p:extLst>
      <p:ext uri="{BB962C8B-B14F-4D97-AF65-F5344CB8AC3E}">
        <p14:creationId xmlns:p14="http://schemas.microsoft.com/office/powerpoint/2010/main" val="1755138160"/>
      </p:ext>
    </p:extLst>
  </p:cSld>
  <p:clrMapOvr>
    <a:masterClrMapping/>
  </p:clrMapOvr>
  <mc:AlternateContent xmlns:mc="http://schemas.openxmlformats.org/markup-compatibility/2006" xmlns:p14="http://schemas.microsoft.com/office/powerpoint/2010/main">
    <mc:Choice Requires="p14">
      <p:transition spd="slow" p14:dur="2000" advTm="2708"/>
    </mc:Choice>
    <mc:Fallback xmlns="">
      <p:transition spd="slow" advTm="270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285" y="555793"/>
            <a:ext cx="7881869" cy="6355671"/>
          </a:xfrm>
          <a:prstGeom prst="rect">
            <a:avLst/>
          </a:prstGeom>
        </p:spPr>
      </p:pic>
    </p:spTree>
    <p:extLst>
      <p:ext uri="{BB962C8B-B14F-4D97-AF65-F5344CB8AC3E}">
        <p14:creationId xmlns:p14="http://schemas.microsoft.com/office/powerpoint/2010/main" val="3635891416"/>
      </p:ext>
    </p:extLst>
  </p:cSld>
  <p:clrMapOvr>
    <a:masterClrMapping/>
  </p:clrMapOvr>
  <mc:AlternateContent xmlns:mc="http://schemas.openxmlformats.org/markup-compatibility/2006" xmlns:p14="http://schemas.microsoft.com/office/powerpoint/2010/main">
    <mc:Choice Requires="p14">
      <p:transition spd="slow" p14:dur="2000" advTm="2683"/>
    </mc:Choice>
    <mc:Fallback xmlns="">
      <p:transition spd="slow" advTm="268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657" y="488467"/>
            <a:ext cx="4752304" cy="6041065"/>
          </a:xfrm>
          <a:prstGeom prst="rect">
            <a:avLst/>
          </a:prstGeom>
        </p:spPr>
      </p:pic>
    </p:spTree>
    <p:extLst>
      <p:ext uri="{BB962C8B-B14F-4D97-AF65-F5344CB8AC3E}">
        <p14:creationId xmlns:p14="http://schemas.microsoft.com/office/powerpoint/2010/main" val="3106354126"/>
      </p:ext>
    </p:extLst>
  </p:cSld>
  <p:clrMapOvr>
    <a:masterClrMapping/>
  </p:clrMapOvr>
  <mc:AlternateContent xmlns:mc="http://schemas.openxmlformats.org/markup-compatibility/2006" xmlns:p14="http://schemas.microsoft.com/office/powerpoint/2010/main">
    <mc:Choice Requires="p14">
      <p:transition spd="slow" p14:dur="2000" advTm="3559"/>
    </mc:Choice>
    <mc:Fallback xmlns="">
      <p:transition spd="slow" advTm="355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070" y="309092"/>
            <a:ext cx="4911680" cy="6548907"/>
          </a:xfrm>
          <a:prstGeom prst="rect">
            <a:avLst/>
          </a:prstGeom>
        </p:spPr>
      </p:pic>
    </p:spTree>
    <p:extLst>
      <p:ext uri="{BB962C8B-B14F-4D97-AF65-F5344CB8AC3E}">
        <p14:creationId xmlns:p14="http://schemas.microsoft.com/office/powerpoint/2010/main" val="1401854216"/>
      </p:ext>
    </p:extLst>
  </p:cSld>
  <p:clrMapOvr>
    <a:masterClrMapping/>
  </p:clrMapOvr>
  <mc:AlternateContent xmlns:mc="http://schemas.openxmlformats.org/markup-compatibility/2006" xmlns:p14="http://schemas.microsoft.com/office/powerpoint/2010/main">
    <mc:Choice Requires="p14">
      <p:transition spd="slow" p14:dur="2000" advTm="2675"/>
    </mc:Choice>
    <mc:Fallback xmlns="">
      <p:transition spd="slow" advTm="267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452" y="480338"/>
            <a:ext cx="4520484" cy="5918770"/>
          </a:xfrm>
          <a:prstGeom prst="rect">
            <a:avLst/>
          </a:prstGeom>
        </p:spPr>
      </p:pic>
    </p:spTree>
    <p:extLst>
      <p:ext uri="{BB962C8B-B14F-4D97-AF65-F5344CB8AC3E}">
        <p14:creationId xmlns:p14="http://schemas.microsoft.com/office/powerpoint/2010/main" val="3768435883"/>
      </p:ext>
    </p:extLst>
  </p:cSld>
  <p:clrMapOvr>
    <a:masterClrMapping/>
  </p:clrMapOvr>
  <mc:AlternateContent xmlns:mc="http://schemas.openxmlformats.org/markup-compatibility/2006" xmlns:p14="http://schemas.microsoft.com/office/powerpoint/2010/main">
    <mc:Choice Requires="p14">
      <p:transition spd="slow" p14:dur="2000" advTm="3550"/>
    </mc:Choice>
    <mc:Fallback xmlns="">
      <p:transition spd="slow" advTm="355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790" y="650869"/>
            <a:ext cx="4644444" cy="5529100"/>
          </a:xfrm>
          <a:prstGeom prst="rect">
            <a:avLst/>
          </a:prstGeom>
        </p:spPr>
      </p:pic>
    </p:spTree>
    <p:extLst>
      <p:ext uri="{BB962C8B-B14F-4D97-AF65-F5344CB8AC3E}">
        <p14:creationId xmlns:p14="http://schemas.microsoft.com/office/powerpoint/2010/main" val="2269774176"/>
      </p:ext>
    </p:extLst>
  </p:cSld>
  <p:clrMapOvr>
    <a:masterClrMapping/>
  </p:clrMapOvr>
  <mc:AlternateContent xmlns:mc="http://schemas.openxmlformats.org/markup-compatibility/2006" xmlns:p14="http://schemas.microsoft.com/office/powerpoint/2010/main">
    <mc:Choice Requires="p14">
      <p:transition spd="slow" p14:dur="2000" advTm="3560"/>
    </mc:Choice>
    <mc:Fallback xmlns="">
      <p:transition spd="slow" advTm="356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357" y="350578"/>
            <a:ext cx="4858823" cy="6057333"/>
          </a:xfrm>
          <a:prstGeom prst="rect">
            <a:avLst/>
          </a:prstGeom>
        </p:spPr>
      </p:pic>
    </p:spTree>
    <p:extLst>
      <p:ext uri="{BB962C8B-B14F-4D97-AF65-F5344CB8AC3E}">
        <p14:creationId xmlns:p14="http://schemas.microsoft.com/office/powerpoint/2010/main" val="673938416"/>
      </p:ext>
    </p:extLst>
  </p:cSld>
  <p:clrMapOvr>
    <a:masterClrMapping/>
  </p:clrMapOvr>
  <mc:AlternateContent xmlns:mc="http://schemas.openxmlformats.org/markup-compatibility/2006" xmlns:p14="http://schemas.microsoft.com/office/powerpoint/2010/main">
    <mc:Choice Requires="p14">
      <p:transition spd="slow" p14:dur="2000" advTm="2684"/>
    </mc:Choice>
    <mc:Fallback xmlns="">
      <p:transition spd="slow" advTm="268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750" y="283907"/>
            <a:ext cx="5074275" cy="6309015"/>
          </a:xfrm>
          <a:prstGeom prst="rect">
            <a:avLst/>
          </a:prstGeom>
        </p:spPr>
      </p:pic>
    </p:spTree>
    <p:extLst>
      <p:ext uri="{BB962C8B-B14F-4D97-AF65-F5344CB8AC3E}">
        <p14:creationId xmlns:p14="http://schemas.microsoft.com/office/powerpoint/2010/main" val="2462098167"/>
      </p:ext>
    </p:extLst>
  </p:cSld>
  <p:clrMapOvr>
    <a:masterClrMapping/>
  </p:clrMapOvr>
  <mc:AlternateContent xmlns:mc="http://schemas.openxmlformats.org/markup-compatibility/2006" xmlns:p14="http://schemas.microsoft.com/office/powerpoint/2010/main">
    <mc:Choice Requires="p14">
      <p:transition spd="slow" p14:dur="2000" advTm="4447"/>
    </mc:Choice>
    <mc:Fallback xmlns="">
      <p:transition spd="slow" advTm="444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349" y="437882"/>
            <a:ext cx="6943696" cy="6378723"/>
          </a:xfrm>
          <a:prstGeom prst="rect">
            <a:avLst/>
          </a:prstGeom>
        </p:spPr>
      </p:pic>
    </p:spTree>
    <p:extLst>
      <p:ext uri="{BB962C8B-B14F-4D97-AF65-F5344CB8AC3E}">
        <p14:creationId xmlns:p14="http://schemas.microsoft.com/office/powerpoint/2010/main" val="156422973"/>
      </p:ext>
    </p:extLst>
  </p:cSld>
  <p:clrMapOvr>
    <a:masterClrMapping/>
  </p:clrMapOvr>
  <mc:AlternateContent xmlns:mc="http://schemas.openxmlformats.org/markup-compatibility/2006" xmlns:p14="http://schemas.microsoft.com/office/powerpoint/2010/main">
    <mc:Choice Requires="p14">
      <p:transition spd="slow" p14:dur="2000" advTm="4447"/>
    </mc:Choice>
    <mc:Fallback xmlns="">
      <p:transition spd="slow" advTm="444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039" y="450760"/>
            <a:ext cx="8645449" cy="5878905"/>
          </a:xfrm>
          <a:prstGeom prst="rect">
            <a:avLst/>
          </a:prstGeom>
        </p:spPr>
      </p:pic>
    </p:spTree>
    <p:extLst>
      <p:ext uri="{BB962C8B-B14F-4D97-AF65-F5344CB8AC3E}">
        <p14:creationId xmlns:p14="http://schemas.microsoft.com/office/powerpoint/2010/main" val="3884068821"/>
      </p:ext>
    </p:extLst>
  </p:cSld>
  <p:clrMapOvr>
    <a:masterClrMapping/>
  </p:clrMapOvr>
  <mc:AlternateContent xmlns:mc="http://schemas.openxmlformats.org/markup-compatibility/2006" xmlns:p14="http://schemas.microsoft.com/office/powerpoint/2010/main">
    <mc:Choice Requires="p14">
      <p:transition spd="slow" p14:dur="2000" advTm="2701"/>
    </mc:Choice>
    <mc:Fallback xmlns="">
      <p:transition spd="slow" advTm="270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3457" cy="1057275"/>
          </a:xfrm>
        </p:spPr>
        <p:txBody>
          <a:bodyPr>
            <a:normAutofit/>
          </a:bodyPr>
          <a:lstStyle/>
          <a:p>
            <a:r>
              <a:rPr lang="en-US" sz="4800" b="1" dirty="0" smtClean="0"/>
              <a:t>Preparation</a:t>
            </a:r>
            <a:endParaRPr lang="en-US" dirty="0"/>
          </a:p>
        </p:txBody>
      </p:sp>
      <p:sp>
        <p:nvSpPr>
          <p:cNvPr id="3" name="Content Placeholder 2"/>
          <p:cNvSpPr>
            <a:spLocks noGrp="1"/>
          </p:cNvSpPr>
          <p:nvPr>
            <p:ph idx="1"/>
          </p:nvPr>
        </p:nvSpPr>
        <p:spPr>
          <a:xfrm>
            <a:off x="838200" y="1828800"/>
            <a:ext cx="5176234" cy="4348163"/>
          </a:xfrm>
        </p:spPr>
        <p:txBody>
          <a:bodyPr>
            <a:normAutofit fontScale="92500"/>
          </a:bodyPr>
          <a:lstStyle/>
          <a:p>
            <a:pPr marL="0" indent="0">
              <a:buNone/>
            </a:pPr>
            <a:r>
              <a:rPr lang="en-US" dirty="0" smtClean="0"/>
              <a:t>Students participated in rounds of  </a:t>
            </a:r>
            <a:r>
              <a:rPr lang="en-US" i="1" dirty="0"/>
              <a:t>Telephone,</a:t>
            </a:r>
            <a:r>
              <a:rPr lang="en-US" dirty="0"/>
              <a:t> </a:t>
            </a:r>
            <a:r>
              <a:rPr lang="en-US" i="1" dirty="0" smtClean="0"/>
              <a:t>Beginning</a:t>
            </a:r>
            <a:r>
              <a:rPr lang="en-US" i="1" dirty="0"/>
              <a:t>, </a:t>
            </a:r>
            <a:r>
              <a:rPr lang="en-US" i="1" dirty="0" smtClean="0"/>
              <a:t>Middle or Ending, I  see, I wonder, I think, </a:t>
            </a:r>
            <a:r>
              <a:rPr lang="en-US" dirty="0" smtClean="0"/>
              <a:t>and </a:t>
            </a:r>
            <a:r>
              <a:rPr lang="en-US" i="1" dirty="0" smtClean="0"/>
              <a:t>What is going on this picture?--- </a:t>
            </a:r>
            <a:r>
              <a:rPr lang="en-US" dirty="0"/>
              <a:t>artful thinking </a:t>
            </a:r>
            <a:r>
              <a:rPr lang="en-US" dirty="0" smtClean="0"/>
              <a:t>strategies/activities to </a:t>
            </a:r>
            <a:r>
              <a:rPr lang="en-US" dirty="0"/>
              <a:t>introduce, explore and familiarize </a:t>
            </a:r>
            <a:r>
              <a:rPr lang="en-US" dirty="0" smtClean="0"/>
              <a:t>them </a:t>
            </a:r>
            <a:r>
              <a:rPr lang="en-US" dirty="0"/>
              <a:t>with modern and postmodern </a:t>
            </a:r>
            <a:r>
              <a:rPr lang="en-US" dirty="0" smtClean="0"/>
              <a:t>art, while whetting their critical thinking skills.</a:t>
            </a:r>
          </a:p>
          <a:p>
            <a:pPr lvl="0"/>
            <a:r>
              <a:rPr lang="en-US" i="1" dirty="0" smtClean="0"/>
              <a:t>Accompanying work sheets</a:t>
            </a:r>
          </a:p>
          <a:p>
            <a:r>
              <a:rPr lang="en-US" i="1" dirty="0" smtClean="0"/>
              <a:t>Extended Telephone activity</a:t>
            </a:r>
            <a:endParaRPr lang="en-US" i="1" dirty="0"/>
          </a:p>
          <a:p>
            <a:pPr lvl="0"/>
            <a:endParaRPr lang="en-US"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910" y="589979"/>
            <a:ext cx="5486400" cy="5586984"/>
          </a:xfrm>
          <a:prstGeom prst="rect">
            <a:avLst/>
          </a:prstGeom>
        </p:spPr>
      </p:pic>
    </p:spTree>
    <p:extLst>
      <p:ext uri="{BB962C8B-B14F-4D97-AF65-F5344CB8AC3E}">
        <p14:creationId xmlns:p14="http://schemas.microsoft.com/office/powerpoint/2010/main" val="105527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2105025"/>
            <a:ext cx="7143750" cy="2647950"/>
          </a:xfrm>
          <a:prstGeom prst="rect">
            <a:avLst/>
          </a:prstGeom>
        </p:spPr>
      </p:pic>
    </p:spTree>
    <p:extLst>
      <p:ext uri="{BB962C8B-B14F-4D97-AF65-F5344CB8AC3E}">
        <p14:creationId xmlns:p14="http://schemas.microsoft.com/office/powerpoint/2010/main" val="706821748"/>
      </p:ext>
    </p:extLst>
  </p:cSld>
  <p:clrMapOvr>
    <a:masterClrMapping/>
  </p:clrMapOvr>
  <mc:AlternateContent xmlns:mc="http://schemas.openxmlformats.org/markup-compatibility/2006" xmlns:p14="http://schemas.microsoft.com/office/powerpoint/2010/main">
    <mc:Choice Requires="p14">
      <p:transition spd="slow" p14:dur="2000" advTm="2706"/>
    </mc:Choice>
    <mc:Fallback xmlns="">
      <p:transition spd="slow" advTm="270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169" y="329485"/>
            <a:ext cx="6555346" cy="6555346"/>
          </a:xfrm>
          <a:prstGeom prst="rect">
            <a:avLst/>
          </a:prstGeom>
        </p:spPr>
      </p:pic>
    </p:spTree>
    <p:extLst>
      <p:ext uri="{BB962C8B-B14F-4D97-AF65-F5344CB8AC3E}">
        <p14:creationId xmlns:p14="http://schemas.microsoft.com/office/powerpoint/2010/main" val="2349743262"/>
      </p:ext>
    </p:extLst>
  </p:cSld>
  <p:clrMapOvr>
    <a:masterClrMapping/>
  </p:clrMapOvr>
  <mc:AlternateContent xmlns:mc="http://schemas.openxmlformats.org/markup-compatibility/2006" xmlns:p14="http://schemas.microsoft.com/office/powerpoint/2010/main">
    <mc:Choice Requires="p14">
      <p:transition spd="slow" p14:dur="2000" advTm="2686"/>
    </mc:Choice>
    <mc:Fallback xmlns="">
      <p:transition spd="slow" advTm="2686"/>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865" y="162058"/>
            <a:ext cx="6890197" cy="6890197"/>
          </a:xfrm>
          <a:prstGeom prst="rect">
            <a:avLst/>
          </a:prstGeom>
        </p:spPr>
      </p:pic>
    </p:spTree>
    <p:extLst>
      <p:ext uri="{BB962C8B-B14F-4D97-AF65-F5344CB8AC3E}">
        <p14:creationId xmlns:p14="http://schemas.microsoft.com/office/powerpoint/2010/main" val="1492076721"/>
      </p:ext>
    </p:extLst>
  </p:cSld>
  <p:clrMapOvr>
    <a:masterClrMapping/>
  </p:clrMapOvr>
  <mc:AlternateContent xmlns:mc="http://schemas.openxmlformats.org/markup-compatibility/2006" xmlns:p14="http://schemas.microsoft.com/office/powerpoint/2010/main">
    <mc:Choice Requires="p14">
      <p:transition spd="slow" p14:dur="2000" advTm="2705"/>
    </mc:Choice>
    <mc:Fallback xmlns="">
      <p:transition spd="slow" advTm="270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413" y="193181"/>
            <a:ext cx="6529588" cy="6503471"/>
          </a:xfrm>
          <a:prstGeom prst="rect">
            <a:avLst/>
          </a:prstGeom>
        </p:spPr>
      </p:pic>
    </p:spTree>
    <p:extLst>
      <p:ext uri="{BB962C8B-B14F-4D97-AF65-F5344CB8AC3E}">
        <p14:creationId xmlns:p14="http://schemas.microsoft.com/office/powerpoint/2010/main" val="3971174403"/>
      </p:ext>
    </p:extLst>
  </p:cSld>
  <p:clrMapOvr>
    <a:masterClrMapping/>
  </p:clrMapOvr>
  <mc:AlternateContent xmlns:mc="http://schemas.openxmlformats.org/markup-compatibility/2006" xmlns:p14="http://schemas.microsoft.com/office/powerpoint/2010/main">
    <mc:Choice Requires="p14">
      <p:transition spd="slow" p14:dur="2000" advTm="3573"/>
    </mc:Choice>
    <mc:Fallback xmlns="">
      <p:transition spd="slow" advTm="3573"/>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745" y="103469"/>
            <a:ext cx="6503831" cy="6543089"/>
          </a:xfrm>
          <a:prstGeom prst="rect">
            <a:avLst/>
          </a:prstGeom>
        </p:spPr>
      </p:pic>
    </p:spTree>
    <p:extLst>
      <p:ext uri="{BB962C8B-B14F-4D97-AF65-F5344CB8AC3E}">
        <p14:creationId xmlns:p14="http://schemas.microsoft.com/office/powerpoint/2010/main" val="623317847"/>
      </p:ext>
    </p:extLst>
  </p:cSld>
  <p:clrMapOvr>
    <a:masterClrMapping/>
  </p:clrMapOvr>
  <mc:AlternateContent xmlns:mc="http://schemas.openxmlformats.org/markup-compatibility/2006" xmlns:p14="http://schemas.microsoft.com/office/powerpoint/2010/main">
    <mc:Choice Requires="p14">
      <p:transition spd="slow" p14:dur="2000" advTm="4493"/>
    </mc:Choice>
    <mc:Fallback xmlns="">
      <p:transition spd="slow" advTm="449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572" y="0"/>
            <a:ext cx="6840855" cy="6858000"/>
          </a:xfrm>
          <a:prstGeom prst="rect">
            <a:avLst/>
          </a:prstGeom>
        </p:spPr>
      </p:pic>
    </p:spTree>
    <p:extLst>
      <p:ext uri="{BB962C8B-B14F-4D97-AF65-F5344CB8AC3E}">
        <p14:creationId xmlns:p14="http://schemas.microsoft.com/office/powerpoint/2010/main" val="2021880364"/>
      </p:ext>
    </p:extLst>
  </p:cSld>
  <p:clrMapOvr>
    <a:masterClrMapping/>
  </p:clrMapOvr>
  <mc:AlternateContent xmlns:mc="http://schemas.openxmlformats.org/markup-compatibility/2006" xmlns:p14="http://schemas.microsoft.com/office/powerpoint/2010/main">
    <mc:Choice Requires="p14">
      <p:transition spd="slow" p14:dur="2000" advTm="3580"/>
    </mc:Choice>
    <mc:Fallback xmlns="">
      <p:transition spd="slow" advTm="358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47" y="448572"/>
            <a:ext cx="11745486" cy="4059034"/>
          </a:xfrm>
          <a:prstGeom prst="rect">
            <a:avLst/>
          </a:prstGeom>
        </p:spPr>
      </p:pic>
    </p:spTree>
    <p:extLst>
      <p:ext uri="{BB962C8B-B14F-4D97-AF65-F5344CB8AC3E}">
        <p14:creationId xmlns:p14="http://schemas.microsoft.com/office/powerpoint/2010/main" val="3037334747"/>
      </p:ext>
    </p:extLst>
  </p:cSld>
  <p:clrMapOvr>
    <a:masterClrMapping/>
  </p:clrMapOvr>
  <mc:AlternateContent xmlns:mc="http://schemas.openxmlformats.org/markup-compatibility/2006" xmlns:p14="http://schemas.microsoft.com/office/powerpoint/2010/main">
    <mc:Choice Requires="p14">
      <p:transition spd="slow" p14:dur="2000" advTm="3552"/>
    </mc:Choice>
    <mc:Fallback xmlns="">
      <p:transition spd="slow" advTm="355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993" y="94464"/>
            <a:ext cx="4675031" cy="6774833"/>
          </a:xfrm>
          <a:prstGeom prst="rect">
            <a:avLst/>
          </a:prstGeom>
        </p:spPr>
      </p:pic>
    </p:spTree>
    <p:extLst>
      <p:ext uri="{BB962C8B-B14F-4D97-AF65-F5344CB8AC3E}">
        <p14:creationId xmlns:p14="http://schemas.microsoft.com/office/powerpoint/2010/main" val="3031453081"/>
      </p:ext>
    </p:extLst>
  </p:cSld>
  <p:clrMapOvr>
    <a:masterClrMapping/>
  </p:clrMapOvr>
  <mc:AlternateContent xmlns:mc="http://schemas.openxmlformats.org/markup-compatibility/2006" xmlns:p14="http://schemas.microsoft.com/office/powerpoint/2010/main">
    <mc:Choice Requires="p14">
      <p:transition spd="slow" p14:dur="2000" advTm="5342"/>
    </mc:Choice>
    <mc:Fallback xmlns="">
      <p:transition spd="slow" advTm="5342"/>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163" y="447873"/>
            <a:ext cx="8332631" cy="6168835"/>
          </a:xfrm>
          <a:prstGeom prst="rect">
            <a:avLst/>
          </a:prstGeom>
        </p:spPr>
      </p:pic>
    </p:spTree>
    <p:extLst>
      <p:ext uri="{BB962C8B-B14F-4D97-AF65-F5344CB8AC3E}">
        <p14:creationId xmlns:p14="http://schemas.microsoft.com/office/powerpoint/2010/main" val="3528165408"/>
      </p:ext>
    </p:extLst>
  </p:cSld>
  <p:clrMapOvr>
    <a:masterClrMapping/>
  </p:clrMapOvr>
  <mc:AlternateContent xmlns:mc="http://schemas.openxmlformats.org/markup-compatibility/2006" xmlns:p14="http://schemas.microsoft.com/office/powerpoint/2010/main">
    <mc:Choice Requires="p14">
      <p:transition spd="slow" p14:dur="2000" advTm="3582"/>
    </mc:Choice>
    <mc:Fallback xmlns="">
      <p:transition spd="slow" advTm="3582"/>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499" y="432499"/>
            <a:ext cx="8049295" cy="5989807"/>
          </a:xfrm>
          <a:prstGeom prst="rect">
            <a:avLst/>
          </a:prstGeom>
        </p:spPr>
      </p:pic>
    </p:spTree>
    <p:extLst>
      <p:ext uri="{BB962C8B-B14F-4D97-AF65-F5344CB8AC3E}">
        <p14:creationId xmlns:p14="http://schemas.microsoft.com/office/powerpoint/2010/main" val="3707247510"/>
      </p:ext>
    </p:extLst>
  </p:cSld>
  <p:clrMapOvr>
    <a:masterClrMapping/>
  </p:clrMapOvr>
  <mc:AlternateContent xmlns:mc="http://schemas.openxmlformats.org/markup-compatibility/2006" xmlns:p14="http://schemas.microsoft.com/office/powerpoint/2010/main">
    <mc:Choice Requires="p14">
      <p:transition spd="slow" p14:dur="2000" advTm="3560"/>
    </mc:Choice>
    <mc:Fallback xmlns="">
      <p:transition spd="slow" advTm="356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Images: Artful Thinking Strategies</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7086" y="4201106"/>
            <a:ext cx="3048000" cy="2133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975" y="1948649"/>
            <a:ext cx="2888725" cy="19197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197" y="1661662"/>
            <a:ext cx="2492986" cy="1932064"/>
          </a:xfrm>
          <a:prstGeom prst="rect">
            <a:avLst/>
          </a:prstGeom>
        </p:spPr>
      </p:pic>
      <p:pic>
        <p:nvPicPr>
          <p:cNvPr id="2050" name="Picture 2" descr="http://www.fridakahlofans.com/New%20Images/p-images/p04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580603"/>
            <a:ext cx="3048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1.gstatic.com/images?q=tbn:ANd9GcRaRdJkjUS9Ucw8kOcooNxNQWFmsUsEGiY9QUk7_gYDfMG42D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197" y="4126409"/>
            <a:ext cx="2949603" cy="22829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nimals running from f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3752" y="1770669"/>
            <a:ext cx="3163860" cy="209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4305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048" y="1095374"/>
            <a:ext cx="6005177" cy="5469399"/>
          </a:xfrm>
          <a:prstGeom prst="rect">
            <a:avLst/>
          </a:prstGeom>
        </p:spPr>
      </p:pic>
    </p:spTree>
    <p:extLst>
      <p:ext uri="{BB962C8B-B14F-4D97-AF65-F5344CB8AC3E}">
        <p14:creationId xmlns:p14="http://schemas.microsoft.com/office/powerpoint/2010/main" val="1459547401"/>
      </p:ext>
    </p:extLst>
  </p:cSld>
  <p:clrMapOvr>
    <a:masterClrMapping/>
  </p:clrMapOvr>
  <mc:AlternateContent xmlns:mc="http://schemas.openxmlformats.org/markup-compatibility/2006" xmlns:p14="http://schemas.microsoft.com/office/powerpoint/2010/main">
    <mc:Choice Requires="p14">
      <p:transition spd="slow" p14:dur="2000" advTm="3570"/>
    </mc:Choice>
    <mc:Fallback xmlns="">
      <p:transition spd="slow" advTm="357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42" y="-43542"/>
            <a:ext cx="10058400" cy="6432758"/>
          </a:xfrm>
          <a:prstGeom prst="rect">
            <a:avLst/>
          </a:prstGeom>
        </p:spPr>
      </p:pic>
    </p:spTree>
    <p:extLst>
      <p:ext uri="{BB962C8B-B14F-4D97-AF65-F5344CB8AC3E}">
        <p14:creationId xmlns:p14="http://schemas.microsoft.com/office/powerpoint/2010/main" val="3454779956"/>
      </p:ext>
    </p:extLst>
  </p:cSld>
  <p:clrMapOvr>
    <a:masterClrMapping/>
  </p:clrMapOvr>
  <mc:AlternateContent xmlns:mc="http://schemas.openxmlformats.org/markup-compatibility/2006" xmlns:p14="http://schemas.microsoft.com/office/powerpoint/2010/main">
    <mc:Choice Requires="p14">
      <p:transition spd="slow" p14:dur="2000" advTm="4428"/>
    </mc:Choice>
    <mc:Fallback xmlns="">
      <p:transition spd="slow" advTm="4428"/>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60" y="2009105"/>
            <a:ext cx="9681625" cy="3232596"/>
          </a:xfrm>
          <a:prstGeom prst="rect">
            <a:avLst/>
          </a:prstGeom>
        </p:spPr>
      </p:pic>
    </p:spTree>
    <p:extLst>
      <p:ext uri="{BB962C8B-B14F-4D97-AF65-F5344CB8AC3E}">
        <p14:creationId xmlns:p14="http://schemas.microsoft.com/office/powerpoint/2010/main" val="62243750"/>
      </p:ext>
    </p:extLst>
  </p:cSld>
  <p:clrMapOvr>
    <a:masterClrMapping/>
  </p:clrMapOvr>
  <mc:AlternateContent xmlns:mc="http://schemas.openxmlformats.org/markup-compatibility/2006" xmlns:p14="http://schemas.microsoft.com/office/powerpoint/2010/main">
    <mc:Choice Requires="p14">
      <p:transition spd="slow" p14:dur="2000" advTm="2708"/>
    </mc:Choice>
    <mc:Fallback xmlns="">
      <p:transition spd="slow" advTm="270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921" y="566670"/>
            <a:ext cx="8616943" cy="5687182"/>
          </a:xfrm>
          <a:prstGeom prst="rect">
            <a:avLst/>
          </a:prstGeom>
        </p:spPr>
      </p:pic>
    </p:spTree>
    <p:extLst>
      <p:ext uri="{BB962C8B-B14F-4D97-AF65-F5344CB8AC3E}">
        <p14:creationId xmlns:p14="http://schemas.microsoft.com/office/powerpoint/2010/main" val="1760737931"/>
      </p:ext>
    </p:extLst>
  </p:cSld>
  <p:clrMapOvr>
    <a:masterClrMapping/>
  </p:clrMapOvr>
  <mc:AlternateContent xmlns:mc="http://schemas.openxmlformats.org/markup-compatibility/2006" xmlns:p14="http://schemas.microsoft.com/office/powerpoint/2010/main">
    <mc:Choice Requires="p14">
      <p:transition spd="slow" p14:dur="2000" advTm="4471"/>
    </mc:Choice>
    <mc:Fallback xmlns="">
      <p:transition spd="slow" advTm="447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165" y="1194258"/>
            <a:ext cx="7776961" cy="4377598"/>
          </a:xfrm>
          <a:prstGeom prst="rect">
            <a:avLst/>
          </a:prstGeom>
        </p:spPr>
      </p:pic>
    </p:spTree>
    <p:extLst>
      <p:ext uri="{BB962C8B-B14F-4D97-AF65-F5344CB8AC3E}">
        <p14:creationId xmlns:p14="http://schemas.microsoft.com/office/powerpoint/2010/main" val="3283492911"/>
      </p:ext>
    </p:extLst>
  </p:cSld>
  <p:clrMapOvr>
    <a:masterClrMapping/>
  </p:clrMapOvr>
  <mc:AlternateContent xmlns:mc="http://schemas.openxmlformats.org/markup-compatibility/2006" xmlns:p14="http://schemas.microsoft.com/office/powerpoint/2010/main">
    <mc:Choice Requires="p14">
      <p:transition spd="slow" p14:dur="2000" advTm="2693"/>
    </mc:Choice>
    <mc:Fallback xmlns="">
      <p:transition spd="slow" advTm="2693"/>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230" y="0"/>
            <a:ext cx="5463540" cy="6858000"/>
          </a:xfrm>
          <a:prstGeom prst="rect">
            <a:avLst/>
          </a:prstGeom>
        </p:spPr>
      </p:pic>
    </p:spTree>
    <p:extLst>
      <p:ext uri="{BB962C8B-B14F-4D97-AF65-F5344CB8AC3E}">
        <p14:creationId xmlns:p14="http://schemas.microsoft.com/office/powerpoint/2010/main" val="2656569555"/>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0" y="139700"/>
            <a:ext cx="10058400" cy="6504683"/>
          </a:xfrm>
          <a:prstGeom prst="rect">
            <a:avLst/>
          </a:prstGeom>
        </p:spPr>
      </p:pic>
    </p:spTree>
    <p:extLst>
      <p:ext uri="{BB962C8B-B14F-4D97-AF65-F5344CB8AC3E}">
        <p14:creationId xmlns:p14="http://schemas.microsoft.com/office/powerpoint/2010/main" val="134867648"/>
      </p:ext>
    </p:extLst>
  </p:cSld>
  <p:clrMapOvr>
    <a:masterClrMapping/>
  </p:clrMapOvr>
  <mc:AlternateContent xmlns:mc="http://schemas.openxmlformats.org/markup-compatibility/2006" xmlns:p14="http://schemas.microsoft.com/office/powerpoint/2010/main">
    <mc:Choice Requires="p14">
      <p:transition spd="slow" p14:dur="2000" advTm="3561"/>
    </mc:Choice>
    <mc:Fallback xmlns="">
      <p:transition spd="slow" advTm="3561"/>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659" y="90509"/>
            <a:ext cx="4116052" cy="6585683"/>
          </a:xfrm>
          <a:prstGeom prst="rect">
            <a:avLst/>
          </a:prstGeom>
        </p:spPr>
      </p:pic>
    </p:spTree>
    <p:extLst>
      <p:ext uri="{BB962C8B-B14F-4D97-AF65-F5344CB8AC3E}">
        <p14:creationId xmlns:p14="http://schemas.microsoft.com/office/powerpoint/2010/main" val="4174780011"/>
      </p:ext>
    </p:extLst>
  </p:cSld>
  <p:clrMapOvr>
    <a:masterClrMapping/>
  </p:clrMapOvr>
  <mc:AlternateContent xmlns:mc="http://schemas.openxmlformats.org/markup-compatibility/2006" xmlns:p14="http://schemas.microsoft.com/office/powerpoint/2010/main">
    <mc:Choice Requires="p14">
      <p:transition spd="slow" p14:dur="2000" advTm="3581"/>
    </mc:Choice>
    <mc:Fallback xmlns="">
      <p:transition spd="slow" advTm="358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25" y="0"/>
            <a:ext cx="9048750" cy="6858000"/>
          </a:xfrm>
          <a:prstGeom prst="rect">
            <a:avLst/>
          </a:prstGeom>
        </p:spPr>
      </p:pic>
    </p:spTree>
    <p:extLst>
      <p:ext uri="{BB962C8B-B14F-4D97-AF65-F5344CB8AC3E}">
        <p14:creationId xmlns:p14="http://schemas.microsoft.com/office/powerpoint/2010/main" val="3789706292"/>
      </p:ext>
    </p:extLst>
  </p:cSld>
  <p:clrMapOvr>
    <a:masterClrMapping/>
  </p:clrMapOvr>
  <mc:AlternateContent xmlns:mc="http://schemas.openxmlformats.org/markup-compatibility/2006" xmlns:p14="http://schemas.microsoft.com/office/powerpoint/2010/main">
    <mc:Choice Requires="p14">
      <p:transition spd="slow" p14:dur="2000" advTm="3582"/>
    </mc:Choice>
    <mc:Fallback xmlns="">
      <p:transition spd="slow" advTm="358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ssets2.madewithcolor.com/2013/01/07/00/09/47/428/indian_summ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1657" y="234931"/>
            <a:ext cx="7112000" cy="632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46122"/>
      </p:ext>
    </p:extLst>
  </p:cSld>
  <p:clrMapOvr>
    <a:masterClrMapping/>
  </p:clrMapOvr>
  <mc:AlternateContent xmlns:mc="http://schemas.openxmlformats.org/markup-compatibility/2006" xmlns:p14="http://schemas.microsoft.com/office/powerpoint/2010/main">
    <mc:Choice Requires="p14">
      <p:transition spd="slow" p14:dur="2000" advTm="4445"/>
    </mc:Choice>
    <mc:Fallback xmlns="">
      <p:transition spd="slow" advTm="4445"/>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42302" y="52252"/>
            <a:ext cx="8822028" cy="6616521"/>
          </a:xfrm>
        </p:spPr>
      </p:pic>
      <p:sp>
        <p:nvSpPr>
          <p:cNvPr id="5" name="TextBox 4"/>
          <p:cNvSpPr txBox="1"/>
          <p:nvPr/>
        </p:nvSpPr>
        <p:spPr>
          <a:xfrm>
            <a:off x="4959532" y="5492022"/>
            <a:ext cx="6470468" cy="769441"/>
          </a:xfrm>
          <a:prstGeom prst="rect">
            <a:avLst/>
          </a:prstGeom>
          <a:noFill/>
        </p:spPr>
        <p:txBody>
          <a:bodyPr wrap="square" rtlCol="0">
            <a:spAutoFit/>
          </a:bodyPr>
          <a:lstStyle/>
          <a:p>
            <a:r>
              <a:rPr lang="en-US" sz="4400" b="1" dirty="0" smtClean="0">
                <a:latin typeface="Narkisim" panose="020E0502050101010101" pitchFamily="34" charset="-79"/>
                <a:cs typeface="Narkisim" panose="020E0502050101010101" pitchFamily="34" charset="-79"/>
              </a:rPr>
              <a:t>Telephone Extended </a:t>
            </a:r>
            <a:r>
              <a:rPr lang="en-US" sz="4400" b="1" dirty="0" smtClean="0"/>
              <a:t>….</a:t>
            </a:r>
            <a:endParaRPr lang="en-US" sz="4400"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7323835"/>
      </p:ext>
    </p:extLst>
  </p:cSld>
  <p:clrMapOvr>
    <a:masterClrMapping/>
  </p:clrMapOvr>
  <mc:AlternateContent xmlns:mc="http://schemas.openxmlformats.org/markup-compatibility/2006" xmlns:p14="http://schemas.microsoft.com/office/powerpoint/2010/main">
    <mc:Choice Requires="p14">
      <p:transition spd="slow" p14:dur="2000" advTm="3938"/>
    </mc:Choice>
    <mc:Fallback xmlns="">
      <p:transition spd="slow" advTm="3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115" y="570527"/>
            <a:ext cx="4144496" cy="5585574"/>
          </a:xfrm>
          <a:prstGeom prst="rect">
            <a:avLst/>
          </a:prstGeom>
        </p:spPr>
      </p:pic>
    </p:spTree>
    <p:extLst>
      <p:ext uri="{BB962C8B-B14F-4D97-AF65-F5344CB8AC3E}">
        <p14:creationId xmlns:p14="http://schemas.microsoft.com/office/powerpoint/2010/main" val="2754759670"/>
      </p:ext>
    </p:extLst>
  </p:cSld>
  <p:clrMapOvr>
    <a:masterClrMapping/>
  </p:clrMapOvr>
  <mc:AlternateContent xmlns:mc="http://schemas.openxmlformats.org/markup-compatibility/2006" xmlns:p14="http://schemas.microsoft.com/office/powerpoint/2010/main">
    <mc:Choice Requires="p14">
      <p:transition spd="slow" p14:dur="2000" advTm="3564"/>
    </mc:Choice>
    <mc:Fallback xmlns="">
      <p:transition spd="slow" advTm="356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38" y="1184856"/>
            <a:ext cx="8978563" cy="4417453"/>
          </a:xfrm>
          <a:prstGeom prst="rect">
            <a:avLst/>
          </a:prstGeom>
        </p:spPr>
      </p:pic>
    </p:spTree>
    <p:extLst>
      <p:ext uri="{BB962C8B-B14F-4D97-AF65-F5344CB8AC3E}">
        <p14:creationId xmlns:p14="http://schemas.microsoft.com/office/powerpoint/2010/main" val="996375180"/>
      </p:ext>
    </p:extLst>
  </p:cSld>
  <p:clrMapOvr>
    <a:masterClrMapping/>
  </p:clrMapOvr>
  <mc:AlternateContent xmlns:mc="http://schemas.openxmlformats.org/markup-compatibility/2006" xmlns:p14="http://schemas.microsoft.com/office/powerpoint/2010/main">
    <mc:Choice Requires="p14">
      <p:transition spd="slow" p14:dur="2000" advTm="2687"/>
    </mc:Choice>
    <mc:Fallback xmlns="">
      <p:transition spd="slow" advTm="2687"/>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3650" y="829464"/>
            <a:ext cx="7872515" cy="4605421"/>
          </a:xfrm>
          <a:prstGeom prst="rect">
            <a:avLst/>
          </a:prstGeom>
        </p:spPr>
      </p:pic>
    </p:spTree>
    <p:extLst>
      <p:ext uri="{BB962C8B-B14F-4D97-AF65-F5344CB8AC3E}">
        <p14:creationId xmlns:p14="http://schemas.microsoft.com/office/powerpoint/2010/main" val="4016048810"/>
      </p:ext>
    </p:extLst>
  </p:cSld>
  <p:clrMapOvr>
    <a:masterClrMapping/>
  </p:clrMapOvr>
  <mc:AlternateContent xmlns:mc="http://schemas.openxmlformats.org/markup-compatibility/2006" xmlns:p14="http://schemas.microsoft.com/office/powerpoint/2010/main">
    <mc:Choice Requires="p14">
      <p:transition spd="slow" p14:dur="2000" advTm="3563"/>
    </mc:Choice>
    <mc:Fallback xmlns="">
      <p:transition spd="slow" advTm="3563"/>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549" y="435360"/>
            <a:ext cx="7293752" cy="5463164"/>
          </a:xfrm>
          <a:prstGeom prst="rect">
            <a:avLst/>
          </a:prstGeom>
        </p:spPr>
      </p:pic>
    </p:spTree>
    <p:extLst>
      <p:ext uri="{BB962C8B-B14F-4D97-AF65-F5344CB8AC3E}">
        <p14:creationId xmlns:p14="http://schemas.microsoft.com/office/powerpoint/2010/main" val="390204171"/>
      </p:ext>
    </p:extLst>
  </p:cSld>
  <p:clrMapOvr>
    <a:masterClrMapping/>
  </p:clrMapOvr>
  <mc:AlternateContent xmlns:mc="http://schemas.openxmlformats.org/markup-compatibility/2006" xmlns:p14="http://schemas.microsoft.com/office/powerpoint/2010/main">
    <mc:Choice Requires="p14">
      <p:transition spd="slow" p14:dur="2000" advTm="3561"/>
    </mc:Choice>
    <mc:Fallback xmlns="">
      <p:transition spd="slow" advTm="356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0" y="1498600"/>
            <a:ext cx="5842000" cy="3860800"/>
          </a:xfrm>
          <a:prstGeom prst="rect">
            <a:avLst/>
          </a:prstGeom>
        </p:spPr>
      </p:pic>
    </p:spTree>
    <p:extLst>
      <p:ext uri="{BB962C8B-B14F-4D97-AF65-F5344CB8AC3E}">
        <p14:creationId xmlns:p14="http://schemas.microsoft.com/office/powerpoint/2010/main" val="1544338868"/>
      </p:ext>
    </p:extLst>
  </p:cSld>
  <p:clrMapOvr>
    <a:masterClrMapping/>
  </p:clrMapOvr>
  <mc:AlternateContent xmlns:mc="http://schemas.openxmlformats.org/markup-compatibility/2006" xmlns:p14="http://schemas.microsoft.com/office/powerpoint/2010/main">
    <mc:Choice Requires="p14">
      <p:transition spd="slow" p14:dur="2000" advTm="3588"/>
    </mc:Choice>
    <mc:Fallback xmlns="">
      <p:transition spd="slow" advTm="3588"/>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00100"/>
            <a:ext cx="9144000" cy="5257800"/>
          </a:xfrm>
          <a:prstGeom prst="rect">
            <a:avLst/>
          </a:prstGeom>
        </p:spPr>
      </p:pic>
    </p:spTree>
    <p:extLst>
      <p:ext uri="{BB962C8B-B14F-4D97-AF65-F5344CB8AC3E}">
        <p14:creationId xmlns:p14="http://schemas.microsoft.com/office/powerpoint/2010/main" val="3289182031"/>
      </p:ext>
    </p:extLst>
  </p:cSld>
  <p:clrMapOvr>
    <a:masterClrMapping/>
  </p:clrMapOvr>
  <mc:AlternateContent xmlns:mc="http://schemas.openxmlformats.org/markup-compatibility/2006" xmlns:p14="http://schemas.microsoft.com/office/powerpoint/2010/main">
    <mc:Choice Requires="p14">
      <p:transition spd="slow" p14:dur="2000" advTm="3575"/>
    </mc:Choice>
    <mc:Fallback xmlns="">
      <p:transition spd="slow" advTm="3575"/>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9110" y="489487"/>
            <a:ext cx="6220496" cy="6128567"/>
          </a:xfrm>
          <a:prstGeom prst="rect">
            <a:avLst/>
          </a:prstGeom>
        </p:spPr>
      </p:pic>
    </p:spTree>
    <p:extLst>
      <p:ext uri="{BB962C8B-B14F-4D97-AF65-F5344CB8AC3E}">
        <p14:creationId xmlns:p14="http://schemas.microsoft.com/office/powerpoint/2010/main" val="2868275091"/>
      </p:ext>
    </p:extLst>
  </p:cSld>
  <p:clrMapOvr>
    <a:masterClrMapping/>
  </p:clrMapOvr>
  <mc:AlternateContent xmlns:mc="http://schemas.openxmlformats.org/markup-compatibility/2006" xmlns:p14="http://schemas.microsoft.com/office/powerpoint/2010/main">
    <mc:Choice Requires="p14">
      <p:transition spd="slow" p14:dur="2000" advTm="3577"/>
    </mc:Choice>
    <mc:Fallback xmlns="">
      <p:transition spd="slow" advTm="3577"/>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589" y="837128"/>
            <a:ext cx="8014108" cy="5359434"/>
          </a:xfrm>
          <a:prstGeom prst="rect">
            <a:avLst/>
          </a:prstGeom>
        </p:spPr>
      </p:pic>
    </p:spTree>
    <p:extLst>
      <p:ext uri="{BB962C8B-B14F-4D97-AF65-F5344CB8AC3E}">
        <p14:creationId xmlns:p14="http://schemas.microsoft.com/office/powerpoint/2010/main" val="852628461"/>
      </p:ext>
    </p:extLst>
  </p:cSld>
  <p:clrMapOvr>
    <a:masterClrMapping/>
  </p:clrMapOvr>
  <mc:AlternateContent xmlns:mc="http://schemas.openxmlformats.org/markup-compatibility/2006" xmlns:p14="http://schemas.microsoft.com/office/powerpoint/2010/main">
    <mc:Choice Requires="p14">
      <p:transition spd="slow" p14:dur="2000" advTm="3560"/>
    </mc:Choice>
    <mc:Fallback xmlns="">
      <p:transition spd="slow" advTm="356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26" y="597463"/>
            <a:ext cx="6608406" cy="5050326"/>
          </a:xfrm>
          <a:prstGeom prst="rect">
            <a:avLst/>
          </a:prstGeom>
        </p:spPr>
      </p:pic>
    </p:spTree>
    <p:extLst>
      <p:ext uri="{BB962C8B-B14F-4D97-AF65-F5344CB8AC3E}">
        <p14:creationId xmlns:p14="http://schemas.microsoft.com/office/powerpoint/2010/main" val="2632100480"/>
      </p:ext>
    </p:extLst>
  </p:cSld>
  <p:clrMapOvr>
    <a:masterClrMapping/>
  </p:clrMapOvr>
  <mc:AlternateContent xmlns:mc="http://schemas.openxmlformats.org/markup-compatibility/2006" xmlns:p14="http://schemas.microsoft.com/office/powerpoint/2010/main">
    <mc:Choice Requires="p14">
      <p:transition spd="slow" p14:dur="2000" advTm="3577"/>
    </mc:Choice>
    <mc:Fallback xmlns="">
      <p:transition spd="slow" advTm="3577"/>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09" y="194960"/>
            <a:ext cx="9131120" cy="6059743"/>
          </a:xfrm>
          <a:prstGeom prst="rect">
            <a:avLst/>
          </a:prstGeom>
        </p:spPr>
      </p:pic>
    </p:spTree>
    <p:extLst>
      <p:ext uri="{BB962C8B-B14F-4D97-AF65-F5344CB8AC3E}">
        <p14:creationId xmlns:p14="http://schemas.microsoft.com/office/powerpoint/2010/main" val="1238592674"/>
      </p:ext>
    </p:extLst>
  </p:cSld>
  <p:clrMapOvr>
    <a:masterClrMapping/>
  </p:clrMapOvr>
  <mc:AlternateContent xmlns:mc="http://schemas.openxmlformats.org/markup-compatibility/2006" xmlns:p14="http://schemas.microsoft.com/office/powerpoint/2010/main">
    <mc:Choice Requires="p14">
      <p:transition spd="slow" p14:dur="2000" advTm="3626"/>
    </mc:Choice>
    <mc:Fallback xmlns="">
      <p:transition spd="slow" advTm="362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3689969"/>
      </p:ext>
    </p:extLst>
  </p:cSld>
  <p:clrMapOvr>
    <a:masterClrMapping/>
  </p:clrMapOvr>
  <mc:AlternateContent xmlns:mc="http://schemas.openxmlformats.org/markup-compatibility/2006" xmlns:p14="http://schemas.microsoft.com/office/powerpoint/2010/main">
    <mc:Choice Requires="p14">
      <p:transition spd="slow" p14:dur="2000" advTm="3512"/>
    </mc:Choice>
    <mc:Fallback xmlns="">
      <p:transition spd="slow" advTm="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1" y="524401"/>
            <a:ext cx="9749307" cy="5776131"/>
          </a:xfrm>
          <a:prstGeom prst="rect">
            <a:avLst/>
          </a:prstGeom>
        </p:spPr>
      </p:pic>
    </p:spTree>
    <p:extLst>
      <p:ext uri="{BB962C8B-B14F-4D97-AF65-F5344CB8AC3E}">
        <p14:creationId xmlns:p14="http://schemas.microsoft.com/office/powerpoint/2010/main" val="3242000390"/>
      </p:ext>
    </p:extLst>
  </p:cSld>
  <p:clrMapOvr>
    <a:masterClrMapping/>
  </p:clrMapOvr>
  <mc:AlternateContent xmlns:mc="http://schemas.openxmlformats.org/markup-compatibility/2006" xmlns:p14="http://schemas.microsoft.com/office/powerpoint/2010/main">
    <mc:Choice Requires="p14">
      <p:transition spd="slow" p14:dur="2000" advTm="4444"/>
    </mc:Choice>
    <mc:Fallback xmlns="">
      <p:transition spd="slow" advTm="4444"/>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28600"/>
            <a:ext cx="4572000" cy="6400800"/>
          </a:xfrm>
          <a:prstGeom prst="rect">
            <a:avLst/>
          </a:prstGeom>
        </p:spPr>
      </p:pic>
    </p:spTree>
    <p:extLst>
      <p:ext uri="{BB962C8B-B14F-4D97-AF65-F5344CB8AC3E}">
        <p14:creationId xmlns:p14="http://schemas.microsoft.com/office/powerpoint/2010/main" val="3591206773"/>
      </p:ext>
    </p:extLst>
  </p:cSld>
  <p:clrMapOvr>
    <a:masterClrMapping/>
  </p:clrMapOvr>
  <mc:AlternateContent xmlns:mc="http://schemas.openxmlformats.org/markup-compatibility/2006" xmlns:p14="http://schemas.microsoft.com/office/powerpoint/2010/main">
    <mc:Choice Requires="p14">
      <p:transition spd="slow" p14:dur="2000" advTm="3590"/>
    </mc:Choice>
    <mc:Fallback xmlns="">
      <p:transition spd="slow" advTm="359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93" y="837127"/>
            <a:ext cx="10277082" cy="5087155"/>
          </a:xfrm>
          <a:prstGeom prst="rect">
            <a:avLst/>
          </a:prstGeom>
        </p:spPr>
      </p:pic>
    </p:spTree>
    <p:extLst>
      <p:ext uri="{BB962C8B-B14F-4D97-AF65-F5344CB8AC3E}">
        <p14:creationId xmlns:p14="http://schemas.microsoft.com/office/powerpoint/2010/main" val="1465395452"/>
      </p:ext>
    </p:extLst>
  </p:cSld>
  <p:clrMapOvr>
    <a:masterClrMapping/>
  </p:clrMapOvr>
  <mc:AlternateContent xmlns:mc="http://schemas.openxmlformats.org/markup-compatibility/2006" xmlns:p14="http://schemas.microsoft.com/office/powerpoint/2010/main">
    <mc:Choice Requires="p14">
      <p:transition spd="slow" p14:dur="2000" advTm="2695"/>
    </mc:Choice>
    <mc:Fallback xmlns="">
      <p:transition spd="slow" advTm="2695"/>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50" y="254000"/>
            <a:ext cx="7404100" cy="6350000"/>
          </a:xfrm>
          <a:prstGeom prst="rect">
            <a:avLst/>
          </a:prstGeom>
        </p:spPr>
      </p:pic>
    </p:spTree>
    <p:extLst>
      <p:ext uri="{BB962C8B-B14F-4D97-AF65-F5344CB8AC3E}">
        <p14:creationId xmlns:p14="http://schemas.microsoft.com/office/powerpoint/2010/main" val="3529023772"/>
      </p:ext>
    </p:extLst>
  </p:cSld>
  <p:clrMapOvr>
    <a:masterClrMapping/>
  </p:clrMapOvr>
  <mc:AlternateContent xmlns:mc="http://schemas.openxmlformats.org/markup-compatibility/2006" xmlns:p14="http://schemas.microsoft.com/office/powerpoint/2010/main">
    <mc:Choice Requires="p14">
      <p:transition spd="slow" p14:dur="2000" advTm="2698"/>
    </mc:Choice>
    <mc:Fallback xmlns="">
      <p:transition spd="slow" advTm="2698"/>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555" y="896071"/>
            <a:ext cx="9427335" cy="5015611"/>
          </a:xfrm>
          <a:prstGeom prst="rect">
            <a:avLst/>
          </a:prstGeom>
        </p:spPr>
      </p:pic>
    </p:spTree>
    <p:extLst>
      <p:ext uri="{BB962C8B-B14F-4D97-AF65-F5344CB8AC3E}">
        <p14:creationId xmlns:p14="http://schemas.microsoft.com/office/powerpoint/2010/main" val="1515204135"/>
      </p:ext>
    </p:extLst>
  </p:cSld>
  <p:clrMapOvr>
    <a:masterClrMapping/>
  </p:clrMapOvr>
  <mc:AlternateContent xmlns:mc="http://schemas.openxmlformats.org/markup-compatibility/2006" xmlns:p14="http://schemas.microsoft.com/office/powerpoint/2010/main">
    <mc:Choice Requires="p14">
      <p:transition spd="slow" p14:dur="2000" advTm="3586"/>
    </mc:Choice>
    <mc:Fallback xmlns="">
      <p:transition spd="slow" advTm="3586"/>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652462"/>
            <a:ext cx="9296400" cy="5553075"/>
          </a:xfrm>
          <a:prstGeom prst="rect">
            <a:avLst/>
          </a:prstGeom>
        </p:spPr>
      </p:pic>
    </p:spTree>
    <p:extLst>
      <p:ext uri="{BB962C8B-B14F-4D97-AF65-F5344CB8AC3E}">
        <p14:creationId xmlns:p14="http://schemas.microsoft.com/office/powerpoint/2010/main" val="3176618133"/>
      </p:ext>
    </p:extLst>
  </p:cSld>
  <p:clrMapOvr>
    <a:masterClrMapping/>
  </p:clrMapOvr>
  <mc:AlternateContent xmlns:mc="http://schemas.openxmlformats.org/markup-compatibility/2006" xmlns:p14="http://schemas.microsoft.com/office/powerpoint/2010/main">
    <mc:Choice Requires="p14">
      <p:transition spd="slow" p14:dur="2000" advTm="3567"/>
    </mc:Choice>
    <mc:Fallback xmlns="">
      <p:transition spd="slow" advTm="3567"/>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57" y="456735"/>
            <a:ext cx="8873543" cy="5693856"/>
          </a:xfrm>
          <a:prstGeom prst="rect">
            <a:avLst/>
          </a:prstGeom>
        </p:spPr>
      </p:pic>
    </p:spTree>
    <p:extLst>
      <p:ext uri="{BB962C8B-B14F-4D97-AF65-F5344CB8AC3E}">
        <p14:creationId xmlns:p14="http://schemas.microsoft.com/office/powerpoint/2010/main" val="66711127"/>
      </p:ext>
    </p:extLst>
  </p:cSld>
  <p:clrMapOvr>
    <a:masterClrMapping/>
  </p:clrMapOvr>
  <mc:AlternateContent xmlns:mc="http://schemas.openxmlformats.org/markup-compatibility/2006" xmlns:p14="http://schemas.microsoft.com/office/powerpoint/2010/main">
    <mc:Choice Requires="p14">
      <p:transition spd="slow" p14:dur="2000" advTm="4438"/>
    </mc:Choice>
    <mc:Fallback xmlns="">
      <p:transition spd="slow" advTm="4438"/>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99" y="65255"/>
            <a:ext cx="6207615" cy="6718197"/>
          </a:xfrm>
          <a:prstGeom prst="rect">
            <a:avLst/>
          </a:prstGeom>
        </p:spPr>
      </p:pic>
    </p:spTree>
    <p:extLst>
      <p:ext uri="{BB962C8B-B14F-4D97-AF65-F5344CB8AC3E}">
        <p14:creationId xmlns:p14="http://schemas.microsoft.com/office/powerpoint/2010/main" val="1970591194"/>
      </p:ext>
    </p:extLst>
  </p:cSld>
  <p:clrMapOvr>
    <a:masterClrMapping/>
  </p:clrMapOvr>
  <mc:AlternateContent xmlns:mc="http://schemas.openxmlformats.org/markup-compatibility/2006" xmlns:p14="http://schemas.microsoft.com/office/powerpoint/2010/main">
    <mc:Choice Requires="p14">
      <p:transition spd="slow" p14:dur="2000" advTm="3585"/>
    </mc:Choice>
    <mc:Fallback xmlns="">
      <p:transition spd="slow" advTm="3585"/>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54" y="3003350"/>
            <a:ext cx="3544196" cy="35441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505" y="289179"/>
            <a:ext cx="3576968" cy="35769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176" y="2989580"/>
            <a:ext cx="3737812" cy="37378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293" y="289179"/>
            <a:ext cx="3491432" cy="3491432"/>
          </a:xfrm>
          <a:prstGeom prst="rect">
            <a:avLst/>
          </a:prstGeom>
        </p:spPr>
      </p:pic>
    </p:spTree>
    <p:extLst>
      <p:ext uri="{BB962C8B-B14F-4D97-AF65-F5344CB8AC3E}">
        <p14:creationId xmlns:p14="http://schemas.microsoft.com/office/powerpoint/2010/main" val="189305753"/>
      </p:ext>
    </p:extLst>
  </p:cSld>
  <p:clrMapOvr>
    <a:masterClrMapping/>
  </p:clrMapOvr>
  <mc:AlternateContent xmlns:mc="http://schemas.openxmlformats.org/markup-compatibility/2006" xmlns:p14="http://schemas.microsoft.com/office/powerpoint/2010/main">
    <mc:Choice Requires="p14">
      <p:transition spd="slow" p14:dur="2000" advTm="3583"/>
    </mc:Choice>
    <mc:Fallback xmlns="">
      <p:transition spd="slow" advTm="3583"/>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073" y="456949"/>
            <a:ext cx="9062435" cy="5815062"/>
          </a:xfrm>
          <a:prstGeom prst="rect">
            <a:avLst/>
          </a:prstGeom>
        </p:spPr>
      </p:pic>
    </p:spTree>
    <p:extLst>
      <p:ext uri="{BB962C8B-B14F-4D97-AF65-F5344CB8AC3E}">
        <p14:creationId xmlns:p14="http://schemas.microsoft.com/office/powerpoint/2010/main" val="3126389260"/>
      </p:ext>
    </p:extLst>
  </p:cSld>
  <p:clrMapOvr>
    <a:masterClrMapping/>
  </p:clrMapOvr>
  <mc:AlternateContent xmlns:mc="http://schemas.openxmlformats.org/markup-compatibility/2006" xmlns:p14="http://schemas.microsoft.com/office/powerpoint/2010/main">
    <mc:Choice Requires="p14">
      <p:transition spd="slow" p14:dur="2000" advTm="3589"/>
    </mc:Choice>
    <mc:Fallback xmlns="">
      <p:transition spd="slow" advTm="358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557" y="97723"/>
            <a:ext cx="8852079" cy="663905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1225529"/>
      </p:ext>
    </p:extLst>
  </p:cSld>
  <p:clrMapOvr>
    <a:masterClrMapping/>
  </p:clrMapOvr>
  <mc:AlternateContent xmlns:mc="http://schemas.openxmlformats.org/markup-compatibility/2006" xmlns:p14="http://schemas.microsoft.com/office/powerpoint/2010/main">
    <mc:Choice Requires="p14">
      <p:transition spd="slow" p14:dur="2000" advTm="4378"/>
    </mc:Choice>
    <mc:Fallback xmlns="">
      <p:transition spd="slow" advTm="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324" y="635625"/>
            <a:ext cx="6001152" cy="5977243"/>
          </a:xfrm>
          <a:prstGeom prst="rect">
            <a:avLst/>
          </a:prstGeom>
        </p:spPr>
      </p:pic>
    </p:spTree>
    <p:extLst>
      <p:ext uri="{BB962C8B-B14F-4D97-AF65-F5344CB8AC3E}">
        <p14:creationId xmlns:p14="http://schemas.microsoft.com/office/powerpoint/2010/main" val="163596395"/>
      </p:ext>
    </p:extLst>
  </p:cSld>
  <p:clrMapOvr>
    <a:masterClrMapping/>
  </p:clrMapOvr>
  <mc:AlternateContent xmlns:mc="http://schemas.openxmlformats.org/markup-compatibility/2006" xmlns:p14="http://schemas.microsoft.com/office/powerpoint/2010/main">
    <mc:Choice Requires="p14">
      <p:transition spd="slow" p14:dur="2000" advTm="3581"/>
    </mc:Choice>
    <mc:Fallback xmlns="">
      <p:transition spd="slow" advTm="3581"/>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85750"/>
            <a:ext cx="8382000" cy="6286500"/>
          </a:xfrm>
          <a:prstGeom prst="rect">
            <a:avLst/>
          </a:prstGeom>
        </p:spPr>
      </p:pic>
    </p:spTree>
    <p:extLst>
      <p:ext uri="{BB962C8B-B14F-4D97-AF65-F5344CB8AC3E}">
        <p14:creationId xmlns:p14="http://schemas.microsoft.com/office/powerpoint/2010/main" val="3421937187"/>
      </p:ext>
    </p:extLst>
  </p:cSld>
  <p:clrMapOvr>
    <a:masterClrMapping/>
  </p:clrMapOvr>
  <mc:AlternateContent xmlns:mc="http://schemas.openxmlformats.org/markup-compatibility/2006" xmlns:p14="http://schemas.microsoft.com/office/powerpoint/2010/main">
    <mc:Choice Requires="p14">
      <p:transition spd="slow" p14:dur="2000" advTm="3568"/>
    </mc:Choice>
    <mc:Fallback xmlns="">
      <p:transition spd="slow" advTm="3568"/>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354" y="315533"/>
            <a:ext cx="6439436" cy="6439436"/>
          </a:xfrm>
          <a:prstGeom prst="rect">
            <a:avLst/>
          </a:prstGeom>
        </p:spPr>
      </p:pic>
    </p:spTree>
    <p:extLst>
      <p:ext uri="{BB962C8B-B14F-4D97-AF65-F5344CB8AC3E}">
        <p14:creationId xmlns:p14="http://schemas.microsoft.com/office/powerpoint/2010/main" val="1980765310"/>
      </p:ext>
    </p:extLst>
  </p:cSld>
  <p:clrMapOvr>
    <a:masterClrMapping/>
  </p:clrMapOvr>
  <mc:AlternateContent xmlns:mc="http://schemas.openxmlformats.org/markup-compatibility/2006" xmlns:p14="http://schemas.microsoft.com/office/powerpoint/2010/main">
    <mc:Choice Requires="p14">
      <p:transition spd="slow" p14:dur="2000" advTm="3627"/>
    </mc:Choice>
    <mc:Fallback xmlns="">
      <p:transition spd="slow" advTm="3627"/>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865" y="749852"/>
            <a:ext cx="7920507" cy="5920579"/>
          </a:xfrm>
          <a:prstGeom prst="rect">
            <a:avLst/>
          </a:prstGeom>
        </p:spPr>
      </p:pic>
    </p:spTree>
    <p:extLst>
      <p:ext uri="{BB962C8B-B14F-4D97-AF65-F5344CB8AC3E}">
        <p14:creationId xmlns:p14="http://schemas.microsoft.com/office/powerpoint/2010/main" val="2825311226"/>
      </p:ext>
    </p:extLst>
  </p:cSld>
  <p:clrMapOvr>
    <a:masterClrMapping/>
  </p:clrMapOvr>
  <mc:AlternateContent xmlns:mc="http://schemas.openxmlformats.org/markup-compatibility/2006" xmlns:p14="http://schemas.microsoft.com/office/powerpoint/2010/main">
    <mc:Choice Requires="p14">
      <p:transition spd="slow" p14:dur="2000" advTm="3580"/>
    </mc:Choice>
    <mc:Fallback xmlns="">
      <p:transition spd="slow" advTm="358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572" y="0"/>
            <a:ext cx="6840855" cy="6858000"/>
          </a:xfrm>
          <a:prstGeom prst="rect">
            <a:avLst/>
          </a:prstGeom>
        </p:spPr>
      </p:pic>
    </p:spTree>
    <p:extLst>
      <p:ext uri="{BB962C8B-B14F-4D97-AF65-F5344CB8AC3E}">
        <p14:creationId xmlns:p14="http://schemas.microsoft.com/office/powerpoint/2010/main" val="2193650621"/>
      </p:ext>
    </p:extLst>
  </p:cSld>
  <p:clrMapOvr>
    <a:masterClrMapping/>
  </p:clrMapOvr>
  <mc:AlternateContent xmlns:mc="http://schemas.openxmlformats.org/markup-compatibility/2006" xmlns:p14="http://schemas.microsoft.com/office/powerpoint/2010/main">
    <mc:Choice Requires="p14">
      <p:transition spd="slow" p14:dur="2000" advTm="2695"/>
    </mc:Choice>
    <mc:Fallback xmlns="">
      <p:transition spd="slow" advTm="2695"/>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115" y="681084"/>
            <a:ext cx="7837714" cy="5029200"/>
          </a:xfrm>
          <a:prstGeom prst="rect">
            <a:avLst/>
          </a:prstGeom>
        </p:spPr>
      </p:pic>
    </p:spTree>
    <p:extLst>
      <p:ext uri="{BB962C8B-B14F-4D97-AF65-F5344CB8AC3E}">
        <p14:creationId xmlns:p14="http://schemas.microsoft.com/office/powerpoint/2010/main" val="228429826"/>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743" y="571654"/>
            <a:ext cx="5965371" cy="5712601"/>
          </a:xfrm>
          <a:prstGeom prst="rect">
            <a:avLst/>
          </a:prstGeom>
        </p:spPr>
      </p:pic>
    </p:spTree>
    <p:extLst>
      <p:ext uri="{BB962C8B-B14F-4D97-AF65-F5344CB8AC3E}">
        <p14:creationId xmlns:p14="http://schemas.microsoft.com/office/powerpoint/2010/main" val="992385423"/>
      </p:ext>
    </p:extLst>
  </p:cSld>
  <p:clrMapOvr>
    <a:masterClrMapping/>
  </p:clrMapOvr>
  <mc:AlternateContent xmlns:mc="http://schemas.openxmlformats.org/markup-compatibility/2006" xmlns:p14="http://schemas.microsoft.com/office/powerpoint/2010/main">
    <mc:Choice Requires="p14">
      <p:transition spd="slow" p14:dur="2000" advTm="2736"/>
    </mc:Choice>
    <mc:Fallback xmlns="">
      <p:transition spd="slow" advTm="2736"/>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4743" y="143779"/>
            <a:ext cx="6328228" cy="6366197"/>
          </a:xfrm>
          <a:prstGeom prst="rect">
            <a:avLst/>
          </a:prstGeom>
        </p:spPr>
      </p:pic>
    </p:spTree>
    <p:extLst>
      <p:ext uri="{BB962C8B-B14F-4D97-AF65-F5344CB8AC3E}">
        <p14:creationId xmlns:p14="http://schemas.microsoft.com/office/powerpoint/2010/main" val="3189068909"/>
      </p:ext>
    </p:extLst>
  </p:cSld>
  <p:clrMapOvr>
    <a:masterClrMapping/>
  </p:clrMapOvr>
  <mc:AlternateContent xmlns:mc="http://schemas.openxmlformats.org/markup-compatibility/2006" xmlns:p14="http://schemas.microsoft.com/office/powerpoint/2010/main">
    <mc:Choice Requires="p14">
      <p:transition spd="slow" p14:dur="2000" advTm="3544"/>
    </mc:Choice>
    <mc:Fallback xmlns="">
      <p:transition spd="slow" advTm="3544"/>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0" y="139700"/>
            <a:ext cx="10058400" cy="6504683"/>
          </a:xfrm>
          <a:prstGeom prst="rect">
            <a:avLst/>
          </a:prstGeom>
        </p:spPr>
      </p:pic>
    </p:spTree>
    <p:extLst>
      <p:ext uri="{BB962C8B-B14F-4D97-AF65-F5344CB8AC3E}">
        <p14:creationId xmlns:p14="http://schemas.microsoft.com/office/powerpoint/2010/main" val="3886656148"/>
      </p:ext>
    </p:extLst>
  </p:cSld>
  <p:clrMapOvr>
    <a:masterClrMapping/>
  </p:clrMapOvr>
  <mc:AlternateContent xmlns:mc="http://schemas.openxmlformats.org/markup-compatibility/2006" xmlns:p14="http://schemas.microsoft.com/office/powerpoint/2010/main">
    <mc:Choice Requires="p14">
      <p:transition spd="slow" p14:dur="2000" advTm="3563"/>
    </mc:Choice>
    <mc:Fallback xmlns="">
      <p:transition spd="slow" advTm="3563"/>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296" y="246843"/>
            <a:ext cx="4803821" cy="6405095"/>
          </a:xfrm>
          <a:prstGeom prst="rect">
            <a:avLst/>
          </a:prstGeom>
        </p:spPr>
      </p:pic>
    </p:spTree>
    <p:extLst>
      <p:ext uri="{BB962C8B-B14F-4D97-AF65-F5344CB8AC3E}">
        <p14:creationId xmlns:p14="http://schemas.microsoft.com/office/powerpoint/2010/main" val="730718040"/>
      </p:ext>
    </p:extLst>
  </p:cSld>
  <p:clrMapOvr>
    <a:masterClrMapping/>
  </p:clrMapOvr>
  <mc:AlternateContent xmlns:mc="http://schemas.openxmlformats.org/markup-compatibility/2006" xmlns:p14="http://schemas.microsoft.com/office/powerpoint/2010/main">
    <mc:Choice Requires="p14">
      <p:transition spd="slow" p14:dur="2000" advTm="2694"/>
    </mc:Choice>
    <mc:Fallback xmlns="">
      <p:transition spd="slow" advTm="269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363" y="0"/>
            <a:ext cx="9144000"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1318120"/>
      </p:ext>
    </p:extLst>
  </p:cSld>
  <p:clrMapOvr>
    <a:masterClrMapping/>
  </p:clrMapOvr>
  <mc:AlternateContent xmlns:mc="http://schemas.openxmlformats.org/markup-compatibility/2006" xmlns:p14="http://schemas.microsoft.com/office/powerpoint/2010/main">
    <mc:Choice Requires="p14">
      <p:transition spd="slow" p14:dur="2000" advTm="3543"/>
    </mc:Choice>
    <mc:Fallback xmlns="">
      <p:transition spd="slow" advTm="3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24" y="976951"/>
            <a:ext cx="9623043" cy="4947331"/>
          </a:xfrm>
          <a:prstGeom prst="rect">
            <a:avLst/>
          </a:prstGeom>
        </p:spPr>
      </p:pic>
    </p:spTree>
    <p:extLst>
      <p:ext uri="{BB962C8B-B14F-4D97-AF65-F5344CB8AC3E}">
        <p14:creationId xmlns:p14="http://schemas.microsoft.com/office/powerpoint/2010/main" val="2206193621"/>
      </p:ext>
    </p:extLst>
  </p:cSld>
  <p:clrMapOvr>
    <a:masterClrMapping/>
  </p:clrMapOvr>
  <mc:AlternateContent xmlns:mc="http://schemas.openxmlformats.org/markup-compatibility/2006" xmlns:p14="http://schemas.microsoft.com/office/powerpoint/2010/main">
    <mc:Choice Requires="p14">
      <p:transition spd="slow" p14:dur="2000" advTm="2711"/>
    </mc:Choice>
    <mc:Fallback xmlns="">
      <p:transition spd="slow" advTm="2711"/>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857" y="356112"/>
            <a:ext cx="2415721" cy="6008594"/>
          </a:xfrm>
          <a:prstGeom prst="rect">
            <a:avLst/>
          </a:prstGeom>
        </p:spPr>
      </p:pic>
    </p:spTree>
    <p:extLst>
      <p:ext uri="{BB962C8B-B14F-4D97-AF65-F5344CB8AC3E}">
        <p14:creationId xmlns:p14="http://schemas.microsoft.com/office/powerpoint/2010/main" val="612527377"/>
      </p:ext>
    </p:extLst>
  </p:cSld>
  <p:clrMapOvr>
    <a:masterClrMapping/>
  </p:clrMapOvr>
  <mc:AlternateContent xmlns:mc="http://schemas.openxmlformats.org/markup-compatibility/2006" xmlns:p14="http://schemas.microsoft.com/office/powerpoint/2010/main">
    <mc:Choice Requires="p14">
      <p:transition spd="slow" p14:dur="2000" advTm="2983"/>
    </mc:Choice>
    <mc:Fallback xmlns="">
      <p:transition spd="slow" advTm="2983"/>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933" y="179105"/>
            <a:ext cx="5152275" cy="6486799"/>
          </a:xfrm>
          <a:prstGeom prst="rect">
            <a:avLst/>
          </a:prstGeom>
        </p:spPr>
      </p:pic>
    </p:spTree>
    <p:extLst>
      <p:ext uri="{BB962C8B-B14F-4D97-AF65-F5344CB8AC3E}">
        <p14:creationId xmlns:p14="http://schemas.microsoft.com/office/powerpoint/2010/main" val="3286468592"/>
      </p:ext>
    </p:extLst>
  </p:cSld>
  <p:clrMapOvr>
    <a:masterClrMapping/>
  </p:clrMapOvr>
  <mc:AlternateContent xmlns:mc="http://schemas.openxmlformats.org/markup-compatibility/2006" xmlns:p14="http://schemas.microsoft.com/office/powerpoint/2010/main">
    <mc:Choice Requires="p14">
      <p:transition spd="slow" p14:dur="2000" advTm="4462"/>
    </mc:Choice>
    <mc:Fallback xmlns="">
      <p:transition spd="slow" advTm="4462"/>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20650"/>
            <a:ext cx="10058400" cy="6550533"/>
          </a:xfrm>
          <a:prstGeom prst="rect">
            <a:avLst/>
          </a:prstGeom>
        </p:spPr>
      </p:pic>
    </p:spTree>
    <p:extLst>
      <p:ext uri="{BB962C8B-B14F-4D97-AF65-F5344CB8AC3E}">
        <p14:creationId xmlns:p14="http://schemas.microsoft.com/office/powerpoint/2010/main" val="4250418447"/>
      </p:ext>
    </p:extLst>
  </p:cSld>
  <p:clrMapOvr>
    <a:masterClrMapping/>
  </p:clrMapOvr>
  <mc:AlternateContent xmlns:mc="http://schemas.openxmlformats.org/markup-compatibility/2006" xmlns:p14="http://schemas.microsoft.com/office/powerpoint/2010/main">
    <mc:Choice Requires="p14">
      <p:transition spd="slow" p14:dur="2000" advTm="3506"/>
    </mc:Choice>
    <mc:Fallback xmlns="">
      <p:transition spd="slow" advTm="3506"/>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4. </a:t>
            </a:r>
            <a:r>
              <a:rPr lang="en-US" sz="4900" b="1" dirty="0"/>
              <a:t>Art </a:t>
            </a:r>
            <a:r>
              <a:rPr lang="en-US" sz="4900" b="1" dirty="0" smtClean="0"/>
              <a:t>Project</a:t>
            </a:r>
            <a:r>
              <a:rPr lang="en-US" b="1" dirty="0" smtClean="0"/>
              <a:t/>
            </a:r>
            <a:br>
              <a:rPr lang="en-US" b="1" dirty="0" smtClean="0"/>
            </a:br>
            <a:r>
              <a:rPr lang="en-US" b="1" dirty="0"/>
              <a:t/>
            </a:r>
            <a:br>
              <a:rPr lang="en-US" b="1" dirty="0"/>
            </a:br>
            <a:endParaRPr lang="en-US" b="1" dirty="0"/>
          </a:p>
        </p:txBody>
      </p:sp>
      <p:sp>
        <p:nvSpPr>
          <p:cNvPr id="3" name="Content Placeholder 2"/>
          <p:cNvSpPr>
            <a:spLocks noGrp="1"/>
          </p:cNvSpPr>
          <p:nvPr>
            <p:ph idx="1"/>
          </p:nvPr>
        </p:nvSpPr>
        <p:spPr>
          <a:xfrm>
            <a:off x="838200" y="1399309"/>
            <a:ext cx="3785315" cy="4777654"/>
          </a:xfrm>
        </p:spPr>
        <p:txBody>
          <a:bodyPr/>
          <a:lstStyle/>
          <a:p>
            <a:r>
              <a:rPr lang="en-US" dirty="0"/>
              <a:t>Complete hand-out </a:t>
            </a:r>
            <a:br>
              <a:rPr lang="en-US" dirty="0"/>
            </a:br>
            <a:endParaRPr lang="en-US" dirty="0" smtClean="0"/>
          </a:p>
          <a:p>
            <a:r>
              <a:rPr lang="en-US" dirty="0" smtClean="0"/>
              <a:t>Draw a picture or design an object that </a:t>
            </a:r>
            <a:r>
              <a:rPr lang="en-US" dirty="0" smtClean="0"/>
              <a:t>draws </a:t>
            </a:r>
            <a:r>
              <a:rPr lang="en-US" dirty="0" smtClean="0"/>
              <a:t>from both traditional and contemporary ideas</a:t>
            </a:r>
          </a:p>
          <a:p>
            <a:endParaRPr lang="en-US" dirty="0"/>
          </a:p>
          <a:p>
            <a:r>
              <a:rPr lang="en-US" dirty="0" smtClean="0"/>
              <a:t>Write a description or a story about your artwork</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5549" y="370134"/>
            <a:ext cx="3887216" cy="5806829"/>
          </a:xfrm>
          <a:prstGeom prst="rect">
            <a:avLst/>
          </a:prstGeom>
        </p:spPr>
      </p:pic>
    </p:spTree>
    <p:extLst>
      <p:ext uri="{BB962C8B-B14F-4D97-AF65-F5344CB8AC3E}">
        <p14:creationId xmlns:p14="http://schemas.microsoft.com/office/powerpoint/2010/main" val="3159187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792"/>
          </a:xfrm>
        </p:spPr>
        <p:txBody>
          <a:bodyPr>
            <a:noAutofit/>
          </a:bodyPr>
          <a:lstStyle/>
          <a:p>
            <a:r>
              <a:rPr lang="en-US" sz="3600" dirty="0" smtClean="0">
                <a:latin typeface="Narkisim" panose="020E0502050101010101" pitchFamily="34" charset="-79"/>
                <a:cs typeface="Narkisim" panose="020E0502050101010101" pitchFamily="34" charset="-79"/>
              </a:rPr>
              <a:t>Samples pages from </a:t>
            </a:r>
            <a:br>
              <a:rPr lang="en-US" sz="3600" dirty="0" smtClean="0">
                <a:latin typeface="Narkisim" panose="020E0502050101010101" pitchFamily="34" charset="-79"/>
                <a:cs typeface="Narkisim" panose="020E0502050101010101" pitchFamily="34" charset="-79"/>
              </a:rPr>
            </a:br>
            <a:r>
              <a:rPr lang="en-US" sz="3600" dirty="0" smtClean="0">
                <a:latin typeface="Narkisim" panose="020E0502050101010101" pitchFamily="34" charset="-79"/>
                <a:cs typeface="Narkisim" panose="020E0502050101010101" pitchFamily="34" charset="-79"/>
              </a:rPr>
              <a:t>Traditional and Contemporary Art Sheet</a:t>
            </a:r>
            <a:endParaRPr lang="en-US" sz="3600" dirty="0">
              <a:latin typeface="Narkisim" panose="020E0502050101010101" pitchFamily="34" charset="-79"/>
              <a:cs typeface="Narkisim" panose="020E0502050101010101" pitchFamily="34" charset="-79"/>
            </a:endParaRPr>
          </a:p>
        </p:txBody>
      </p:sp>
      <p:sp>
        <p:nvSpPr>
          <p:cNvPr id="4" name="Content Placeholder 3"/>
          <p:cNvSpPr>
            <a:spLocks noGrp="1"/>
          </p:cNvSpPr>
          <p:nvPr>
            <p:ph sz="half" idx="2"/>
          </p:nvPr>
        </p:nvSpPr>
        <p:spPr>
          <a:xfrm>
            <a:off x="6096000" y="1091304"/>
            <a:ext cx="5181600" cy="4351338"/>
          </a:xfrm>
        </p:spPr>
        <p:txBody>
          <a:bodyPr/>
          <a:lstStyle/>
          <a:p>
            <a:pPr marL="0" indent="0">
              <a:buNone/>
            </a:pPr>
            <a:endParaRPr lang="en-US" dirty="0"/>
          </a:p>
        </p:txBody>
      </p:sp>
      <p:pic>
        <p:nvPicPr>
          <p:cNvPr id="5" name="Content Placeholder 4" descr="http://i371.photobucket.com/albums/oo152/clueless0_0/Hummingbird.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05852" y="1397851"/>
            <a:ext cx="4720389" cy="3518745"/>
          </a:xfrm>
          <a:prstGeom prst="rect">
            <a:avLst/>
          </a:prstGeom>
          <a:noFill/>
          <a:ln>
            <a:solidFill>
              <a:schemeClr val="tx1"/>
            </a:solidFill>
          </a:ln>
        </p:spPr>
      </p:pic>
      <p:sp>
        <p:nvSpPr>
          <p:cNvPr id="6" name="TextBox 5"/>
          <p:cNvSpPr txBox="1"/>
          <p:nvPr/>
        </p:nvSpPr>
        <p:spPr>
          <a:xfrm>
            <a:off x="838200" y="5635588"/>
            <a:ext cx="4720389" cy="400110"/>
          </a:xfrm>
          <a:prstGeom prst="rect">
            <a:avLst/>
          </a:prstGeom>
          <a:noFill/>
        </p:spPr>
        <p:txBody>
          <a:bodyPr wrap="square" rtlCol="0">
            <a:spAutoFit/>
          </a:bodyPr>
          <a:lstStyle/>
          <a:p>
            <a:r>
              <a:rPr lang="en-US" sz="2000" dirty="0" smtClean="0"/>
              <a:t>Decorate the hummingbird.</a:t>
            </a:r>
            <a:endParaRPr lang="en-US" sz="2000" dirty="0"/>
          </a:p>
        </p:txBody>
      </p:sp>
      <p:sp>
        <p:nvSpPr>
          <p:cNvPr id="16" name="Rectangle 15"/>
          <p:cNvSpPr/>
          <p:nvPr/>
        </p:nvSpPr>
        <p:spPr>
          <a:xfrm>
            <a:off x="6799917" y="1466168"/>
            <a:ext cx="4147771" cy="338210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p:cNvSpPr txBox="1"/>
          <p:nvPr/>
        </p:nvSpPr>
        <p:spPr>
          <a:xfrm>
            <a:off x="6220691" y="5442642"/>
            <a:ext cx="5056909" cy="646331"/>
          </a:xfrm>
          <a:prstGeom prst="rect">
            <a:avLst/>
          </a:prstGeom>
          <a:noFill/>
        </p:spPr>
        <p:txBody>
          <a:bodyPr wrap="square" rtlCol="0">
            <a:spAutoFit/>
          </a:bodyPr>
          <a:lstStyle/>
          <a:p>
            <a:r>
              <a:rPr lang="en-US"/>
              <a:t>Draw and label an example of traditional art or artifact.  </a:t>
            </a:r>
            <a:endParaRPr lang="en-US" dirty="0"/>
          </a:p>
        </p:txBody>
      </p:sp>
    </p:spTree>
    <p:extLst>
      <p:ext uri="{BB962C8B-B14F-4D97-AF65-F5344CB8AC3E}">
        <p14:creationId xmlns:p14="http://schemas.microsoft.com/office/powerpoint/2010/main" val="28468829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Narkisim" panose="020E0502050101010101" pitchFamily="34" charset="-79"/>
                <a:cs typeface="Narkisim" panose="020E0502050101010101" pitchFamily="34" charset="-79"/>
              </a:rPr>
              <a:t>Samples </a:t>
            </a:r>
            <a:r>
              <a:rPr lang="en-US" sz="3600" dirty="0" smtClean="0">
                <a:latin typeface="Narkisim" panose="020E0502050101010101" pitchFamily="34" charset="-79"/>
                <a:cs typeface="Narkisim" panose="020E0502050101010101" pitchFamily="34" charset="-79"/>
              </a:rPr>
              <a:t>pages from </a:t>
            </a:r>
            <a:br>
              <a:rPr lang="en-US" sz="3600" dirty="0" smtClean="0">
                <a:latin typeface="Narkisim" panose="020E0502050101010101" pitchFamily="34" charset="-79"/>
                <a:cs typeface="Narkisim" panose="020E0502050101010101" pitchFamily="34" charset="-79"/>
              </a:rPr>
            </a:br>
            <a:r>
              <a:rPr lang="en-US" sz="3600" dirty="0" smtClean="0">
                <a:latin typeface="Narkisim" panose="020E0502050101010101" pitchFamily="34" charset="-79"/>
                <a:cs typeface="Narkisim" panose="020E0502050101010101" pitchFamily="34" charset="-79"/>
              </a:rPr>
              <a:t>Traditional </a:t>
            </a:r>
            <a:r>
              <a:rPr lang="en-US" sz="3600" dirty="0">
                <a:latin typeface="Narkisim" panose="020E0502050101010101" pitchFamily="34" charset="-79"/>
                <a:cs typeface="Narkisim" panose="020E0502050101010101" pitchFamily="34" charset="-79"/>
              </a:rPr>
              <a:t>and Contemporary Art </a:t>
            </a:r>
            <a:r>
              <a:rPr lang="en-US" sz="3600" dirty="0" smtClean="0">
                <a:latin typeface="Narkisim" panose="020E0502050101010101" pitchFamily="34" charset="-79"/>
                <a:cs typeface="Narkisim" panose="020E0502050101010101" pitchFamily="34" charset="-79"/>
              </a:rPr>
              <a:t>Sheet</a:t>
            </a:r>
            <a:endParaRPr lang="en-US" sz="3600" dirty="0"/>
          </a:p>
        </p:txBody>
      </p:sp>
      <p:sp>
        <p:nvSpPr>
          <p:cNvPr id="3" name="Content Placeholder 2"/>
          <p:cNvSpPr>
            <a:spLocks noGrp="1"/>
          </p:cNvSpPr>
          <p:nvPr>
            <p:ph sz="half" idx="1"/>
          </p:nvPr>
        </p:nvSpPr>
        <p:spPr>
          <a:xfrm>
            <a:off x="956164" y="1825625"/>
            <a:ext cx="6149486" cy="4351338"/>
          </a:xfrm>
        </p:spPr>
        <p:txBody>
          <a:bodyPr>
            <a:normAutofit/>
          </a:bodyPr>
          <a:lstStyle/>
          <a:p>
            <a:r>
              <a:rPr lang="en-US" sz="2400" dirty="0"/>
              <a:t>Decorate the bears with a traditional motif.</a:t>
            </a:r>
          </a:p>
        </p:txBody>
      </p:sp>
      <p:sp>
        <p:nvSpPr>
          <p:cNvPr id="4" name="Content Placeholder 3"/>
          <p:cNvSpPr>
            <a:spLocks noGrp="1"/>
          </p:cNvSpPr>
          <p:nvPr>
            <p:ph sz="half" idx="2"/>
          </p:nvPr>
        </p:nvSpPr>
        <p:spPr>
          <a:xfrm>
            <a:off x="7205662" y="1528997"/>
            <a:ext cx="4248150" cy="4796851"/>
          </a:xfrm>
          <a:ln>
            <a:solidFill>
              <a:schemeClr val="tx1"/>
            </a:solidFill>
          </a:ln>
        </p:spPr>
        <p:txBody>
          <a:bodyPr>
            <a:normAutofit/>
          </a:bodyPr>
          <a:lstStyle/>
          <a:p>
            <a:r>
              <a:rPr lang="en-US" sz="2400" dirty="0" smtClean="0"/>
              <a:t>How can a traditional basket also be contemporary? </a:t>
            </a:r>
          </a:p>
          <a:p>
            <a:pPr>
              <a:buFont typeface="Wingdings" panose="05000000000000000000" pitchFamily="2" charset="2"/>
              <a:buChar char="Ø"/>
            </a:pPr>
            <a:r>
              <a:rPr lang="en-US" sz="2400" dirty="0" smtClean="0"/>
              <a:t>Write and draw.</a:t>
            </a:r>
          </a:p>
          <a:p>
            <a:pPr marL="0" indent="0">
              <a:buNone/>
            </a:pPr>
            <a:r>
              <a:rPr lang="en-US" sz="2400" dirty="0" smtClean="0"/>
              <a:t>__________________________</a:t>
            </a:r>
          </a:p>
          <a:p>
            <a:pPr marL="0" indent="0">
              <a:buNone/>
            </a:pPr>
            <a:r>
              <a:rPr lang="en-US" sz="2400" dirty="0" smtClean="0"/>
              <a:t>__________________________</a:t>
            </a:r>
          </a:p>
          <a:p>
            <a:pPr marL="0" indent="0">
              <a:buNone/>
            </a:pPr>
            <a:r>
              <a:rPr lang="en-US" sz="2400" dirty="0" smtClean="0"/>
              <a:t>__________________________</a:t>
            </a:r>
            <a:endParaRPr lang="en-US" sz="2400" dirty="0"/>
          </a:p>
        </p:txBody>
      </p:sp>
      <p:pic>
        <p:nvPicPr>
          <p:cNvPr id="5" name="Content Placeholder 4"/>
          <p:cNvPicPr>
            <a:picLocks/>
          </p:cNvPicPr>
          <p:nvPr/>
        </p:nvPicPr>
        <p:blipFill>
          <a:blip r:embed="rId2">
            <a:extLst>
              <a:ext uri="{28A0092B-C50C-407E-A947-70E740481C1C}">
                <a14:useLocalDpi xmlns:a14="http://schemas.microsoft.com/office/drawing/2010/main" val="0"/>
              </a:ext>
            </a:extLst>
          </a:blip>
          <a:stretch>
            <a:fillRect/>
          </a:stretch>
        </p:blipFill>
        <p:spPr>
          <a:xfrm>
            <a:off x="956164" y="2325933"/>
            <a:ext cx="5949462" cy="3851030"/>
          </a:xfrm>
          <a:prstGeom prst="rect">
            <a:avLst/>
          </a:prstGeom>
        </p:spPr>
      </p:pic>
      <p:sp>
        <p:nvSpPr>
          <p:cNvPr id="9" name="Flowchart: Delay 8"/>
          <p:cNvSpPr/>
          <p:nvPr/>
        </p:nvSpPr>
        <p:spPr>
          <a:xfrm rot="5400000">
            <a:off x="8270281" y="3444702"/>
            <a:ext cx="2118912" cy="3505200"/>
          </a:xfrm>
          <a:prstGeom prst="flowChartDelay">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894056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5. </a:t>
            </a:r>
            <a:r>
              <a:rPr lang="en-US" sz="4000" b="1" dirty="0"/>
              <a:t>Curate a show</a:t>
            </a:r>
            <a:r>
              <a:rPr lang="en-US" sz="4000" dirty="0"/>
              <a:t/>
            </a:r>
            <a:br>
              <a:rPr lang="en-US" sz="4000" dirty="0"/>
            </a:br>
            <a:endParaRPr lang="en-US" sz="4000" dirty="0"/>
          </a:p>
        </p:txBody>
      </p:sp>
      <p:sp>
        <p:nvSpPr>
          <p:cNvPr id="3" name="Content Placeholder 2"/>
          <p:cNvSpPr>
            <a:spLocks noGrp="1"/>
          </p:cNvSpPr>
          <p:nvPr>
            <p:ph idx="1"/>
          </p:nvPr>
        </p:nvSpPr>
        <p:spPr>
          <a:xfrm>
            <a:off x="838200" y="1825625"/>
            <a:ext cx="3476223" cy="4351338"/>
          </a:xfrm>
        </p:spPr>
        <p:txBody>
          <a:bodyPr>
            <a:normAutofit/>
          </a:bodyPr>
          <a:lstStyle/>
          <a:p>
            <a:r>
              <a:rPr lang="en-US" dirty="0"/>
              <a:t>In </a:t>
            </a:r>
            <a:r>
              <a:rPr lang="en-US" dirty="0" smtClean="0"/>
              <a:t>groups, </a:t>
            </a:r>
            <a:r>
              <a:rPr lang="en-US" dirty="0"/>
              <a:t>curate a show using the </a:t>
            </a:r>
            <a:r>
              <a:rPr lang="en-US" b="1" dirty="0"/>
              <a:t>Art Box </a:t>
            </a:r>
            <a:r>
              <a:rPr lang="en-US" dirty="0" smtClean="0"/>
              <a:t>cards</a:t>
            </a:r>
          </a:p>
          <a:p>
            <a:r>
              <a:rPr lang="en-US" dirty="0" smtClean="0"/>
              <a:t>Complete the accompanying chart</a:t>
            </a:r>
          </a:p>
          <a:p>
            <a:r>
              <a:rPr lang="en-US" dirty="0" smtClean="0"/>
              <a:t>Take a museum tour around the tables</a:t>
            </a:r>
          </a:p>
          <a:p>
            <a:r>
              <a:rPr lang="en-US" dirty="0" smtClean="0"/>
              <a:t>Try to name the categories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3992" y="3620485"/>
            <a:ext cx="2800394" cy="28003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194" y="3620485"/>
            <a:ext cx="2800394" cy="28003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3992" y="120085"/>
            <a:ext cx="2800394" cy="280039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549" y="120085"/>
            <a:ext cx="2891972" cy="2891972"/>
          </a:xfrm>
          <a:prstGeom prst="rect">
            <a:avLst/>
          </a:prstGeom>
        </p:spPr>
      </p:pic>
    </p:spTree>
    <p:extLst>
      <p:ext uri="{BB962C8B-B14F-4D97-AF65-F5344CB8AC3E}">
        <p14:creationId xmlns:p14="http://schemas.microsoft.com/office/powerpoint/2010/main" val="49624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266700"/>
            <a:ext cx="7620000" cy="609600"/>
          </a:xfrm>
        </p:spPr>
        <p:txBody>
          <a:bodyPr>
            <a:normAutofit fontScale="90000"/>
          </a:bodyPr>
          <a:lstStyle/>
          <a:p>
            <a:pPr algn="r"/>
            <a:r>
              <a:rPr lang="en-US" sz="4000" b="1" dirty="0" smtClean="0">
                <a:latin typeface="Forte" panose="03060902040502070203" pitchFamily="66" charset="0"/>
                <a:cs typeface="DaunPenh" panose="01010101010101010101" pitchFamily="2" charset="0"/>
              </a:rPr>
              <a:t/>
            </a:r>
            <a:br>
              <a:rPr lang="en-US" sz="4000" b="1" dirty="0" smtClean="0">
                <a:latin typeface="Forte" panose="03060902040502070203" pitchFamily="66" charset="0"/>
                <a:cs typeface="DaunPenh" panose="01010101010101010101" pitchFamily="2" charset="0"/>
              </a:rPr>
            </a:br>
            <a:r>
              <a:rPr lang="en-US" b="1" dirty="0">
                <a:latin typeface="Forte" panose="03060902040502070203" pitchFamily="66" charset="0"/>
                <a:cs typeface="DaunPenh" panose="01010101010101010101" pitchFamily="2" charset="0"/>
              </a:rPr>
              <a:t>Curate a Show</a:t>
            </a:r>
            <a:br>
              <a:rPr lang="en-US" b="1" dirty="0">
                <a:latin typeface="Forte" panose="03060902040502070203" pitchFamily="66" charset="0"/>
                <a:cs typeface="DaunPenh" panose="01010101010101010101" pitchFamily="2" charset="0"/>
              </a:rPr>
            </a:br>
            <a:endParaRPr lang="en-US" dirty="0">
              <a:latin typeface="Forte" panose="03060902040502070203" pitchFamily="66" charset="0"/>
              <a:cs typeface="DaunPenh" panose="01010101010101010101" pitchFamily="2" charset="0"/>
            </a:endParaRPr>
          </a:p>
        </p:txBody>
      </p:sp>
      <p:sp>
        <p:nvSpPr>
          <p:cNvPr id="3" name="Content Placeholder 2"/>
          <p:cNvSpPr>
            <a:spLocks noGrp="1"/>
          </p:cNvSpPr>
          <p:nvPr>
            <p:ph idx="1"/>
          </p:nvPr>
        </p:nvSpPr>
        <p:spPr>
          <a:xfrm>
            <a:off x="838200" y="1019331"/>
            <a:ext cx="10515600" cy="5157632"/>
          </a:xfrm>
        </p:spPr>
        <p:txBody>
          <a:bodyPr>
            <a:normAutofit/>
          </a:bodyPr>
          <a:lstStyle/>
          <a:p>
            <a:r>
              <a:rPr lang="en-US" sz="3200" dirty="0" smtClean="0">
                <a:latin typeface="Forte" panose="03060902040502070203" pitchFamily="66" charset="0"/>
              </a:rPr>
              <a:t>Group __________________________________________</a:t>
            </a:r>
          </a:p>
          <a:p>
            <a:r>
              <a:rPr lang="en-US" sz="3200" dirty="0" smtClean="0">
                <a:latin typeface="Forte" panose="03060902040502070203" pitchFamily="66" charset="0"/>
              </a:rPr>
              <a:t>Theme</a:t>
            </a:r>
            <a:r>
              <a:rPr lang="en-US" sz="2400" dirty="0" smtClean="0">
                <a:latin typeface="Forte" panose="03060902040502070203" pitchFamily="66" charset="0"/>
              </a:rPr>
              <a:t>___________________________________________</a:t>
            </a:r>
          </a:p>
          <a:p>
            <a:r>
              <a:rPr lang="en-US" sz="2000" b="1" dirty="0" smtClean="0"/>
              <a:t>Write </a:t>
            </a:r>
            <a:r>
              <a:rPr lang="en-US" sz="2000" b="1" dirty="0"/>
              <a:t>the title and painter of each work in your show in </a:t>
            </a:r>
            <a:r>
              <a:rPr lang="en-US" sz="2000" b="1" dirty="0" smtClean="0"/>
              <a:t>a </a:t>
            </a:r>
            <a:r>
              <a:rPr lang="en-US" sz="2000" b="1" dirty="0"/>
              <a:t>box. </a:t>
            </a:r>
            <a:endParaRPr lang="en-US" sz="2000" b="1" dirty="0" smtClean="0"/>
          </a:p>
          <a:p>
            <a:pPr>
              <a:buFont typeface="Wingdings" panose="05000000000000000000" pitchFamily="2" charset="2"/>
              <a:buChar char="Ø"/>
            </a:pPr>
            <a:r>
              <a:rPr lang="en-US" sz="2000" b="1" i="1" dirty="0" smtClean="0"/>
              <a:t>Optional</a:t>
            </a:r>
            <a:r>
              <a:rPr lang="en-US" sz="2000" b="1" i="1" dirty="0"/>
              <a:t>:</a:t>
            </a:r>
            <a:r>
              <a:rPr lang="en-US" sz="2000" b="1" dirty="0"/>
              <a:t> Draw a detail from the painting.</a:t>
            </a:r>
            <a:endParaRPr lang="en-US" sz="2000" dirty="0"/>
          </a:p>
          <a:p>
            <a:pPr marL="0" indent="0">
              <a:buNone/>
            </a:pPr>
            <a:endParaRPr lang="en-US" sz="2400" dirty="0">
              <a:latin typeface="Forte" panose="03060902040502070203" pitchFamily="66" charset="0"/>
            </a:endParaRPr>
          </a:p>
        </p:txBody>
      </p:sp>
      <p:sp>
        <p:nvSpPr>
          <p:cNvPr id="4" name="Rectangle 3"/>
          <p:cNvSpPr/>
          <p:nvPr/>
        </p:nvSpPr>
        <p:spPr>
          <a:xfrm>
            <a:off x="1184222" y="2998033"/>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3555167" y="4663698"/>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p:cNvSpPr/>
          <p:nvPr/>
        </p:nvSpPr>
        <p:spPr>
          <a:xfrm>
            <a:off x="3555166" y="2998033"/>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1184222" y="4663698"/>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rot="5400000">
            <a:off x="5857406" y="2863629"/>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rot="5400000">
            <a:off x="7762406" y="2933076"/>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5997937" y="4707927"/>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8247710" y="4707927"/>
            <a:ext cx="1903751" cy="146903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25414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8218" y="421980"/>
            <a:ext cx="5235698" cy="5235698"/>
          </a:xfrm>
          <a:prstGeom prst="rect">
            <a:avLst/>
          </a:prstGeom>
        </p:spPr>
      </p:pic>
      <p:sp>
        <p:nvSpPr>
          <p:cNvPr id="2" name="TextBox 1"/>
          <p:cNvSpPr txBox="1"/>
          <p:nvPr/>
        </p:nvSpPr>
        <p:spPr>
          <a:xfrm>
            <a:off x="3560618" y="5929746"/>
            <a:ext cx="5223163" cy="400110"/>
          </a:xfrm>
          <a:prstGeom prst="rect">
            <a:avLst/>
          </a:prstGeom>
          <a:noFill/>
        </p:spPr>
        <p:txBody>
          <a:bodyPr wrap="square" rtlCol="0">
            <a:spAutoFit/>
          </a:bodyPr>
          <a:lstStyle/>
          <a:p>
            <a:pPr algn="ctr"/>
            <a:r>
              <a:rPr lang="en-US" sz="2000" b="1" dirty="0" smtClean="0"/>
              <a:t>What are the possible themes of this show?</a:t>
            </a:r>
            <a:endParaRPr lang="en-US" sz="2000" b="1" dirty="0"/>
          </a:p>
        </p:txBody>
      </p:sp>
    </p:spTree>
    <p:extLst>
      <p:ext uri="{BB962C8B-B14F-4D97-AF65-F5344CB8AC3E}">
        <p14:creationId xmlns:p14="http://schemas.microsoft.com/office/powerpoint/2010/main" val="1962658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605" y="0"/>
            <a:ext cx="9144000"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2448264"/>
      </p:ext>
    </p:extLst>
  </p:cSld>
  <p:clrMapOvr>
    <a:masterClrMapping/>
  </p:clrMapOvr>
  <mc:AlternateContent xmlns:mc="http://schemas.openxmlformats.org/markup-compatibility/2006" xmlns:p14="http://schemas.microsoft.com/office/powerpoint/2010/main">
    <mc:Choice Requires="p14">
      <p:transition spd="slow" p14:dur="2000" advTm="4388"/>
    </mc:Choice>
    <mc:Fallback xmlns="">
      <p:transition spd="slow" advTm="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6. </a:t>
            </a:r>
            <a:r>
              <a:rPr lang="en-US" sz="4000" b="1" dirty="0" smtClean="0"/>
              <a:t>Curate a show of original artwork</a:t>
            </a:r>
            <a:endParaRPr lang="en-US" sz="4000" b="1" dirty="0"/>
          </a:p>
        </p:txBody>
      </p:sp>
      <p:sp>
        <p:nvSpPr>
          <p:cNvPr id="3" name="Content Placeholder 2"/>
          <p:cNvSpPr>
            <a:spLocks noGrp="1"/>
          </p:cNvSpPr>
          <p:nvPr>
            <p:ph idx="1"/>
          </p:nvPr>
        </p:nvSpPr>
        <p:spPr>
          <a:xfrm>
            <a:off x="838200" y="1825625"/>
            <a:ext cx="3038341" cy="4351338"/>
          </a:xfrm>
        </p:spPr>
        <p:txBody>
          <a:bodyPr/>
          <a:lstStyle/>
          <a:p>
            <a:pPr lvl="0"/>
            <a:r>
              <a:rPr lang="en-US" dirty="0" smtClean="0"/>
              <a:t>Categorize the art work</a:t>
            </a:r>
            <a:endParaRPr lang="en-US" dirty="0"/>
          </a:p>
          <a:p>
            <a:pPr lvl="0"/>
            <a:r>
              <a:rPr lang="en-US" dirty="0"/>
              <a:t>Curate/Hang the show</a:t>
            </a:r>
          </a:p>
          <a:p>
            <a:pPr lvl="0"/>
            <a:r>
              <a:rPr lang="en-US" dirty="0"/>
              <a:t>Title the </a:t>
            </a:r>
            <a:r>
              <a:rPr lang="en-US" dirty="0" smtClean="0"/>
              <a:t>show</a:t>
            </a:r>
          </a:p>
          <a:p>
            <a:pPr lvl="0"/>
            <a:r>
              <a:rPr lang="en-US" dirty="0" smtClean="0"/>
              <a:t>Stand back and ADMIRE…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4271" y="1825625"/>
            <a:ext cx="7239700" cy="4846410"/>
          </a:xfrm>
          <a:prstGeom prst="rect">
            <a:avLst/>
          </a:prstGeom>
        </p:spPr>
      </p:pic>
    </p:spTree>
    <p:extLst>
      <p:ext uri="{BB962C8B-B14F-4D97-AF65-F5344CB8AC3E}">
        <p14:creationId xmlns:p14="http://schemas.microsoft.com/office/powerpoint/2010/main" val="412448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4627" y="595613"/>
            <a:ext cx="8878325" cy="594334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6" name="04 WINDCHIMES RANDOM03 - Instrum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97185870"/>
      </p:ext>
    </p:extLst>
  </p:cSld>
  <p:clrMapOvr>
    <a:masterClrMapping/>
  </p:clrMapOvr>
  <p:transition spd="slow" advTm="35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audio>
              <p:cMediaNode vol="80000" numSld="999" showWhenStopped="0">
                <p:cTn id="11"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143" y="613724"/>
            <a:ext cx="9327870" cy="624427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2580940"/>
      </p:ext>
    </p:extLst>
  </p:cSld>
  <p:clrMapOvr>
    <a:masterClrMapping/>
  </p:clrMapOvr>
  <mc:AlternateContent xmlns:mc="http://schemas.openxmlformats.org/markup-compatibility/2006" xmlns:p14="http://schemas.microsoft.com/office/powerpoint/2010/main">
    <mc:Choice Requires="p14">
      <p:transition spd="med" p14:dur="700" advTm="2642">
        <p:fade/>
      </p:transition>
    </mc:Choice>
    <mc:Fallback xmlns="">
      <p:transition spd="med" advTm="2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6177"/>
          <a:stretch/>
        </p:blipFill>
        <p:spPr>
          <a:xfrm>
            <a:off x="2326789" y="265672"/>
            <a:ext cx="7020411" cy="636603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3091880"/>
      </p:ext>
    </p:extLst>
  </p:cSld>
  <p:clrMapOvr>
    <a:masterClrMapping/>
  </p:clrMapOvr>
  <mc:AlternateContent xmlns:mc="http://schemas.openxmlformats.org/markup-compatibility/2006" xmlns:p14="http://schemas.microsoft.com/office/powerpoint/2010/main">
    <mc:Choice Requires="p14">
      <p:transition spd="med" p14:dur="700" advTm="2650">
        <p:fade/>
      </p:transition>
    </mc:Choice>
    <mc:Fallback xmlns="">
      <p:transition spd="med" advTm="2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35845" y="1"/>
            <a:ext cx="4920311"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3912418"/>
      </p:ext>
    </p:extLst>
  </p:cSld>
  <p:clrMapOvr>
    <a:masterClrMapping/>
  </p:clrMapOvr>
  <p:transition spd="slow" advTm="265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05248" y="-55576"/>
            <a:ext cx="5413306" cy="728980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144706"/>
      </p:ext>
    </p:extLst>
  </p:cSld>
  <p:clrMapOvr>
    <a:masterClrMapping/>
  </p:clrMapOvr>
  <p:transition spd="slow" advTm="263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flipV="1">
            <a:off x="3392531" y="0"/>
            <a:ext cx="5406937"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7266548"/>
      </p:ext>
    </p:extLst>
  </p:cSld>
  <p:clrMapOvr>
    <a:masterClrMapping/>
  </p:clrMapOvr>
  <p:transition spd="slow" advTm="350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flipV="1">
            <a:off x="3392531" y="0"/>
            <a:ext cx="5406937"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0576501"/>
      </p:ext>
    </p:extLst>
  </p:cSld>
  <p:clrMapOvr>
    <a:masterClrMapping/>
  </p:clrMapOvr>
  <mc:AlternateContent xmlns:mc="http://schemas.openxmlformats.org/markup-compatibility/2006" xmlns:p14="http://schemas.microsoft.com/office/powerpoint/2010/main">
    <mc:Choice Requires="p14">
      <p:transition spd="slow" p14:dur="3400" advTm="3437">
        <p14:reveal/>
      </p:transition>
    </mc:Choice>
    <mc:Fallback xmlns="">
      <p:transition spd="slow" advTm="3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2581" y="1985843"/>
            <a:ext cx="3655279" cy="365527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276" y="546385"/>
            <a:ext cx="3690788" cy="376435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682" y="1469415"/>
            <a:ext cx="3706368" cy="370636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975846"/>
      </p:ext>
    </p:extLst>
  </p:cSld>
  <p:clrMapOvr>
    <a:masterClrMapping/>
  </p:clrMapOvr>
  <p:transition spd="slow" advTm="438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8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38552" y="-637192"/>
            <a:ext cx="5929841" cy="81461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0560565"/>
      </p:ext>
    </p:extLst>
  </p:cSld>
  <p:clrMapOvr>
    <a:masterClrMapping/>
  </p:clrMapOvr>
  <mc:AlternateContent xmlns:mc="http://schemas.openxmlformats.org/markup-compatibility/2006" xmlns:p14="http://schemas.microsoft.com/office/powerpoint/2010/main">
    <mc:Choice Requires="p14">
      <p:transition spd="med" p14:dur="700" advTm="2663">
        <p:fade/>
      </p:transition>
    </mc:Choice>
    <mc:Fallback xmlns="">
      <p:transition spd="med" advTm="26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1039</TotalTime>
  <Words>724</Words>
  <Application>Microsoft Office PowerPoint</Application>
  <PresentationFormat>Widescreen</PresentationFormat>
  <Paragraphs>105</Paragraphs>
  <Slides>113</Slides>
  <Notes>6</Notes>
  <HiddenSlides>0</HiddenSlides>
  <MMClips>33</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113</vt:i4>
      </vt:variant>
      <vt:variant>
        <vt:lpstr>Custom Shows</vt:lpstr>
      </vt:variant>
      <vt:variant>
        <vt:i4>1</vt:i4>
      </vt:variant>
    </vt:vector>
  </HeadingPairs>
  <TitlesOfParts>
    <vt:vector size="124" baseType="lpstr">
      <vt:lpstr>Arial</vt:lpstr>
      <vt:lpstr>Calibri</vt:lpstr>
      <vt:lpstr>Calibri Light</vt:lpstr>
      <vt:lpstr>DaunPenh</vt:lpstr>
      <vt:lpstr>Forte</vt:lpstr>
      <vt:lpstr>Freestyle Script</vt:lpstr>
      <vt:lpstr>Narkisim</vt:lpstr>
      <vt:lpstr>Times New Roman</vt:lpstr>
      <vt:lpstr>Wingdings</vt:lpstr>
      <vt:lpstr>Office Theme</vt:lpstr>
      <vt:lpstr> New Beauty Old Designs    traditional and contemporary art</vt:lpstr>
      <vt:lpstr>Visual Arts Framework for California Public Schools   Visual and Performing Arts Content Standards </vt:lpstr>
      <vt:lpstr>Preparation</vt:lpstr>
      <vt:lpstr>Images: Artful Thinking Strategies</vt:lpstr>
      <vt:lpstr>PowerPoint Presentation</vt:lpstr>
      <vt:lpstr>PowerPoint Presentation</vt:lpstr>
      <vt:lpstr>PowerPoint Presentation</vt:lpstr>
      <vt:lpstr>PowerPoint Presentation</vt:lpstr>
      <vt:lpstr>PowerPoint Presentation</vt:lpstr>
      <vt:lpstr>PowerPoint Presentation</vt:lpstr>
      <vt:lpstr>1. I see, I wonder, I think …</vt:lpstr>
      <vt:lpstr>PowerPoint Presentation</vt:lpstr>
      <vt:lpstr>PowerPoint Presentation</vt:lpstr>
      <vt:lpstr>PowerPoint Presentation</vt:lpstr>
      <vt:lpstr>PowerPoint Presentation</vt:lpstr>
      <vt:lpstr>2. Define/discuss vocabulary  </vt:lpstr>
      <vt:lpstr>PowerPoint Presentation</vt:lpstr>
      <vt:lpstr>3. Contemporary Native American artists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Art Project  </vt:lpstr>
      <vt:lpstr>Samples pages from  Traditional and Contemporary Art Sheet</vt:lpstr>
      <vt:lpstr>Samples pages from  Traditional and Contemporary Art Sheet</vt:lpstr>
      <vt:lpstr>5. Curate a show </vt:lpstr>
      <vt:lpstr> Curate a Show </vt:lpstr>
      <vt:lpstr>PowerPoint Presentation</vt:lpstr>
      <vt:lpstr>6. Curate a show of original artwork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Extensions  </vt:lpstr>
      <vt:lpstr> </vt:lpstr>
      <vt:lpstr>Research the larger history of ancient geometric motifs, like triangles</vt:lpstr>
      <vt:lpstr>PowerPoint Presentation</vt:lpstr>
      <vt:lpstr>PowerPoint Presentation</vt:lpstr>
      <vt:lpstr>Custom Show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and Contemporary Arts Study</dc:title>
  <dc:creator>Stephanie Silvia</dc:creator>
  <cp:lastModifiedBy>Stephanie Silvia</cp:lastModifiedBy>
  <cp:revision>103</cp:revision>
  <dcterms:created xsi:type="dcterms:W3CDTF">2015-07-30T18:34:37Z</dcterms:created>
  <dcterms:modified xsi:type="dcterms:W3CDTF">2015-08-11T05:47:10Z</dcterms:modified>
</cp:coreProperties>
</file>