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Welcome back!</a:t>
            </a:r>
            <a:endParaRPr sz="8000"/>
          </a:p>
          <a:p>
            <a:pPr lvl="0">
              <a:defRPr sz="1800"/>
            </a:pPr>
            <a:r>
              <a:rPr sz="8000"/>
              <a:t>We will start at 3pm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Reflection Day 1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952500" y="13462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Reflect</a:t>
            </a:r>
            <a:r>
              <a:rPr sz="3600"/>
              <a:t> on your teaching practice.  What do you think you do well and what would you like to improve?  </a:t>
            </a:r>
            <a:endParaRPr sz="3600"/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Envision</a:t>
            </a:r>
            <a:r>
              <a:rPr sz="3600"/>
              <a:t> how your classroom might look after you are trained in arts integration.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tudioHabit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2"/>
            <a:ext cx="11277601" cy="916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Stretch and Explore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952500" y="22542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To reach beyond one’s capacities</a:t>
            </a:r>
            <a:endParaRPr sz="3600"/>
          </a:p>
          <a:p>
            <a:pPr lvl="0">
              <a:defRPr sz="1800"/>
            </a:pPr>
            <a:r>
              <a:rPr sz="3600"/>
              <a:t>To playfully explore without a preconceived plan</a:t>
            </a:r>
            <a:endParaRPr sz="3600"/>
          </a:p>
          <a:p>
            <a:pPr lvl="0">
              <a:defRPr sz="1800"/>
            </a:pPr>
            <a:r>
              <a:rPr sz="3600"/>
              <a:t>To create something new from where you’ve been </a:t>
            </a:r>
            <a:endParaRPr sz="3600"/>
          </a:p>
          <a:p>
            <a:pPr lvl="0">
              <a:defRPr sz="1800"/>
            </a:pPr>
            <a:r>
              <a:rPr sz="3600"/>
              <a:t>Iterations, not failures</a:t>
            </a:r>
            <a:endParaRPr sz="3600"/>
          </a:p>
          <a:p>
            <a:pPr lvl="0">
              <a:defRPr sz="1800"/>
            </a:pPr>
            <a:r>
              <a:rPr sz="3600"/>
              <a:t>WD40, Formula 409, etc</a:t>
            </a:r>
          </a:p>
        </p:txBody>
      </p:sp>
      <p:pic>
        <p:nvPicPr>
          <p:cNvPr id="6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504" y="5548635"/>
            <a:ext cx="3209325" cy="2479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Encourage students to try new things, play around, take risks, plan multiple versions</a:t>
            </a:r>
            <a:endParaRPr sz="3600"/>
          </a:p>
          <a:p>
            <a:pPr lvl="0">
              <a:defRPr sz="1800"/>
            </a:pPr>
            <a:r>
              <a:rPr sz="3600"/>
              <a:t>Look for opportunities to change direction </a:t>
            </a:r>
            <a:endParaRPr sz="3600"/>
          </a:p>
          <a:p>
            <a:pPr lvl="0">
              <a:defRPr sz="1800"/>
            </a:pPr>
            <a:r>
              <a:rPr sz="3600"/>
              <a:t>Mid-point critique/ reflection instead of too-late-to change-course</a:t>
            </a:r>
            <a:endParaRPr sz="3600"/>
          </a:p>
          <a:p>
            <a:pPr lvl="0">
              <a:defRPr sz="1800"/>
            </a:pPr>
            <a:r>
              <a:rPr sz="3600"/>
              <a:t>Is this something you need students to do? 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9"/>
          <p:cNvGraphicFramePr/>
          <p:nvPr/>
        </p:nvGraphicFramePr>
        <p:xfrm>
          <a:off x="1384300" y="1028700"/>
          <a:ext cx="10912475" cy="696059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2194952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759289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Stretch &amp; Explore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Activate prior knowledge to make hypotheses and generate “what if”? questions.
Writing process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Consider and try new skills to create a coherent representation or understanding of the problem at hand.
Prolem solving process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Develop Craft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952500" y="10414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1200">
              <a:solidFill>
                <a:srgbClr val="32333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28600" indent="-228600">
              <a:buSzPct val="100000"/>
              <a:defRPr sz="1800"/>
            </a:pPr>
            <a:r>
              <a:rPr sz="3600"/>
              <a:t>Learn to use tools (pencil, brush, potters wheel, etc)</a:t>
            </a:r>
            <a:endParaRPr sz="3600"/>
          </a:p>
          <a:p>
            <a:pPr lvl="0" marL="228600" indent="-228600">
              <a:buSzPct val="100000"/>
              <a:defRPr sz="1800"/>
            </a:pPr>
            <a:r>
              <a:rPr sz="3600"/>
              <a:t>Make informed decisions about when to use specific tools &amp; materials</a:t>
            </a:r>
            <a:endParaRPr sz="3600"/>
          </a:p>
          <a:p>
            <a:pPr lvl="0" marL="228600" indent="-228600">
              <a:buSzPct val="100000"/>
              <a:defRPr sz="1800"/>
            </a:pPr>
            <a:r>
              <a:rPr sz="3600"/>
              <a:t>Learn to care for tools, materials and space</a:t>
            </a:r>
            <a:endParaRPr sz="3600"/>
          </a:p>
          <a:p>
            <a:pPr lvl="0" marL="228600" indent="-228600">
              <a:buSzPct val="100000"/>
              <a:defRPr sz="1800"/>
            </a:pPr>
            <a:r>
              <a:rPr sz="3600"/>
              <a:t>Learn artistic conventions/ techniques</a:t>
            </a:r>
          </a:p>
        </p:txBody>
      </p:sp>
      <p:pic>
        <p:nvPicPr>
          <p:cNvPr id="7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4330" y="6663588"/>
            <a:ext cx="3636715" cy="2734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952500" y="19812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Focus on craft in relation to what the work conveys</a:t>
            </a:r>
            <a:endParaRPr sz="3600"/>
          </a:p>
          <a:p>
            <a:pPr lvl="0">
              <a:defRPr sz="1800"/>
            </a:pPr>
            <a:r>
              <a:rPr sz="3600"/>
              <a:t>“Identity” instead of “Making paper masks”</a:t>
            </a:r>
            <a:endParaRPr sz="3600"/>
          </a:p>
          <a:p>
            <a:pPr lvl="0">
              <a:defRPr sz="1800"/>
            </a:pPr>
            <a:r>
              <a:rPr sz="3600"/>
              <a:t>Avoid teaching craft in isolation</a:t>
            </a:r>
            <a:endParaRPr sz="3600"/>
          </a:p>
          <a:p>
            <a:pPr lvl="0">
              <a:defRPr sz="1800"/>
            </a:pPr>
            <a:r>
              <a:rPr sz="3600"/>
              <a:t>Craft is how artists convey meaning</a:t>
            </a:r>
            <a:endParaRPr sz="3600"/>
          </a:p>
          <a:p>
            <a:pPr lvl="0">
              <a:defRPr sz="1800"/>
            </a:pPr>
            <a:r>
              <a:rPr sz="3600"/>
              <a:t>Highlight when learning craft in core subjects too.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Table 78"/>
          <p:cNvGraphicFramePr/>
          <p:nvPr/>
        </p:nvGraphicFramePr>
        <p:xfrm>
          <a:off x="1384300" y="1028700"/>
          <a:ext cx="10912475" cy="640289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1200646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5195902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Develop Craft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Demonstrate grade-appropriate command of conventions of reading and writing.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6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Use appropriate tools strategically.  Reason through math processes in concrete and abstract ways.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Understand Art World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952500" y="23304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Domain</a:t>
            </a:r>
            <a:r>
              <a:rPr sz="3600"/>
              <a:t>: Learn art history from origins of art to contemporary art</a:t>
            </a:r>
            <a:endParaRPr sz="3600"/>
          </a:p>
          <a:p>
            <a:pPr lvl="0">
              <a:defRPr sz="1800"/>
            </a:pPr>
            <a:r>
              <a:rPr sz="3600"/>
              <a:t>To use art history for ideas: “All of art history belongs to me.”</a:t>
            </a:r>
            <a:endParaRPr sz="3600"/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Communities</a:t>
            </a:r>
            <a:r>
              <a:rPr sz="3600"/>
              <a:t>: To interact with other artists &amp; broader society</a:t>
            </a:r>
            <a:endParaRPr sz="3600"/>
          </a:p>
          <a:p>
            <a:pPr lvl="0">
              <a:defRPr sz="1800"/>
            </a:pPr>
            <a:r>
              <a:rPr sz="3600"/>
              <a:t>We work in artistic communities of creators, consumers, critics and colleagues.</a:t>
            </a:r>
          </a:p>
        </p:txBody>
      </p:sp>
      <p:pic>
        <p:nvPicPr>
          <p:cNvPr id="82" name="images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7789" y="6902946"/>
            <a:ext cx="2451101" cy="24511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10401300" y="6756400"/>
            <a:ext cx="520700" cy="36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952500" y="1466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Immerse students in the work of other artists both historical and contemporary</a:t>
            </a:r>
            <a:endParaRPr sz="3600"/>
          </a:p>
          <a:p>
            <a:pPr lvl="0">
              <a:defRPr sz="1800"/>
            </a:pPr>
            <a:r>
              <a:rPr sz="3600"/>
              <a:t>Encourage collaboration and social interaction in the extended community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Art education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952500" y="16319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What exactly, do the arts teach?</a:t>
            </a:r>
            <a:endParaRPr sz="3600"/>
          </a:p>
          <a:p>
            <a:pPr lvl="0">
              <a:defRPr sz="1800"/>
            </a:pPr>
            <a:r>
              <a:rPr sz="3600"/>
              <a:t>8 different habits or “dispositions”</a:t>
            </a:r>
            <a:endParaRPr sz="3600"/>
          </a:p>
          <a:p>
            <a:pPr lvl="0">
              <a:defRPr sz="1800"/>
            </a:pPr>
            <a:r>
              <a:rPr sz="3600"/>
              <a:t>Created by research team at Project Zero, Harvard Graduate School for Education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Table 88"/>
          <p:cNvGraphicFramePr/>
          <p:nvPr/>
        </p:nvGraphicFramePr>
        <p:xfrm>
          <a:off x="1384300" y="1028700"/>
          <a:ext cx="10912475" cy="52482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1654497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587427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Understand Art World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Understand the history and field of literary arts and literature, including popular culture.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Understand the history of math and real-life applications of math.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952500" y="825500"/>
            <a:ext cx="11099800" cy="1194743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 lvl="0">
              <a:defRPr sz="1800"/>
            </a:pPr>
            <a:r>
              <a:rPr sz="7200"/>
              <a:t>Reflection Day 2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449560" y="2222500"/>
            <a:ext cx="1160274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S/E: I tried something I’d never done before when I....</a:t>
            </a:r>
            <a:endParaRPr sz="3600"/>
          </a:p>
          <a:p>
            <a:pPr lvl="0">
              <a:defRPr sz="1800"/>
            </a:pPr>
            <a:r>
              <a:rPr sz="3600"/>
              <a:t>S/E: I was outside my comfort zone today when… yet I learned…</a:t>
            </a:r>
            <a:endParaRPr sz="3600"/>
          </a:p>
          <a:p>
            <a:pPr lvl="0">
              <a:defRPr sz="1800"/>
            </a:pPr>
            <a:r>
              <a:rPr sz="3600"/>
              <a:t>Craft: I learned some skills such as ___ today.</a:t>
            </a:r>
            <a:endParaRPr sz="3600"/>
          </a:p>
          <a:p>
            <a:pPr lvl="0">
              <a:defRPr sz="1800"/>
            </a:pPr>
            <a:r>
              <a:rPr sz="3600"/>
              <a:t>Art World: I was inspired by the work of __________ this week because…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Studio Habits of Mind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Alternate with partner to see how many you recall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5 so far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952500" y="21463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Reflect</a:t>
            </a:r>
            <a:endParaRPr sz="3600"/>
          </a:p>
          <a:p>
            <a:pPr lvl="0">
              <a:defRPr sz="1800"/>
            </a:pPr>
            <a:r>
              <a:rPr sz="3600"/>
              <a:t>Envision</a:t>
            </a:r>
            <a:endParaRPr sz="3600"/>
          </a:p>
          <a:p>
            <a:pPr lvl="0">
              <a:defRPr sz="1800"/>
            </a:pPr>
            <a:r>
              <a:rPr sz="3600"/>
              <a:t>Stretch &amp; Explore</a:t>
            </a:r>
            <a:endParaRPr sz="3600"/>
          </a:p>
          <a:p>
            <a:pPr lvl="0">
              <a:defRPr sz="1800"/>
            </a:pPr>
            <a:r>
              <a:rPr sz="3600"/>
              <a:t>Develop Craft</a:t>
            </a:r>
            <a:endParaRPr sz="3600"/>
          </a:p>
          <a:p>
            <a:pPr lvl="0">
              <a:defRPr sz="1800"/>
            </a:pPr>
            <a:r>
              <a:rPr sz="3600"/>
              <a:t>Understand (Art) World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Engage and Persist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952500" y="21971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Engage- making the art relevant and of personal importance. </a:t>
            </a:r>
            <a:endParaRPr sz="3600"/>
          </a:p>
          <a:p>
            <a:pPr lvl="0">
              <a:defRPr sz="1800"/>
            </a:pPr>
            <a:r>
              <a:rPr sz="3600"/>
              <a:t>Remain focused and on task</a:t>
            </a:r>
            <a:endParaRPr sz="3600"/>
          </a:p>
          <a:p>
            <a:pPr lvl="0">
              <a:defRPr sz="1800"/>
            </a:pPr>
            <a:r>
              <a:rPr sz="3600"/>
              <a:t>Optimal ambiguity involves balance between guided structure and open ended opportunity</a:t>
            </a:r>
            <a:endParaRPr sz="3600"/>
          </a:p>
          <a:p>
            <a:pPr lvl="0">
              <a:defRPr sz="1800"/>
            </a:pPr>
            <a:r>
              <a:rPr sz="3600"/>
              <a:t>Stick to a task for sustained period of time</a:t>
            </a:r>
          </a:p>
        </p:txBody>
      </p:sp>
      <p:pic>
        <p:nvPicPr>
          <p:cNvPr id="10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6861" y="6854253"/>
            <a:ext cx="2375663" cy="1781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xfrm>
            <a:off x="952500" y="23812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Give students choice to build engagement.</a:t>
            </a:r>
            <a:endParaRPr sz="3600"/>
          </a:p>
          <a:p>
            <a:pPr lvl="0">
              <a:defRPr sz="1800"/>
            </a:pPr>
            <a:r>
              <a:rPr sz="3600"/>
              <a:t>Remind and encourage students to make goals and strive to achieve them.</a:t>
            </a:r>
            <a:endParaRPr sz="3600"/>
          </a:p>
          <a:p>
            <a:pPr lvl="0">
              <a:defRPr sz="1800"/>
            </a:pPr>
            <a:r>
              <a:rPr sz="3600"/>
              <a:t>Highlight when ‘engaging and persisting’ in core subjects.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108"/>
          <p:cNvGraphicFramePr/>
          <p:nvPr/>
        </p:nvGraphicFramePr>
        <p:xfrm>
          <a:off x="1384300" y="1028700"/>
          <a:ext cx="10912475" cy="52482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1654497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3587427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Engage &amp; Persist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Read and write routinely.  Learn to revise.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Make sense of problems and persevere in solving them.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Express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952500" y="1333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Learning to create works that convey an idea, feeling or personal meaning</a:t>
            </a:r>
            <a:endParaRPr sz="3600"/>
          </a:p>
          <a:p>
            <a:pPr lvl="0">
              <a:defRPr sz="1800"/>
            </a:pPr>
            <a:r>
              <a:rPr sz="3600"/>
              <a:t>Isadora Duncan: “If I could say it, I wouldn’t have to dance it.”</a:t>
            </a:r>
          </a:p>
        </p:txBody>
      </p:sp>
      <p:pic>
        <p:nvPicPr>
          <p:cNvPr id="11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48799" y="5912742"/>
            <a:ext cx="2997201" cy="334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952500" y="1733550"/>
            <a:ext cx="11099800" cy="716616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Keep meaning &amp; emotion at the center of the art making process</a:t>
            </a:r>
            <a:endParaRPr sz="3600"/>
          </a:p>
          <a:p>
            <a:pPr lvl="0">
              <a:defRPr sz="1800"/>
            </a:pPr>
            <a:r>
              <a:rPr sz="3600"/>
              <a:t>Use themes for units (“Identity” vs. “Paper Masks”)</a:t>
            </a:r>
            <a:endParaRPr sz="3600"/>
          </a:p>
          <a:p>
            <a:pPr lvl="0">
              <a:defRPr sz="1800"/>
            </a:pPr>
            <a:r>
              <a:rPr sz="3600"/>
              <a:t>Emotion is human</a:t>
            </a:r>
            <a:endParaRPr sz="3600"/>
          </a:p>
          <a:p>
            <a:pPr lvl="0">
              <a:defRPr sz="1800"/>
            </a:pPr>
            <a:r>
              <a:rPr sz="3600"/>
              <a:t>Remember that craft is how we develop meaning.  Make the meaning the focus and craft how we communicate.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tudioHabit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2"/>
            <a:ext cx="11277601" cy="916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Mythbusting: “theme”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124690" indent="-124690" defTabSz="457200">
              <a:spcBef>
                <a:spcPts val="0"/>
              </a:spcBef>
              <a:buSzPct val="100000"/>
              <a:defRPr sz="1800"/>
            </a:pPr>
            <a:r>
              <a:rPr b="1"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Theme</a:t>
            </a:r>
            <a:r>
              <a:rPr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 is the central idea, meaning or message that the writer wants to convey.</a:t>
            </a:r>
            <a:endParaRPr sz="3600">
              <a:solidFill>
                <a:srgbClr val="32333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124690" indent="-124690" defTabSz="457200">
              <a:spcBef>
                <a:spcPts val="0"/>
              </a:spcBef>
              <a:buSzPct val="100000"/>
              <a:defRPr sz="1800"/>
            </a:pPr>
            <a:r>
              <a:rPr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The </a:t>
            </a:r>
            <a:r>
              <a:rPr b="1"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subject or topic</a:t>
            </a:r>
            <a:r>
              <a:rPr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 is a more general category.</a:t>
            </a:r>
            <a:endParaRPr sz="3600">
              <a:solidFill>
                <a:srgbClr val="32333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124690" indent="-124690" defTabSz="457200">
              <a:spcBef>
                <a:spcPts val="0"/>
              </a:spcBef>
              <a:buSzPct val="100000"/>
              <a:defRPr sz="1800"/>
            </a:pPr>
            <a:r>
              <a:rPr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For example, the subject might be “war” and the theme is “war is a curse for humanity”</a:t>
            </a:r>
            <a:endParaRPr sz="3600">
              <a:solidFill>
                <a:srgbClr val="32333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124690" indent="-124690" defTabSz="457200">
              <a:spcBef>
                <a:spcPts val="0"/>
              </a:spcBef>
              <a:buSzPct val="100000"/>
              <a:defRPr sz="1800"/>
            </a:pPr>
            <a:r>
              <a:rPr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The subject is “crime”  and theme might be “evil is always punished” or “crimes can not be hidden”</a:t>
            </a:r>
            <a:endParaRPr sz="3600">
              <a:solidFill>
                <a:srgbClr val="323333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marL="124690" indent="-124690" defTabSz="457200">
              <a:spcBef>
                <a:spcPts val="0"/>
              </a:spcBef>
              <a:buSzPct val="100000"/>
              <a:defRPr sz="1800"/>
            </a:pPr>
            <a:r>
              <a:rPr sz="3600">
                <a:solidFill>
                  <a:srgbClr val="323333"/>
                </a:solidFill>
                <a:latin typeface="Helvetica"/>
                <a:ea typeface="Helvetica"/>
                <a:cs typeface="Helvetica"/>
                <a:sym typeface="Helvetica"/>
              </a:rPr>
              <a:t>Through themes, a writer tries to give his readers an insight into how the world works or how he or she views human life.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18672" y="1445222"/>
            <a:ext cx="5093260" cy="633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b="1" sz="3600" u="sng">
                <a:latin typeface="Helvetica"/>
                <a:ea typeface="Helvetica"/>
                <a:cs typeface="Helvetica"/>
                <a:sym typeface="Helvetica"/>
              </a:rPr>
              <a:t>Curate a Show:</a:t>
            </a:r>
            <a:endParaRPr b="1" sz="3600" u="sng">
              <a:latin typeface="Helvetica"/>
              <a:ea typeface="Helvetica"/>
              <a:cs typeface="Helvetica"/>
              <a:sym typeface="Helvetica"/>
            </a:endParaRPr>
          </a:p>
          <a:p>
            <a:pPr lvl="0" marL="635000" indent="-635000" algn="l">
              <a:buSzPct val="100000"/>
              <a:buAutoNum type="arabicParenR" startAt="1"/>
              <a:defRPr sz="1800"/>
            </a:pPr>
            <a:r>
              <a:rPr sz="3600"/>
              <a:t>Hand out images</a:t>
            </a:r>
            <a:endParaRPr sz="3600"/>
          </a:p>
          <a:p>
            <a:pPr lvl="0" marL="635000" indent="-635000" algn="l">
              <a:buSzPct val="100000"/>
              <a:buAutoNum type="arabicParenR" startAt="1"/>
              <a:defRPr sz="1800"/>
            </a:pPr>
            <a:r>
              <a:rPr sz="3600"/>
              <a:t>Students select theme and choose images that support the theme</a:t>
            </a:r>
            <a:endParaRPr sz="3600"/>
          </a:p>
          <a:p>
            <a:pPr lvl="0" marL="635000" indent="-635000" algn="l">
              <a:buSzPct val="100000"/>
              <a:buAutoNum type="arabicParenR" startAt="1"/>
              <a:defRPr sz="1800"/>
            </a:pPr>
            <a:r>
              <a:rPr sz="3600"/>
              <a:t>Write statement &amp; present exhibit</a:t>
            </a:r>
            <a:endParaRPr sz="3600"/>
          </a:p>
          <a:p>
            <a:pPr lvl="0">
              <a:defRPr sz="1800"/>
            </a:pPr>
            <a:endParaRPr i="1" sz="3600"/>
          </a:p>
          <a:p>
            <a:pPr lvl="0">
              <a:defRPr sz="1800"/>
            </a:pPr>
            <a:endParaRPr sz="1500"/>
          </a:p>
          <a:p>
            <a:pPr lvl="0">
              <a:defRPr sz="1800"/>
            </a:pPr>
            <a:r>
              <a:rPr i="1" sz="3600"/>
              <a:t>“The calming state comes from animals.”</a:t>
            </a:r>
          </a:p>
        </p:txBody>
      </p:sp>
      <p:pic>
        <p:nvPicPr>
          <p:cNvPr id="121" name="IMG_1236.jpg"/>
          <p:cNvPicPr/>
          <p:nvPr/>
        </p:nvPicPr>
        <p:blipFill>
          <a:blip r:embed="rId2">
            <a:extLst/>
          </a:blip>
          <a:srcRect l="12372" t="7482" r="5994" b="10884"/>
          <a:stretch>
            <a:fillRect/>
          </a:stretch>
        </p:blipFill>
        <p:spPr>
          <a:xfrm rot="16200000">
            <a:off x="4229357" y="363686"/>
            <a:ext cx="9753601" cy="731272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2593129" y="9093200"/>
            <a:ext cx="25184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500"/>
              <a:t>H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Observe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952500" y="1485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Learning to attend to visual contexts more closely than ordinary “looking” requires.</a:t>
            </a:r>
            <a:endParaRPr sz="3600"/>
          </a:p>
          <a:p>
            <a:pPr lvl="0">
              <a:defRPr sz="1800"/>
            </a:pPr>
            <a:r>
              <a:rPr sz="3600"/>
              <a:t>Seeing things that might not otherwise be seen</a:t>
            </a:r>
            <a:endParaRPr sz="3600"/>
          </a:p>
          <a:p>
            <a:pPr lvl="0">
              <a:defRPr sz="1800"/>
            </a:pPr>
            <a:r>
              <a:rPr sz="3600"/>
              <a:t>As you become more sophisticated in your artistic mind, you develop the capacity to really see, interpret, question, and understand.</a:t>
            </a:r>
          </a:p>
        </p:txBody>
      </p:sp>
      <p:pic>
        <p:nvPicPr>
          <p:cNvPr id="126" name="imag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843530" y="6444897"/>
            <a:ext cx="2864914" cy="216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Visual thinking strategies</a:t>
            </a:r>
            <a:endParaRPr sz="3600"/>
          </a:p>
          <a:p>
            <a:pPr lvl="0">
              <a:defRPr sz="1800"/>
            </a:pPr>
            <a:r>
              <a:rPr sz="3600"/>
              <a:t>Train students how to look with goal of seeing</a:t>
            </a:r>
            <a:endParaRPr sz="3600"/>
          </a:p>
          <a:p>
            <a:pPr lvl="0">
              <a:defRPr sz="1800"/>
            </a:pPr>
            <a:r>
              <a:rPr sz="3600"/>
              <a:t>Sketchbooks, journals</a:t>
            </a:r>
            <a:endParaRPr sz="3600"/>
          </a:p>
          <a:p>
            <a:pPr lvl="0">
              <a:defRPr sz="1800"/>
            </a:pPr>
            <a:r>
              <a:rPr sz="3600"/>
              <a:t>Seek observation in all core subjects.  (Look for structure, cite evidence, etc)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Table 131"/>
          <p:cNvGraphicFramePr/>
          <p:nvPr/>
        </p:nvGraphicFramePr>
        <p:xfrm>
          <a:off x="1384300" y="1028700"/>
          <a:ext cx="10912475" cy="69246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2183616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734708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Observe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Listen and comprehend narrative structure.  Read written texts closely.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Look closely for a pattern, structure, general method and shortcuts.  Observe and maintain oversight of process in order to attend to details and precision.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tudioHabit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2"/>
            <a:ext cx="11277601" cy="916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How to amplify your efforts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Studio Habits of Mind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952500" y="19113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Expands the scope of art beyond skills and technique </a:t>
            </a:r>
            <a:endParaRPr sz="3600"/>
          </a:p>
          <a:p>
            <a:pPr lvl="0">
              <a:defRPr sz="1800"/>
            </a:pPr>
            <a:r>
              <a:rPr sz="3600"/>
              <a:t>Provide multiple opportunities for learning and assessment  (How did the student show ability to ‘Stretch and Explore’?  How did they demonstrate their “Understanding of the Art World”? etc.)</a:t>
            </a:r>
            <a:endParaRPr sz="3600"/>
          </a:p>
          <a:p>
            <a:pPr lvl="0">
              <a:defRPr sz="1800"/>
            </a:pPr>
            <a:r>
              <a:rPr sz="3600"/>
              <a:t>Offer a common language across all classrooms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sz="6719"/>
              <a:t>Tips for teaching </a:t>
            </a:r>
            <a:endParaRPr sz="6719"/>
          </a:p>
          <a:p>
            <a:pPr lvl="0" defTabSz="490727">
              <a:defRPr sz="1800"/>
            </a:pPr>
            <a:r>
              <a:rPr sz="6719"/>
              <a:t>Studio Habits of Mind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952500" y="22733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Do not try to teach all eight in each assignment</a:t>
            </a:r>
            <a:endParaRPr sz="3600"/>
          </a:p>
          <a:p>
            <a:pPr lvl="0">
              <a:defRPr sz="1800"/>
            </a:pPr>
            <a:r>
              <a:rPr sz="3600"/>
              <a:t>Look for opportunities to spotlight the habits as they arise</a:t>
            </a:r>
            <a:endParaRPr sz="3600"/>
          </a:p>
          <a:p>
            <a:pPr lvl="0">
              <a:defRPr sz="1800"/>
            </a:pPr>
            <a:r>
              <a:rPr sz="3600"/>
              <a:t>They never occur in isolation</a:t>
            </a:r>
            <a:endParaRPr sz="3600"/>
          </a:p>
          <a:p>
            <a:pPr lvl="0">
              <a:defRPr sz="1800"/>
            </a:pPr>
            <a:r>
              <a:rPr sz="3600"/>
              <a:t>They are neither linear nor circular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tudioHabit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50" y="102492"/>
            <a:ext cx="11277601" cy="9169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151"/>
          <p:cNvGrpSpPr/>
          <p:nvPr/>
        </p:nvGrpSpPr>
        <p:grpSpPr>
          <a:xfrm>
            <a:off x="4171949" y="2425897"/>
            <a:ext cx="4444555" cy="4522591"/>
            <a:chOff x="0" y="0"/>
            <a:chExt cx="4444553" cy="4522589"/>
          </a:xfrm>
        </p:grpSpPr>
        <p:sp>
          <p:nvSpPr>
            <p:cNvPr id="144" name="Shape 144"/>
            <p:cNvSpPr/>
            <p:nvPr/>
          </p:nvSpPr>
          <p:spPr>
            <a:xfrm flipV="1">
              <a:off x="-1" y="546447"/>
              <a:ext cx="3695602" cy="15996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3632200" y="495994"/>
              <a:ext cx="165001" cy="326355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46" name="Shape 146"/>
            <p:cNvSpPr/>
            <p:nvPr/>
          </p:nvSpPr>
          <p:spPr>
            <a:xfrm flipV="1">
              <a:off x="736699" y="140047"/>
              <a:ext cx="1434902" cy="37465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47" name="Shape 147"/>
            <p:cNvSpPr/>
            <p:nvPr/>
          </p:nvSpPr>
          <p:spPr>
            <a:xfrm flipV="1">
              <a:off x="2120999" y="-1"/>
              <a:ext cx="1" cy="45225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48" name="Shape 148"/>
            <p:cNvSpPr/>
            <p:nvPr/>
          </p:nvSpPr>
          <p:spPr>
            <a:xfrm flipH="1" flipV="1">
              <a:off x="520798" y="622994"/>
              <a:ext cx="3276602" cy="32766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49" name="Shape 149"/>
            <p:cNvSpPr/>
            <p:nvPr/>
          </p:nvSpPr>
          <p:spPr>
            <a:xfrm flipH="1" flipV="1">
              <a:off x="584298" y="673794"/>
              <a:ext cx="3733256" cy="16256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50" name="Shape 150"/>
            <p:cNvSpPr/>
            <p:nvPr/>
          </p:nvSpPr>
          <p:spPr>
            <a:xfrm flipH="1">
              <a:off x="698598" y="2426395"/>
              <a:ext cx="3745956" cy="14478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Reflect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952500" y="124460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To question and explain:</a:t>
            </a:r>
            <a:r>
              <a:rPr sz="3600"/>
              <a:t> to think and talk with others about an aspect of one’s work or process.</a:t>
            </a:r>
            <a:endParaRPr sz="3600"/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Evaluate</a:t>
            </a:r>
            <a:r>
              <a:rPr sz="3600"/>
              <a:t>: Learning to judge one’s own work and process with a goal of moving the art to a higher place.</a:t>
            </a:r>
            <a:endParaRPr sz="3600"/>
          </a:p>
          <a:p>
            <a:pPr lvl="0">
              <a:defRPr sz="1800"/>
            </a:pPr>
            <a:r>
              <a:rPr sz="3600"/>
              <a:t>Is this something you need your students to do?</a:t>
            </a:r>
          </a:p>
        </p:txBody>
      </p:sp>
      <p:pic>
        <p:nvPicPr>
          <p:cNvPr id="4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7467" y="6609655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Table 153"/>
          <p:cNvGraphicFramePr/>
          <p:nvPr/>
        </p:nvGraphicFramePr>
        <p:xfrm>
          <a:off x="1143000" y="523347"/>
          <a:ext cx="11129963" cy="87069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340100"/>
                <a:gridCol w="7789862"/>
              </a:tblGrid>
              <a:tr h="784616"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Studio Habits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CCSS Math Practices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Develop Craft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Use appropriate tools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Engage and Persist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Persevere in solving problems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365307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Envision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5FD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Model with mathematics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Express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Construct viable arguments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Observe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Look for and make use of structure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Reflect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Critique the reasoning of others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Stretch and Explore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Reason abstractly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Table 155"/>
          <p:cNvGraphicFramePr/>
          <p:nvPr/>
        </p:nvGraphicFramePr>
        <p:xfrm>
          <a:off x="838200" y="523347"/>
          <a:ext cx="11587015" cy="87069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225800"/>
                <a:gridCol w="8361213"/>
              </a:tblGrid>
              <a:tr h="677074"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Studio Habits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CCSS ELA Practices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2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Develop Craft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900"/>
                        <a:t>Build strong content knowledge (+Anchor standards)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2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Engage and Persist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000"/>
                        <a:t>Demonstrate independence
Write over extended time frames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78173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Envision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5FD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Respond to demands of 
audience, task, purpose &amp; discipline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2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Express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Writing anchor standards 1-5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2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Observe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Value evidence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2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Reflect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Comprehend as well as critique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943042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Stretch and Explore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100"/>
                        <a:t>Students can… comprehend a range of increasingly complex texts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193403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Understand Art World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4FC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Understand other perspectives and cultures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e 157"/>
          <p:cNvGraphicFramePr/>
          <p:nvPr/>
        </p:nvGraphicFramePr>
        <p:xfrm>
          <a:off x="1168400" y="523347"/>
          <a:ext cx="11257261" cy="870690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534072"/>
                <a:gridCol w="7723187"/>
              </a:tblGrid>
              <a:tr h="784616"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Studio Habits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Science/ Engineering Practices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Develop Craft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Use math, information and computer technology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Engage and Persist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Plan and carry out investigations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365307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Envision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Ask questions and 
define problems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Express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Develop and use models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Observe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Argue from evidence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Reflect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Obtain, evaluate and communicate information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1092830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Stretch and Explore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C3FEF3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Construct explanations/ 
design solutions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tudiohabitsprompt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8583" y="124023"/>
            <a:ext cx="16137971" cy="1247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Reflection Day 3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647972" y="2209800"/>
            <a:ext cx="11708856" cy="6286500"/>
          </a:xfrm>
          <a:prstGeom prst="rect">
            <a:avLst/>
          </a:prstGeom>
        </p:spPr>
        <p:txBody>
          <a:bodyPr/>
          <a:lstStyle/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Express: Did you explore emotion or feeling in your creations this week?  If so, how?  If not, how might you explore emotion or feeling personally or with students?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Observe: I practiced my ability to look closely this week when I...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Engage/Persist: I was personally connected to the work I did this week on ….</a:t>
            </a:r>
            <a:endParaRPr sz="3348"/>
          </a:p>
          <a:p>
            <a:pPr lvl="0" marL="413384" indent="-413384" defTabSz="543305">
              <a:spcBef>
                <a:spcPts val="3900"/>
              </a:spcBef>
              <a:defRPr sz="1800"/>
            </a:pPr>
            <a:r>
              <a:rPr sz="3348"/>
              <a:t>Engage/ Persist: Describe a time you had difficulty or struggled this week.  How did you persevere?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952500" y="1352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Teach students how to use words to describe art</a:t>
            </a:r>
            <a:endParaRPr sz="3600"/>
          </a:p>
          <a:p>
            <a:pPr lvl="0">
              <a:defRPr sz="1800"/>
            </a:pPr>
            <a:r>
              <a:rPr sz="3600"/>
              <a:t>Personal, informal and formal critiques</a:t>
            </a:r>
            <a:endParaRPr sz="3600"/>
          </a:p>
          <a:p>
            <a:pPr lvl="0">
              <a:defRPr sz="1800"/>
            </a:pPr>
            <a:r>
              <a:rPr sz="3600"/>
              <a:t>Encourage students to reflect through journals, blogs and diaries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6"/>
          <p:cNvGraphicFramePr/>
          <p:nvPr/>
        </p:nvGraphicFramePr>
        <p:xfrm>
          <a:off x="1384300" y="1028700"/>
          <a:ext cx="10784632" cy="598887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268898"/>
                <a:gridCol w="4254692"/>
                <a:gridCol w="4254692"/>
              </a:tblGrid>
              <a:tr h="1343421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639101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Reflect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Respond to texts with self-awareness and awareness of context.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Compare and reason with stated assumptions, definitions and constructed arguments to analyze and critique the reasoning of others effectively.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Envision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292100" y="1250950"/>
            <a:ext cx="11099800" cy="6915448"/>
          </a:xfrm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/>
            </a:pPr>
            <a:endParaRPr sz="1200">
              <a:solidFill>
                <a:srgbClr val="32333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600"/>
              <a:t>Learning to picture mentally what can not be directly observed</a:t>
            </a:r>
            <a:endParaRPr sz="3600"/>
          </a:p>
          <a:p>
            <a:pPr lvl="0">
              <a:defRPr sz="1800"/>
            </a:pPr>
            <a:r>
              <a:rPr sz="3600"/>
              <a:t>Imagine possible next steps in making a piece</a:t>
            </a:r>
            <a:endParaRPr sz="3600"/>
          </a:p>
          <a:p>
            <a:pPr lvl="0">
              <a:defRPr sz="1800"/>
            </a:pPr>
            <a:r>
              <a:rPr sz="3600"/>
              <a:t>Envision end product and ask, what do I need to do to get there?</a:t>
            </a:r>
            <a:endParaRPr sz="3600"/>
          </a:p>
          <a:p>
            <a:pPr lvl="0">
              <a:defRPr sz="1800"/>
            </a:pPr>
            <a:r>
              <a:rPr sz="3600"/>
              <a:t>Is this something you need your students to do?</a:t>
            </a:r>
          </a:p>
        </p:txBody>
      </p:sp>
      <p:pic>
        <p:nvPicPr>
          <p:cNvPr id="5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4540" y="187188"/>
            <a:ext cx="3537224" cy="3537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 teachers can do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952500" y="1974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Ask questions rather than defining set outcomes</a:t>
            </a:r>
            <a:endParaRPr sz="3600"/>
          </a:p>
          <a:p>
            <a:pPr lvl="0">
              <a:defRPr sz="1800"/>
            </a:pPr>
            <a:r>
              <a:rPr sz="3600"/>
              <a:t>Prompt students to think about things in multiple ways before deciding on a solution</a:t>
            </a:r>
            <a:endParaRPr sz="3600"/>
          </a:p>
          <a:p>
            <a:pPr lvl="0">
              <a:defRPr sz="1800"/>
            </a:pPr>
            <a:r>
              <a:rPr sz="3600"/>
              <a:t>Multiple sketches/ iterations rather than ‘one and done’</a:t>
            </a:r>
            <a:endParaRPr sz="3600"/>
          </a:p>
          <a:p>
            <a:pPr lvl="0">
              <a:defRPr sz="1800"/>
            </a:pPr>
            <a:r>
              <a:rPr sz="3600"/>
              <a:t>Look for envisioning in core topics.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5"/>
          <p:cNvGraphicFramePr/>
          <p:nvPr/>
        </p:nvGraphicFramePr>
        <p:xfrm>
          <a:off x="1384300" y="1028700"/>
          <a:ext cx="10912475" cy="64928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635375"/>
                <a:gridCol w="3635375"/>
                <a:gridCol w="3635375"/>
              </a:tblGrid>
              <a:tr h="2047328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Studio Habits of Mind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English Language Arts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b="1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Math Common Core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  <a:tr h="4439197"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Envision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Interpret/Analyze</a:t>
                      </a:r>
                      <a:endParaRPr sz="3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Integrate/Synthesize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marR="457200" algn="l" defTabSz="914400"/>
                      <a:r>
                        <a:rPr sz="3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CCSS problem solving process </a:t>
                      </a:r>
                    </a:p>
                  </a:txBody>
                  <a:tcPr marL="63500" marR="63500" marT="0" marB="0" anchor="t" anchorCtr="0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