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3" r:id="rId2"/>
    <p:sldId id="256" r:id="rId3"/>
    <p:sldId id="259" r:id="rId4"/>
    <p:sldId id="257" r:id="rId5"/>
    <p:sldId id="260" r:id="rId6"/>
    <p:sldId id="261" r:id="rId7"/>
    <p:sldId id="264" r:id="rId8"/>
    <p:sldId id="280" r:id="rId9"/>
    <p:sldId id="271" r:id="rId10"/>
    <p:sldId id="277" r:id="rId11"/>
    <p:sldId id="278" r:id="rId12"/>
    <p:sldId id="281"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2136"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8C57A-9CA9-3546-A807-8EB1711B134B}" type="datetimeFigureOut">
              <a:rPr lang="en-US" smtClean="0"/>
              <a:t>2/29/16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CB7F9-BAF9-1C41-855E-4F2821A112A4}" type="slidenum">
              <a:rPr lang="en-US" smtClean="0"/>
              <a:t>‹#›</a:t>
            </a:fld>
            <a:endParaRPr lang="en-US"/>
          </a:p>
        </p:txBody>
      </p:sp>
    </p:spTree>
    <p:extLst>
      <p:ext uri="{BB962C8B-B14F-4D97-AF65-F5344CB8AC3E}">
        <p14:creationId xmlns:p14="http://schemas.microsoft.com/office/powerpoint/2010/main" val="17399798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HAVE REVIEWED</a:t>
            </a:r>
            <a:r>
              <a:rPr lang="en-US" baseline="0" dirty="0" smtClean="0"/>
              <a:t> “WHAT DRIVES A CIVILIZATION’ Focus on </a:t>
            </a:r>
            <a:r>
              <a:rPr lang="en-US" b="1" baseline="0" dirty="0" smtClean="0"/>
              <a:t>art</a:t>
            </a:r>
            <a:r>
              <a:rPr lang="en-US" baseline="0" dirty="0" smtClean="0"/>
              <a:t>; transition to HOW WE TALK ABOUT ART</a:t>
            </a:r>
            <a:r>
              <a:rPr lang="en-US" baseline="0" dirty="0" smtClean="0"/>
              <a:t>.  WHAT I SEE; WHAT I THINK I MEANS</a:t>
            </a:r>
            <a:endParaRPr lang="en-US" dirty="0" smtClean="0"/>
          </a:p>
          <a:p>
            <a:r>
              <a:rPr lang="en-US" dirty="0" smtClean="0"/>
              <a:t>Art</a:t>
            </a:r>
            <a:r>
              <a:rPr lang="en-US" baseline="0" dirty="0" smtClean="0"/>
              <a:t> Vocabulary Sheet</a:t>
            </a:r>
          </a:p>
          <a:p>
            <a:r>
              <a:rPr lang="en-US" dirty="0" smtClean="0"/>
              <a:t>Form: line, shape, color, texture, balance, pattern</a:t>
            </a:r>
          </a:p>
          <a:p>
            <a:r>
              <a:rPr lang="en-US" dirty="0" smtClean="0"/>
              <a:t>Content: message,</a:t>
            </a:r>
            <a:r>
              <a:rPr lang="en-US" baseline="0" dirty="0" smtClean="0"/>
              <a:t> meaning, communicates, expresses</a:t>
            </a:r>
          </a:p>
          <a:p>
            <a:r>
              <a:rPr lang="en-US" baseline="0" dirty="0" smtClean="0"/>
              <a:t>Paper, paint, wood, etc.</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1</a:t>
            </a:fld>
            <a:endParaRPr lang="en-US"/>
          </a:p>
        </p:txBody>
      </p:sp>
    </p:spTree>
    <p:extLst>
      <p:ext uri="{BB962C8B-B14F-4D97-AF65-F5344CB8AC3E}">
        <p14:creationId xmlns:p14="http://schemas.microsoft.com/office/powerpoint/2010/main" val="2160962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a:t>
            </a:r>
            <a:r>
              <a:rPr lang="en-US" baseline="0" dirty="0" smtClean="0"/>
              <a:t> </a:t>
            </a:r>
            <a:r>
              <a:rPr lang="en-US" dirty="0" smtClean="0"/>
              <a:t>Shape</a:t>
            </a:r>
            <a:r>
              <a:rPr lang="en-US" baseline="0" dirty="0" smtClean="0"/>
              <a:t> and </a:t>
            </a:r>
            <a:r>
              <a:rPr lang="en-US" dirty="0" smtClean="0"/>
              <a:t>Texture</a:t>
            </a:r>
          </a:p>
          <a:p>
            <a:r>
              <a:rPr lang="en-US" dirty="0" smtClean="0"/>
              <a:t>Balance and Pattern</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11</a:t>
            </a:fld>
            <a:endParaRPr lang="en-US"/>
          </a:p>
        </p:txBody>
      </p:sp>
    </p:spTree>
    <p:extLst>
      <p:ext uri="{BB962C8B-B14F-4D97-AF65-F5344CB8AC3E}">
        <p14:creationId xmlns:p14="http://schemas.microsoft.com/office/powerpoint/2010/main" val="2101270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Shape and Texture</a:t>
            </a:r>
          </a:p>
          <a:p>
            <a:r>
              <a:rPr lang="en-US" dirty="0" smtClean="0"/>
              <a:t>Balance</a:t>
            </a:r>
            <a:r>
              <a:rPr lang="en-US" baseline="0" dirty="0" smtClean="0"/>
              <a:t> and Pattern</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12</a:t>
            </a:fld>
            <a:endParaRPr lang="en-US"/>
          </a:p>
        </p:txBody>
      </p:sp>
    </p:spTree>
    <p:extLst>
      <p:ext uri="{BB962C8B-B14F-4D97-AF65-F5344CB8AC3E}">
        <p14:creationId xmlns:p14="http://schemas.microsoft.com/office/powerpoint/2010/main" val="1868101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you see?  What does it mean?</a:t>
            </a:r>
            <a:endParaRPr lang="en-US" dirty="0" smtClean="0"/>
          </a:p>
          <a:p>
            <a:r>
              <a:rPr lang="en-US" dirty="0" smtClean="0"/>
              <a:t>What</a:t>
            </a:r>
            <a:r>
              <a:rPr lang="en-US" baseline="0" dirty="0" smtClean="0"/>
              <a:t> do you remember reading about Rome and the Roman Empire that is reflected in this mask?</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13</a:t>
            </a:fld>
            <a:endParaRPr lang="en-US"/>
          </a:p>
        </p:txBody>
      </p:sp>
    </p:spTree>
    <p:extLst>
      <p:ext uri="{BB962C8B-B14F-4D97-AF65-F5344CB8AC3E}">
        <p14:creationId xmlns:p14="http://schemas.microsoft.com/office/powerpoint/2010/main" val="367799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Egypt</a:t>
            </a:r>
          </a:p>
          <a:p>
            <a:r>
              <a:rPr lang="en-US" sz="1200" b="1" dirty="0" smtClean="0"/>
              <a:t>Greece</a:t>
            </a:r>
          </a:p>
          <a:p>
            <a:r>
              <a:rPr lang="en-US" sz="1200" b="1" dirty="0" smtClean="0"/>
              <a:t>Rome</a:t>
            </a:r>
            <a:endParaRPr lang="en-US" sz="1200" b="1" dirty="0"/>
          </a:p>
        </p:txBody>
      </p:sp>
      <p:sp>
        <p:nvSpPr>
          <p:cNvPr id="4" name="Slide Number Placeholder 3"/>
          <p:cNvSpPr>
            <a:spLocks noGrp="1"/>
          </p:cNvSpPr>
          <p:nvPr>
            <p:ph type="sldNum" sz="quarter" idx="10"/>
          </p:nvPr>
        </p:nvSpPr>
        <p:spPr/>
        <p:txBody>
          <a:bodyPr/>
          <a:lstStyle/>
          <a:p>
            <a:fld id="{3C1CB7F9-BAF9-1C41-855E-4F2821A112A4}" type="slidenum">
              <a:rPr lang="en-US" smtClean="0"/>
              <a:t>2</a:t>
            </a:fld>
            <a:endParaRPr lang="en-US"/>
          </a:p>
        </p:txBody>
      </p:sp>
    </p:spTree>
    <p:extLst>
      <p:ext uri="{BB962C8B-B14F-4D97-AF65-F5344CB8AC3E}">
        <p14:creationId xmlns:p14="http://schemas.microsoft.com/office/powerpoint/2010/main" val="2404164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Tutankhamen</a:t>
            </a:r>
            <a:r>
              <a:rPr lang="en-US" baseline="0" dirty="0" smtClean="0"/>
              <a:t> (“King Tut”), who died at the age of eighteen, is the best-known Egyptian ruler because his was the only Egyptian tomb discovered in modern times with most if its contents intact. Egyptians believed in eternal life of the soul.  The more material wealth that you were surrounded by in the afterlife, the better off you’d be.  Hence, the pyramids, mask, jewels. This mask or mummy case is made from gold and inlaid gem stones.  Do you remember reading about mummies in the textbook?  What Visual Elements and Principles of Design do you see?</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3</a:t>
            </a:fld>
            <a:endParaRPr lang="en-US"/>
          </a:p>
        </p:txBody>
      </p:sp>
    </p:spTree>
    <p:extLst>
      <p:ext uri="{BB962C8B-B14F-4D97-AF65-F5344CB8AC3E}">
        <p14:creationId xmlns:p14="http://schemas.microsoft.com/office/powerpoint/2010/main" val="774016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shapes?</a:t>
            </a:r>
            <a:r>
              <a:rPr lang="en-US" baseline="0" dirty="0" smtClean="0"/>
              <a:t>  Symbols: shapes that have a deeper meaning particular to the culture, that </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4</a:t>
            </a:fld>
            <a:endParaRPr lang="en-US"/>
          </a:p>
        </p:txBody>
      </p:sp>
    </p:spTree>
    <p:extLst>
      <p:ext uri="{BB962C8B-B14F-4D97-AF65-F5344CB8AC3E}">
        <p14:creationId xmlns:p14="http://schemas.microsoft.com/office/powerpoint/2010/main" val="168374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Balance</a:t>
            </a:r>
          </a:p>
          <a:p>
            <a:r>
              <a:rPr lang="en-US" dirty="0" smtClean="0"/>
              <a:t>Alike, similar</a:t>
            </a:r>
          </a:p>
          <a:p>
            <a:r>
              <a:rPr lang="en-US" dirty="0" smtClean="0"/>
              <a:t>Unequal</a:t>
            </a:r>
          </a:p>
          <a:p>
            <a:r>
              <a:rPr lang="en-US" dirty="0" smtClean="0"/>
              <a:t>Is the mask symmetrical</a:t>
            </a:r>
            <a:r>
              <a:rPr lang="en-US" baseline="0" dirty="0" smtClean="0"/>
              <a:t> or asymmetrical?</a:t>
            </a:r>
          </a:p>
          <a:p>
            <a:r>
              <a:rPr lang="en-US" b="1" baseline="0" dirty="0" smtClean="0"/>
              <a:t>Stand up and pose your body symmetrically; then asymmetrically</a:t>
            </a:r>
            <a:endParaRPr lang="en-US" b="1" dirty="0" smtClean="0"/>
          </a:p>
          <a:p>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5</a:t>
            </a:fld>
            <a:endParaRPr lang="en-US"/>
          </a:p>
        </p:txBody>
      </p:sp>
    </p:spTree>
    <p:extLst>
      <p:ext uri="{BB962C8B-B14F-4D97-AF65-F5344CB8AC3E}">
        <p14:creationId xmlns:p14="http://schemas.microsoft.com/office/powerpoint/2010/main" val="2550018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Balance</a:t>
            </a:r>
          </a:p>
          <a:p>
            <a:r>
              <a:rPr lang="en-US" dirty="0" smtClean="0"/>
              <a:t>We can conclude that the mask has line, shape and color that creates balance and pattern.</a:t>
            </a:r>
          </a:p>
        </p:txBody>
      </p:sp>
      <p:sp>
        <p:nvSpPr>
          <p:cNvPr id="4" name="Slide Number Placeholder 3"/>
          <p:cNvSpPr>
            <a:spLocks noGrp="1"/>
          </p:cNvSpPr>
          <p:nvPr>
            <p:ph type="sldNum" sz="quarter" idx="10"/>
          </p:nvPr>
        </p:nvSpPr>
        <p:spPr/>
        <p:txBody>
          <a:bodyPr/>
          <a:lstStyle/>
          <a:p>
            <a:fld id="{3C1CB7F9-BAF9-1C41-855E-4F2821A112A4}" type="slidenum">
              <a:rPr lang="en-US" smtClean="0"/>
              <a:t>6</a:t>
            </a:fld>
            <a:endParaRPr lang="en-US"/>
          </a:p>
        </p:txBody>
      </p:sp>
    </p:spTree>
    <p:extLst>
      <p:ext uri="{BB962C8B-B14F-4D97-AF65-F5344CB8AC3E}">
        <p14:creationId xmlns:p14="http://schemas.microsoft.com/office/powerpoint/2010/main" val="379204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r>
              <a:rPr lang="en-US" baseline="0" dirty="0" smtClean="0"/>
              <a:t> OF TWO NEW TERMS: Texture, Scale and Proportion</a:t>
            </a:r>
            <a:endParaRPr lang="en-US" dirty="0" smtClean="0"/>
          </a:p>
          <a:p>
            <a:r>
              <a:rPr lang="en-US" dirty="0" smtClean="0"/>
              <a:t>Used </a:t>
            </a:r>
            <a:r>
              <a:rPr lang="en-US" dirty="0" smtClean="0"/>
              <a:t>in Greek dramas to reflect</a:t>
            </a:r>
            <a:r>
              <a:rPr lang="en-US" baseline="0" dirty="0" smtClean="0"/>
              <a:t> emotion of a character. </a:t>
            </a:r>
            <a:r>
              <a:rPr lang="en-US" dirty="0" smtClean="0"/>
              <a:t>Men were only</a:t>
            </a:r>
            <a:r>
              <a:rPr lang="en-US" baseline="0" dirty="0" smtClean="0"/>
              <a:t> allowed to perform.  Performance spaces were enormous; masks helped audience to see emotion of character.</a:t>
            </a:r>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7</a:t>
            </a:fld>
            <a:endParaRPr lang="en-US"/>
          </a:p>
        </p:txBody>
      </p:sp>
    </p:spTree>
    <p:extLst>
      <p:ext uri="{BB962C8B-B14F-4D97-AF65-F5344CB8AC3E}">
        <p14:creationId xmlns:p14="http://schemas.microsoft.com/office/powerpoint/2010/main" val="143839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Balance, pattern, scale and proportion.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Relationship</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Parts, whole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Large scale mouths acted as megaphones. Turn to page 284.  Look at the Greek theatre.  Why do you think the mouths are out of proportion (so much larger)?</a:t>
            </a:r>
            <a:endParaRPr lang="en-US" dirty="0" smtClean="0"/>
          </a:p>
          <a:p>
            <a:endParaRPr lang="en-US" dirty="0"/>
          </a:p>
        </p:txBody>
      </p:sp>
      <p:sp>
        <p:nvSpPr>
          <p:cNvPr id="4" name="Slide Number Placeholder 3"/>
          <p:cNvSpPr>
            <a:spLocks noGrp="1"/>
          </p:cNvSpPr>
          <p:nvPr>
            <p:ph type="sldNum" sz="quarter" idx="10"/>
          </p:nvPr>
        </p:nvSpPr>
        <p:spPr/>
        <p:txBody>
          <a:bodyPr/>
          <a:lstStyle/>
          <a:p>
            <a:fld id="{3C1CB7F9-BAF9-1C41-855E-4F2821A112A4}" type="slidenum">
              <a:rPr lang="en-US" smtClean="0"/>
              <a:t>8</a:t>
            </a:fld>
            <a:endParaRPr lang="en-US"/>
          </a:p>
        </p:txBody>
      </p:sp>
    </p:spTree>
    <p:extLst>
      <p:ext uri="{BB962C8B-B14F-4D97-AF65-F5344CB8AC3E}">
        <p14:creationId xmlns:p14="http://schemas.microsoft.com/office/powerpoint/2010/main" val="329849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Scale and Proportion</a:t>
            </a:r>
          </a:p>
          <a:p>
            <a:r>
              <a:rPr lang="en-US" dirty="0" smtClean="0"/>
              <a:t>What do you see? What does it mean?</a:t>
            </a:r>
          </a:p>
        </p:txBody>
      </p:sp>
      <p:sp>
        <p:nvSpPr>
          <p:cNvPr id="4" name="Slide Number Placeholder 3"/>
          <p:cNvSpPr>
            <a:spLocks noGrp="1"/>
          </p:cNvSpPr>
          <p:nvPr>
            <p:ph type="sldNum" sz="quarter" idx="10"/>
          </p:nvPr>
        </p:nvSpPr>
        <p:spPr/>
        <p:txBody>
          <a:bodyPr/>
          <a:lstStyle/>
          <a:p>
            <a:fld id="{3C1CB7F9-BAF9-1C41-855E-4F2821A112A4}" type="slidenum">
              <a:rPr lang="en-US" smtClean="0"/>
              <a:t>9</a:t>
            </a:fld>
            <a:endParaRPr lang="en-US"/>
          </a:p>
        </p:txBody>
      </p:sp>
    </p:spTree>
    <p:extLst>
      <p:ext uri="{BB962C8B-B14F-4D97-AF65-F5344CB8AC3E}">
        <p14:creationId xmlns:p14="http://schemas.microsoft.com/office/powerpoint/2010/main" val="2756046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2/29/16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2/29/16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2/29/16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2/29/16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2/29/16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2/29/16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2/29/16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2/29/16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2/29/16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g"/><Relationship Id="rId3" Type="http://schemas.openxmlformats.org/officeDocument/2006/relationships/image" Target="file://localhost/Users/jennifermimidojka/Desktop/History%20Alive!%20Masks%20from%20Ancient%20Civilizations/Rome5.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file://localhost/Users/jennifermimidojka/Desktop/History%20Alive!%20Masks%20from%20Ancient%20Civilizations/Rome5.jp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file://localhost/Users/jennifermimidojka/Desktop/History%20Alive!%20Masks%20from%20Ancient%20Civilizations/Egypt2.jpg" TargetMode="Externa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file://localhost/Users/jennifermimidojka/Desktop/History%20Alive!%20Masks%20from%20Ancient%20Civilizations/King%20Tut.jpg"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file://localhost/Users/jennifermimidojka/Desktop/History%20Alive!%20Masks%20from%20Ancient%20Civilizations/Trajedy-Comdey%20Masks.jpg"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file://localhost/Users/jennifermimidojka/Desktop/History%20Alive!%20Masks%20from%20Ancient%20Civilizations/Greek%20Mask%20Wall.jpg"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ART VOCABULARY REVIEW</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u"/>
            </a:pPr>
            <a:r>
              <a:rPr lang="en-US" sz="3500" b="1" dirty="0"/>
              <a:t>Medium</a:t>
            </a:r>
          </a:p>
          <a:p>
            <a:pPr marL="118872" indent="0">
              <a:buNone/>
            </a:pPr>
            <a:r>
              <a:rPr lang="en-US" sz="2400" dirty="0"/>
              <a:t>	The material a work of art is made from.  _________, 	_________, and _________ are examples of mediums.</a:t>
            </a:r>
          </a:p>
          <a:p>
            <a:pPr marL="118872" indent="0">
              <a:buNone/>
            </a:pPr>
            <a:endParaRPr lang="en-US" sz="2400" b="1" dirty="0" smtClean="0"/>
          </a:p>
          <a:p>
            <a:pPr>
              <a:buFont typeface="Wingdings" charset="2"/>
              <a:buChar char="u"/>
            </a:pPr>
            <a:endParaRPr lang="en-US" sz="2400" b="1" dirty="0"/>
          </a:p>
          <a:p>
            <a:pPr>
              <a:buFont typeface="Wingdings" charset="2"/>
              <a:buChar char="u"/>
            </a:pPr>
            <a:endParaRPr lang="en-US" sz="2400" b="1" dirty="0" smtClean="0"/>
          </a:p>
          <a:p>
            <a:pPr>
              <a:buFont typeface="Wingdings" charset="2"/>
              <a:buChar char="u"/>
            </a:pPr>
            <a:r>
              <a:rPr lang="en-US" sz="3500" b="1" dirty="0" smtClean="0"/>
              <a:t>Form</a:t>
            </a:r>
            <a:r>
              <a:rPr lang="en-US" sz="3000" dirty="0"/>
              <a:t> </a:t>
            </a:r>
            <a:endParaRPr lang="en-US" sz="3000" i="1" dirty="0" smtClean="0"/>
          </a:p>
          <a:p>
            <a:pPr marL="118872" indent="0">
              <a:buNone/>
            </a:pPr>
            <a:r>
              <a:rPr lang="en-US" sz="2400" dirty="0"/>
              <a:t>	W</a:t>
            </a:r>
            <a:r>
              <a:rPr lang="en-US" sz="2400" dirty="0" smtClean="0"/>
              <a:t>hat we actually see in a work of art; the __________ 	and 	__________, for example.</a:t>
            </a:r>
          </a:p>
          <a:p>
            <a:pPr marL="118872" indent="0">
              <a:buNone/>
            </a:pPr>
            <a:endParaRPr lang="en-US" sz="2400" dirty="0"/>
          </a:p>
          <a:p>
            <a:pPr>
              <a:buFont typeface="Wingdings" charset="2"/>
              <a:buChar char="u"/>
            </a:pPr>
            <a:r>
              <a:rPr lang="en-US" sz="3500" b="1" dirty="0" smtClean="0"/>
              <a:t>Content</a:t>
            </a:r>
            <a:endParaRPr lang="en-US" sz="3000" i="1" dirty="0" smtClean="0"/>
          </a:p>
          <a:p>
            <a:pPr marL="118872" indent="0">
              <a:buNone/>
            </a:pPr>
            <a:r>
              <a:rPr lang="en-US" sz="2400" dirty="0"/>
              <a:t>	</a:t>
            </a:r>
            <a:r>
              <a:rPr lang="en-US" sz="2400" dirty="0" smtClean="0"/>
              <a:t>The __________ of a work of art; what the artwork 	__________ to the viewer.</a:t>
            </a:r>
          </a:p>
          <a:p>
            <a:pPr marL="118872" indent="0">
              <a:buNone/>
            </a:pPr>
            <a:endParaRPr lang="en-US" sz="2400" dirty="0" smtClean="0"/>
          </a:p>
        </p:txBody>
      </p:sp>
    </p:spTree>
    <p:extLst>
      <p:ext uri="{BB962C8B-B14F-4D97-AF65-F5344CB8AC3E}">
        <p14:creationId xmlns:p14="http://schemas.microsoft.com/office/powerpoint/2010/main" val="37529703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ROME</a:t>
            </a:r>
            <a:br>
              <a:rPr lang="en-US" dirty="0" smtClean="0"/>
            </a:br>
            <a:r>
              <a:rPr lang="en-US" sz="2200" dirty="0" smtClean="0"/>
              <a:t>Roman Helmet Mask</a:t>
            </a:r>
            <a:br>
              <a:rPr lang="en-US" sz="2200" dirty="0" smtClean="0"/>
            </a:br>
            <a:r>
              <a:rPr lang="en-US" sz="2200" i="1" dirty="0" smtClean="0"/>
              <a:t>Medium</a:t>
            </a:r>
            <a:r>
              <a:rPr lang="en-US" sz="2200" dirty="0" smtClean="0"/>
              <a:t>: </a:t>
            </a:r>
            <a:r>
              <a:rPr lang="en-US" sz="2200" dirty="0"/>
              <a:t>Bronze</a:t>
            </a:r>
          </a:p>
        </p:txBody>
      </p:sp>
      <p:pic>
        <p:nvPicPr>
          <p:cNvPr id="4" name="Rome5.jpg" descr="/Users/jennifermimidojka/Desktop/History Alive! Masks from Ancient Civilizations/Rome5.jpg"/>
          <p:cNvPicPr>
            <a:picLocks noGrp="1" noChangeAspect="1"/>
          </p:cNvPicPr>
          <p:nvPr>
            <p:ph sz="half" idx="1"/>
          </p:nvPr>
        </p:nvPicPr>
        <p:blipFill>
          <a:blip r:embed="rId2" r:link="rId3">
            <a:extLst>
              <a:ext uri="{28A0092B-C50C-407E-A947-70E740481C1C}">
                <a14:useLocalDpi xmlns:a14="http://schemas.microsoft.com/office/drawing/2010/main" val="0"/>
              </a:ext>
            </a:extLst>
          </a:blip>
          <a:srcRect l="2190" r="2190"/>
          <a:stretch>
            <a:fillRect/>
          </a:stretch>
        </p:blipFill>
        <p:spPr/>
      </p:pic>
      <p:sp>
        <p:nvSpPr>
          <p:cNvPr id="3" name="Content Placeholder 2"/>
          <p:cNvSpPr>
            <a:spLocks noGrp="1"/>
          </p:cNvSpPr>
          <p:nvPr>
            <p:ph sz="half" idx="2"/>
          </p:nvPr>
        </p:nvSpPr>
        <p:spPr/>
        <p:txBody>
          <a:bodyPr/>
          <a:lstStyle/>
          <a:p>
            <a:pPr marL="118872" indent="0" algn="ctr">
              <a:buNone/>
            </a:pPr>
            <a:r>
              <a:rPr lang="en-US" sz="3200" b="1" dirty="0" smtClean="0"/>
              <a:t>FORM</a:t>
            </a:r>
          </a:p>
          <a:p>
            <a:pPr marL="118872" indent="0" algn="ctr">
              <a:buNone/>
            </a:pPr>
            <a:endParaRPr lang="en-US" sz="3200" b="1" dirty="0" smtClean="0"/>
          </a:p>
          <a:p>
            <a:pPr>
              <a:buFont typeface="Wingdings" charset="2"/>
              <a:buChar char="u"/>
            </a:pPr>
            <a:r>
              <a:rPr lang="en-US" b="1" dirty="0" smtClean="0"/>
              <a:t>Visual Elements</a:t>
            </a:r>
          </a:p>
          <a:p>
            <a:pPr>
              <a:buFont typeface="Arial"/>
              <a:buChar char="•"/>
            </a:pPr>
            <a:r>
              <a:rPr lang="en-US" dirty="0" smtClean="0"/>
              <a:t>Line</a:t>
            </a:r>
          </a:p>
          <a:p>
            <a:pPr>
              <a:buFont typeface="Arial"/>
              <a:buChar char="•"/>
            </a:pPr>
            <a:r>
              <a:rPr lang="en-US" dirty="0" smtClean="0"/>
              <a:t>Shape</a:t>
            </a:r>
          </a:p>
          <a:p>
            <a:pPr>
              <a:buFont typeface="Arial"/>
              <a:buChar char="•"/>
            </a:pPr>
            <a:r>
              <a:rPr lang="en-US" dirty="0" smtClean="0"/>
              <a:t>Texture</a:t>
            </a:r>
          </a:p>
          <a:p>
            <a:pPr>
              <a:buFont typeface="Arial"/>
              <a:buChar char="•"/>
            </a:pPr>
            <a:endParaRPr lang="en-US" dirty="0"/>
          </a:p>
          <a:p>
            <a:pPr>
              <a:buFont typeface="Wingdings" charset="2"/>
              <a:buChar char="u"/>
            </a:pPr>
            <a:r>
              <a:rPr lang="en-US" b="1" dirty="0" smtClean="0"/>
              <a:t>Principles of Design</a:t>
            </a:r>
          </a:p>
          <a:p>
            <a:pPr>
              <a:buFont typeface="Arial"/>
              <a:buChar char="•"/>
            </a:pPr>
            <a:r>
              <a:rPr lang="en-US" dirty="0" smtClean="0"/>
              <a:t>Balance</a:t>
            </a:r>
          </a:p>
          <a:p>
            <a:pPr>
              <a:buFont typeface="Arial"/>
              <a:buChar char="•"/>
            </a:pPr>
            <a:r>
              <a:rPr lang="en-US" dirty="0" smtClean="0"/>
              <a:t>Pattern</a:t>
            </a:r>
            <a:endParaRPr lang="en-US" dirty="0"/>
          </a:p>
        </p:txBody>
      </p:sp>
    </p:spTree>
    <p:extLst>
      <p:ext uri="{BB962C8B-B14F-4D97-AF65-F5344CB8AC3E}">
        <p14:creationId xmlns:p14="http://schemas.microsoft.com/office/powerpoint/2010/main" val="1028073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ROMAN PORTRAIT MASK</a:t>
            </a:r>
            <a:br>
              <a:rPr lang="en-US" dirty="0" smtClean="0"/>
            </a:br>
            <a:r>
              <a:rPr lang="en-US" sz="2200" dirty="0" smtClean="0"/>
              <a:t>Medium: Metal</a:t>
            </a:r>
            <a:endParaRPr lang="en-US" sz="2200" dirty="0"/>
          </a:p>
        </p:txBody>
      </p:sp>
      <p:sp>
        <p:nvSpPr>
          <p:cNvPr id="3" name="Content Placeholder 2"/>
          <p:cNvSpPr>
            <a:spLocks noGrp="1"/>
          </p:cNvSpPr>
          <p:nvPr>
            <p:ph sz="half" idx="2"/>
          </p:nvPr>
        </p:nvSpPr>
        <p:spPr/>
        <p:txBody>
          <a:bodyPr/>
          <a:lstStyle/>
          <a:p>
            <a:pPr>
              <a:buFont typeface="Wingdings" charset="2"/>
              <a:buChar char="u"/>
            </a:pPr>
            <a:endParaRPr lang="en-US" dirty="0" smtClean="0"/>
          </a:p>
          <a:p>
            <a:pPr>
              <a:buFont typeface="Wingdings" charset="2"/>
              <a:buChar char="u"/>
            </a:pPr>
            <a:r>
              <a:rPr lang="en-US" dirty="0" smtClean="0"/>
              <a:t>The</a:t>
            </a:r>
            <a:r>
              <a:rPr lang="en-US" b="1" dirty="0" smtClean="0"/>
              <a:t> Visual Elements </a:t>
            </a:r>
            <a:r>
              <a:rPr lang="en-US" dirty="0" smtClean="0"/>
              <a:t>_________, _________, and __________ are creating the</a:t>
            </a:r>
          </a:p>
          <a:p>
            <a:pPr>
              <a:buFont typeface="Wingdings" charset="2"/>
              <a:buChar char="u"/>
            </a:pPr>
            <a:endParaRPr lang="en-US" dirty="0"/>
          </a:p>
          <a:p>
            <a:pPr>
              <a:buFont typeface="Wingdings" charset="2"/>
              <a:buChar char="u"/>
            </a:pPr>
            <a:r>
              <a:rPr lang="en-US" b="1" dirty="0" smtClean="0"/>
              <a:t>Principles of Design </a:t>
            </a:r>
            <a:r>
              <a:rPr lang="en-US" dirty="0" smtClean="0"/>
              <a:t>__________ and __________.</a:t>
            </a:r>
            <a:endParaRPr lang="en-US" dirty="0"/>
          </a:p>
        </p:txBody>
      </p:sp>
      <p:pic>
        <p:nvPicPr>
          <p:cNvPr id="5" name="Content Placeholder 4" descr="Greece4.jpg"/>
          <p:cNvPicPr>
            <a:picLocks noGrp="1" noChangeAspect="1"/>
          </p:cNvPicPr>
          <p:nvPr>
            <p:ph sz="half" idx="1"/>
          </p:nvPr>
        </p:nvPicPr>
        <p:blipFill>
          <a:blip r:embed="rId3">
            <a:extLst>
              <a:ext uri="{28A0092B-C50C-407E-A947-70E740481C1C}">
                <a14:useLocalDpi xmlns:a14="http://schemas.microsoft.com/office/drawing/2010/main" val="0"/>
              </a:ext>
            </a:extLst>
          </a:blip>
          <a:srcRect t="-10258" b="-10258"/>
          <a:stretch>
            <a:fillRect/>
          </a:stretch>
        </p:blipFill>
        <p:spPr/>
      </p:pic>
    </p:spTree>
    <p:extLst>
      <p:ext uri="{BB962C8B-B14F-4D97-AF65-F5344CB8AC3E}">
        <p14:creationId xmlns:p14="http://schemas.microsoft.com/office/powerpoint/2010/main" val="31427106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t>ROMAN </a:t>
            </a:r>
            <a:r>
              <a:rPr lang="en-US" dirty="0"/>
              <a:t>PORTRAIT MASK</a:t>
            </a:r>
            <a:br>
              <a:rPr lang="en-US" dirty="0"/>
            </a:br>
            <a:r>
              <a:rPr lang="en-US" sz="2200" dirty="0" smtClean="0"/>
              <a:t>Medium: Bronze</a:t>
            </a:r>
            <a:endParaRPr lang="en-US" sz="2200" dirty="0"/>
          </a:p>
        </p:txBody>
      </p:sp>
      <p:sp>
        <p:nvSpPr>
          <p:cNvPr id="4" name="Content Placeholder 3"/>
          <p:cNvSpPr>
            <a:spLocks noGrp="1"/>
          </p:cNvSpPr>
          <p:nvPr>
            <p:ph sz="half" idx="2"/>
          </p:nvPr>
        </p:nvSpPr>
        <p:spPr/>
        <p:txBody>
          <a:bodyPr/>
          <a:lstStyle/>
          <a:p>
            <a:pPr>
              <a:buFont typeface="Wingdings" charset="2"/>
              <a:buChar char="u"/>
            </a:pPr>
            <a:endParaRPr lang="en-US" dirty="0" smtClean="0"/>
          </a:p>
          <a:p>
            <a:pPr>
              <a:buFont typeface="Wingdings" charset="2"/>
              <a:buChar char="u"/>
            </a:pPr>
            <a:r>
              <a:rPr lang="en-US" dirty="0" smtClean="0"/>
              <a:t>The</a:t>
            </a:r>
            <a:r>
              <a:rPr lang="en-US" b="1" dirty="0" smtClean="0"/>
              <a:t> </a:t>
            </a:r>
            <a:r>
              <a:rPr lang="en-US" b="1" dirty="0"/>
              <a:t>Visual Elements </a:t>
            </a:r>
            <a:r>
              <a:rPr lang="en-US" dirty="0"/>
              <a:t>_________, _________, and __________ are creating the</a:t>
            </a:r>
          </a:p>
          <a:p>
            <a:pPr>
              <a:buFont typeface="Wingdings" charset="2"/>
              <a:buChar char="u"/>
            </a:pPr>
            <a:endParaRPr lang="en-US" dirty="0"/>
          </a:p>
          <a:p>
            <a:pPr>
              <a:buFont typeface="Wingdings" charset="2"/>
              <a:buChar char="u"/>
            </a:pPr>
            <a:r>
              <a:rPr lang="en-US" b="1" dirty="0" smtClean="0"/>
              <a:t>Principles </a:t>
            </a:r>
            <a:r>
              <a:rPr lang="en-US" b="1" dirty="0"/>
              <a:t>of Design </a:t>
            </a:r>
            <a:r>
              <a:rPr lang="en-US" dirty="0"/>
              <a:t>__________ and __________.</a:t>
            </a:r>
          </a:p>
          <a:p>
            <a:endParaRPr lang="en-US" dirty="0"/>
          </a:p>
        </p:txBody>
      </p:sp>
      <p:pic>
        <p:nvPicPr>
          <p:cNvPr id="13" name="Content Placeholder 12" descr="Rome2.jpg"/>
          <p:cNvPicPr>
            <a:picLocks noGrp="1" noChangeAspect="1"/>
          </p:cNvPicPr>
          <p:nvPr>
            <p:ph sz="half" idx="1"/>
          </p:nvPr>
        </p:nvPicPr>
        <p:blipFill>
          <a:blip r:embed="rId3">
            <a:extLst>
              <a:ext uri="{28A0092B-C50C-407E-A947-70E740481C1C}">
                <a14:useLocalDpi xmlns:a14="http://schemas.microsoft.com/office/drawing/2010/main" val="0"/>
              </a:ext>
            </a:extLst>
          </a:blip>
          <a:srcRect t="572" b="572"/>
          <a:stretch>
            <a:fillRect/>
          </a:stretch>
        </p:blipFill>
        <p:spPr/>
      </p:pic>
    </p:spTree>
    <p:extLst>
      <p:ext uri="{BB962C8B-B14F-4D97-AF65-F5344CB8AC3E}">
        <p14:creationId xmlns:p14="http://schemas.microsoft.com/office/powerpoint/2010/main" val="19211091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Essential Questions</a:t>
            </a:r>
            <a:endParaRPr lang="en-US" dirty="0"/>
          </a:p>
        </p:txBody>
      </p:sp>
      <p:pic>
        <p:nvPicPr>
          <p:cNvPr id="5" name="Rome5.jpg" descr="/Users/jennifermimidojka/Desktop/History Alive! Masks from Ancient Civilizations/Rome5.jpg"/>
          <p:cNvPicPr>
            <a:picLocks noGrp="1" noChangeAspect="1"/>
          </p:cNvPicPr>
          <p:nvPr>
            <p:ph sz="half" idx="1"/>
          </p:nvPr>
        </p:nvPicPr>
        <p:blipFill>
          <a:blip r:embed="rId3" r:link="rId4">
            <a:extLst>
              <a:ext uri="{28A0092B-C50C-407E-A947-70E740481C1C}">
                <a14:useLocalDpi xmlns:a14="http://schemas.microsoft.com/office/drawing/2010/main" val="0"/>
              </a:ext>
            </a:extLst>
          </a:blip>
          <a:srcRect t="-2284" b="-2284"/>
          <a:stretch>
            <a:fillRect/>
          </a:stretch>
        </p:blipFill>
        <p:spPr/>
      </p:pic>
      <p:sp>
        <p:nvSpPr>
          <p:cNvPr id="4" name="Content Placeholder 3"/>
          <p:cNvSpPr>
            <a:spLocks noGrp="1"/>
          </p:cNvSpPr>
          <p:nvPr>
            <p:ph sz="half" idx="2"/>
          </p:nvPr>
        </p:nvSpPr>
        <p:spPr/>
        <p:txBody>
          <a:bodyPr>
            <a:normAutofit/>
          </a:bodyPr>
          <a:lstStyle/>
          <a:p>
            <a:pPr marL="118872" indent="0" algn="ctr">
              <a:buNone/>
            </a:pPr>
            <a:r>
              <a:rPr lang="en-US" sz="3100" b="1" dirty="0" smtClean="0"/>
              <a:t>FORM AND CONTENT</a:t>
            </a:r>
          </a:p>
          <a:p>
            <a:pPr marL="118872" indent="0" algn="ctr">
              <a:buNone/>
            </a:pPr>
            <a:endParaRPr lang="en-US" b="1" dirty="0" smtClean="0"/>
          </a:p>
          <a:p>
            <a:r>
              <a:rPr lang="en-US" dirty="0" smtClean="0"/>
              <a:t>What </a:t>
            </a:r>
            <a:r>
              <a:rPr lang="en-US" b="1" dirty="0" smtClean="0"/>
              <a:t>Visual Elements </a:t>
            </a:r>
            <a:r>
              <a:rPr lang="en-US" dirty="0" smtClean="0"/>
              <a:t>and </a:t>
            </a:r>
            <a:r>
              <a:rPr lang="en-US" b="1" dirty="0" smtClean="0"/>
              <a:t>Principles of Design </a:t>
            </a:r>
            <a:r>
              <a:rPr lang="en-US" dirty="0" smtClean="0"/>
              <a:t>do you see?</a:t>
            </a:r>
          </a:p>
          <a:p>
            <a:endParaRPr lang="en-US" dirty="0" smtClean="0"/>
          </a:p>
          <a:p>
            <a:r>
              <a:rPr lang="en-US" dirty="0" smtClean="0"/>
              <a:t>What does the mask tell you about the culture it was created in?</a:t>
            </a:r>
            <a:endParaRPr lang="en-US" dirty="0"/>
          </a:p>
        </p:txBody>
      </p:sp>
    </p:spTree>
    <p:extLst>
      <p:ext uri="{BB962C8B-B14F-4D97-AF65-F5344CB8AC3E}">
        <p14:creationId xmlns:p14="http://schemas.microsoft.com/office/powerpoint/2010/main" val="235389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92700"/>
            <a:ext cx="8077200" cy="1765300"/>
          </a:xfrm>
        </p:spPr>
        <p:txBody>
          <a:bodyPr>
            <a:normAutofit fontScale="90000"/>
          </a:bodyPr>
          <a:lstStyle/>
          <a:p>
            <a:pPr algn="ctr"/>
            <a:r>
              <a:rPr lang="en-US" smtClean="0"/>
              <a:t>History Alive!</a:t>
            </a:r>
            <a:br>
              <a:rPr lang="en-US" smtClean="0"/>
            </a:br>
            <a:r>
              <a:rPr lang="en-US" smtClean="0"/>
              <a:t>Masks from Ancient Civilizations</a:t>
            </a:r>
            <a:endParaRPr lang="en-US" dirty="0"/>
          </a:p>
        </p:txBody>
      </p:sp>
      <p:sp>
        <p:nvSpPr>
          <p:cNvPr id="5" name="Subtitle 4"/>
          <p:cNvSpPr>
            <a:spLocks noGrp="1"/>
          </p:cNvSpPr>
          <p:nvPr>
            <p:ph type="subTitle" idx="1"/>
          </p:nvPr>
        </p:nvSpPr>
        <p:spPr/>
        <p:txBody>
          <a:bodyPr/>
          <a:lstStyle/>
          <a:p>
            <a:endParaRPr lang="en-US"/>
          </a:p>
        </p:txBody>
      </p:sp>
      <p:pic>
        <p:nvPicPr>
          <p:cNvPr id="4" name="Picture 3" descr="Greece1.jpg"/>
          <p:cNvPicPr>
            <a:picLocks/>
          </p:cNvPicPr>
          <p:nvPr/>
        </p:nvPicPr>
        <p:blipFill>
          <a:blip r:embed="rId3">
            <a:alphaModFix amt="28000"/>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spTree>
    <p:extLst>
      <p:ext uri="{BB962C8B-B14F-4D97-AF65-F5344CB8AC3E}">
        <p14:creationId xmlns:p14="http://schemas.microsoft.com/office/powerpoint/2010/main" val="5532158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3462"/>
          </a:xfrm>
        </p:spPr>
        <p:txBody>
          <a:bodyPr>
            <a:normAutofit fontScale="90000"/>
          </a:bodyPr>
          <a:lstStyle/>
          <a:p>
            <a:pPr algn="ctr"/>
            <a:r>
              <a:rPr lang="en-US" dirty="0" smtClean="0"/>
              <a:t>EGYPT</a:t>
            </a:r>
            <a:br>
              <a:rPr lang="en-US" dirty="0" smtClean="0"/>
            </a:br>
            <a:r>
              <a:rPr lang="en-US" sz="2200" dirty="0" smtClean="0"/>
              <a:t>Tutankhamen or “King Tut” Mummy Case or Mummy Mask</a:t>
            </a:r>
            <a:br>
              <a:rPr lang="en-US" sz="2200" dirty="0" smtClean="0"/>
            </a:br>
            <a:r>
              <a:rPr lang="en-US" sz="2200" i="1" dirty="0" smtClean="0"/>
              <a:t>Medium</a:t>
            </a:r>
            <a:r>
              <a:rPr lang="en-US" sz="2200" dirty="0" smtClean="0"/>
              <a:t>: gold with inlaid gem stones</a:t>
            </a:r>
            <a:endParaRPr lang="en-US" sz="2200" dirty="0"/>
          </a:p>
        </p:txBody>
      </p:sp>
      <p:pic>
        <p:nvPicPr>
          <p:cNvPr id="10" name="Content Placeholder 9" descr="Egypt3.jpg"/>
          <p:cNvPicPr>
            <a:picLocks noGrp="1" noChangeAspect="1"/>
          </p:cNvPicPr>
          <p:nvPr>
            <p:ph sz="half" idx="1"/>
          </p:nvPr>
        </p:nvPicPr>
        <p:blipFill>
          <a:blip r:embed="rId3">
            <a:extLst>
              <a:ext uri="{28A0092B-C50C-407E-A947-70E740481C1C}">
                <a14:useLocalDpi xmlns:a14="http://schemas.microsoft.com/office/drawing/2010/main" val="0"/>
              </a:ext>
            </a:extLst>
          </a:blip>
          <a:srcRect l="-14539" r="-14539"/>
          <a:stretch>
            <a:fillRect/>
          </a:stretch>
        </p:blipFill>
        <p:spPr/>
      </p:pic>
      <p:sp>
        <p:nvSpPr>
          <p:cNvPr id="3" name="Content Placeholder 2"/>
          <p:cNvSpPr>
            <a:spLocks noGrp="1"/>
          </p:cNvSpPr>
          <p:nvPr>
            <p:ph sz="half" idx="2"/>
          </p:nvPr>
        </p:nvSpPr>
        <p:spPr/>
        <p:txBody>
          <a:bodyPr>
            <a:normAutofit/>
          </a:bodyPr>
          <a:lstStyle/>
          <a:p>
            <a:pPr marL="118872" indent="0" algn="ctr">
              <a:buNone/>
            </a:pPr>
            <a:r>
              <a:rPr lang="en-US" sz="3200" b="1" dirty="0" smtClean="0"/>
              <a:t>FORM</a:t>
            </a:r>
          </a:p>
          <a:p>
            <a:pPr marL="118872" indent="0">
              <a:buNone/>
            </a:pPr>
            <a:endParaRPr lang="en-US" b="1" dirty="0" smtClean="0"/>
          </a:p>
          <a:p>
            <a:pPr>
              <a:buFont typeface="Wingdings" charset="2"/>
              <a:buChar char="u"/>
            </a:pPr>
            <a:r>
              <a:rPr lang="en-US" b="1" dirty="0" smtClean="0"/>
              <a:t>Visual Elements</a:t>
            </a:r>
          </a:p>
          <a:p>
            <a:pPr>
              <a:buFont typeface="Arial"/>
              <a:buChar char="•"/>
            </a:pPr>
            <a:r>
              <a:rPr lang="en-US" dirty="0" smtClean="0"/>
              <a:t>Line</a:t>
            </a:r>
          </a:p>
          <a:p>
            <a:pPr>
              <a:buFont typeface="Arial"/>
              <a:buChar char="•"/>
            </a:pPr>
            <a:r>
              <a:rPr lang="en-US" dirty="0" smtClean="0"/>
              <a:t>Shape</a:t>
            </a:r>
          </a:p>
          <a:p>
            <a:pPr>
              <a:buFont typeface="Arial"/>
              <a:buChar char="•"/>
            </a:pPr>
            <a:r>
              <a:rPr lang="en-US" dirty="0" smtClean="0"/>
              <a:t>Color</a:t>
            </a:r>
          </a:p>
          <a:p>
            <a:pPr marL="118872" indent="0">
              <a:buNone/>
            </a:pPr>
            <a:endParaRPr lang="en-US" dirty="0"/>
          </a:p>
          <a:p>
            <a:pPr>
              <a:buFont typeface="Wingdings" charset="2"/>
              <a:buChar char="u"/>
            </a:pPr>
            <a:r>
              <a:rPr lang="en-US" b="1" dirty="0" smtClean="0"/>
              <a:t>Principles of Design</a:t>
            </a:r>
            <a:endParaRPr lang="en-US" b="1" dirty="0"/>
          </a:p>
          <a:p>
            <a:pPr>
              <a:buFont typeface="Arial"/>
              <a:buChar char="•"/>
            </a:pPr>
            <a:r>
              <a:rPr lang="en-US" dirty="0" smtClean="0"/>
              <a:t>Balance</a:t>
            </a:r>
          </a:p>
          <a:p>
            <a:pPr>
              <a:buFont typeface="Arial"/>
              <a:buChar char="•"/>
            </a:pPr>
            <a:r>
              <a:rPr lang="en-US" dirty="0" smtClean="0"/>
              <a:t>Pattern</a:t>
            </a:r>
          </a:p>
        </p:txBody>
      </p:sp>
    </p:spTree>
    <p:extLst>
      <p:ext uri="{BB962C8B-B14F-4D97-AF65-F5344CB8AC3E}">
        <p14:creationId xmlns:p14="http://schemas.microsoft.com/office/powerpoint/2010/main" val="3322860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EGYPTIAN MUMMY CASE OR MUMMY MASK</a:t>
            </a:r>
            <a:br>
              <a:rPr lang="en-US" sz="3200" dirty="0" smtClean="0"/>
            </a:br>
            <a:endParaRPr lang="en-US" sz="3200" dirty="0"/>
          </a:p>
        </p:txBody>
      </p:sp>
      <p:pic>
        <p:nvPicPr>
          <p:cNvPr id="4" name="Content Placeholder 3" descr="th.jpg"/>
          <p:cNvPicPr>
            <a:picLocks noGrp="1" noChangeAspect="1"/>
          </p:cNvPicPr>
          <p:nvPr>
            <p:ph sz="half" idx="1"/>
          </p:nvPr>
        </p:nvPicPr>
        <p:blipFill>
          <a:blip r:embed="rId3">
            <a:extLst>
              <a:ext uri="{28A0092B-C50C-407E-A947-70E740481C1C}">
                <a14:useLocalDpi xmlns:a14="http://schemas.microsoft.com/office/drawing/2010/main" val="0"/>
              </a:ext>
            </a:extLst>
          </a:blip>
          <a:srcRect l="-16505" r="-16505"/>
          <a:stretch>
            <a:fillRect/>
          </a:stretch>
        </p:blipFill>
        <p:spPr/>
      </p:pic>
      <p:sp>
        <p:nvSpPr>
          <p:cNvPr id="5" name="Text Placeholder 4"/>
          <p:cNvSpPr>
            <a:spLocks noGrp="1"/>
          </p:cNvSpPr>
          <p:nvPr>
            <p:ph sz="half" idx="2"/>
          </p:nvPr>
        </p:nvSpPr>
        <p:spPr/>
        <p:txBody>
          <a:bodyPr>
            <a:noAutofit/>
          </a:bodyPr>
          <a:lstStyle/>
          <a:p>
            <a:r>
              <a:rPr lang="en-US" sz="2000" dirty="0" smtClean="0"/>
              <a:t>Note that </a:t>
            </a:r>
            <a:r>
              <a:rPr lang="en-US" sz="2000" dirty="0" smtClean="0"/>
              <a:t>this </a:t>
            </a:r>
            <a:r>
              <a:rPr lang="en-US" sz="2000" dirty="0" smtClean="0"/>
              <a:t>mask reflects the </a:t>
            </a:r>
            <a:r>
              <a:rPr lang="en-US" sz="2000" b="1" dirty="0" smtClean="0"/>
              <a:t>Principle of Design</a:t>
            </a:r>
            <a:r>
              <a:rPr lang="en-US" sz="2000" dirty="0" smtClean="0"/>
              <a:t>: _________.</a:t>
            </a:r>
          </a:p>
          <a:p>
            <a:endParaRPr lang="en-US" sz="2000" dirty="0" smtClean="0"/>
          </a:p>
          <a:p>
            <a:r>
              <a:rPr lang="en-US" sz="2000" b="1" dirty="0" smtClean="0"/>
              <a:t>Pattern</a:t>
            </a:r>
            <a:r>
              <a:rPr lang="en-US" sz="2000" dirty="0" smtClean="0"/>
              <a:t> is the repetition of visual elements such as shape.</a:t>
            </a:r>
          </a:p>
          <a:p>
            <a:pPr marL="118872" indent="0">
              <a:buNone/>
            </a:pPr>
            <a:r>
              <a:rPr lang="en-US" sz="2000" dirty="0" smtClean="0"/>
              <a:t> </a:t>
            </a:r>
          </a:p>
          <a:p>
            <a:r>
              <a:rPr lang="en-US" sz="2000" dirty="0" smtClean="0"/>
              <a:t>Where do you see </a:t>
            </a:r>
            <a:r>
              <a:rPr lang="en-US" sz="2000" b="1" dirty="0" smtClean="0"/>
              <a:t>Pattern </a:t>
            </a:r>
            <a:r>
              <a:rPr lang="en-US" sz="2000" dirty="0" smtClean="0"/>
              <a:t>on the mask?</a:t>
            </a:r>
          </a:p>
          <a:p>
            <a:pPr marL="118872" indent="0">
              <a:buNone/>
            </a:pPr>
            <a:endParaRPr lang="en-US" sz="2000" dirty="0"/>
          </a:p>
          <a:p>
            <a:r>
              <a:rPr lang="en-US" sz="2000" dirty="0" smtClean="0"/>
              <a:t>What Visual Elements create the </a:t>
            </a:r>
            <a:r>
              <a:rPr lang="en-US" sz="2000" b="1" dirty="0" smtClean="0"/>
              <a:t>Pattern</a:t>
            </a:r>
            <a:r>
              <a:rPr lang="en-US" sz="2000" dirty="0" smtClean="0"/>
              <a:t>?</a:t>
            </a:r>
            <a:endParaRPr lang="en-US" sz="2000" dirty="0"/>
          </a:p>
          <a:p>
            <a:pPr marL="457200" lvl="1" indent="0">
              <a:buNone/>
            </a:pPr>
            <a:r>
              <a:rPr lang="en-US" sz="2000" b="1" dirty="0" smtClean="0">
                <a:solidFill>
                  <a:schemeClr val="accent6"/>
                </a:solidFill>
              </a:rPr>
              <a:t>Line</a:t>
            </a:r>
          </a:p>
          <a:p>
            <a:pPr marL="457200" lvl="1" indent="0">
              <a:buNone/>
            </a:pPr>
            <a:r>
              <a:rPr lang="en-US" sz="2000" b="1" dirty="0" smtClean="0">
                <a:solidFill>
                  <a:srgbClr val="C64847"/>
                </a:solidFill>
              </a:rPr>
              <a:t>Shape</a:t>
            </a:r>
          </a:p>
          <a:p>
            <a:pPr marL="457200" lvl="1" indent="0">
              <a:buNone/>
            </a:pPr>
            <a:r>
              <a:rPr lang="en-US" sz="2000" b="1" dirty="0" smtClean="0">
                <a:solidFill>
                  <a:srgbClr val="C64847"/>
                </a:solidFill>
              </a:rPr>
              <a:t>Color</a:t>
            </a:r>
            <a:endParaRPr lang="en-US" sz="2000" b="1" dirty="0">
              <a:solidFill>
                <a:srgbClr val="C64847"/>
              </a:solidFill>
            </a:endParaRPr>
          </a:p>
        </p:txBody>
      </p:sp>
      <p:sp>
        <p:nvSpPr>
          <p:cNvPr id="8" name="TextBox 7"/>
          <p:cNvSpPr txBox="1"/>
          <p:nvPr/>
        </p:nvSpPr>
        <p:spPr>
          <a:xfrm>
            <a:off x="5702300" y="8255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907692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dissolve">
                                      <p:cBhvr>
                                        <p:cTn id="7" dur="500"/>
                                        <p:tgtEl>
                                          <p:spTgt spid="5">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8" end="8"/>
                                            </p:txEl>
                                          </p:spTgt>
                                        </p:tgtEl>
                                        <p:attrNameLst>
                                          <p:attrName>style.visibility</p:attrName>
                                        </p:attrNameLst>
                                      </p:cBhvr>
                                      <p:to>
                                        <p:strVal val="visible"/>
                                      </p:to>
                                    </p:set>
                                    <p:animEffect transition="in" filter="dissolve">
                                      <p:cBhvr>
                                        <p:cTn id="12" dur="500"/>
                                        <p:tgtEl>
                                          <p:spTgt spid="5">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dissolve">
                                      <p:cBhvr>
                                        <p:cTn id="1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EGYPTIAN MUMMY CASE OR MUMMY MASK</a:t>
            </a:r>
            <a:endParaRPr lang="en-US" sz="3200" dirty="0"/>
          </a:p>
        </p:txBody>
      </p:sp>
      <p:sp>
        <p:nvSpPr>
          <p:cNvPr id="3" name="Content Placeholder 2"/>
          <p:cNvSpPr>
            <a:spLocks noGrp="1"/>
          </p:cNvSpPr>
          <p:nvPr>
            <p:ph sz="half" idx="1"/>
          </p:nvPr>
        </p:nvSpPr>
        <p:spPr/>
        <p:txBody>
          <a:bodyPr>
            <a:normAutofit lnSpcReduction="10000"/>
          </a:bodyPr>
          <a:lstStyle/>
          <a:p>
            <a:pPr marL="118872" indent="0">
              <a:buNone/>
            </a:pPr>
            <a:endParaRPr lang="en-US" sz="2200" dirty="0"/>
          </a:p>
          <a:p>
            <a:r>
              <a:rPr lang="en-US" sz="2200" dirty="0" smtClean="0"/>
              <a:t>Note </a:t>
            </a:r>
            <a:r>
              <a:rPr lang="en-US" sz="2200" dirty="0"/>
              <a:t>that </a:t>
            </a:r>
            <a:r>
              <a:rPr lang="en-US" sz="2200" dirty="0" smtClean="0"/>
              <a:t>this mask reflects the </a:t>
            </a:r>
            <a:r>
              <a:rPr lang="en-US" sz="2200" b="1" dirty="0" smtClean="0"/>
              <a:t>Principle </a:t>
            </a:r>
            <a:r>
              <a:rPr lang="en-US" sz="2200" b="1" dirty="0"/>
              <a:t>of Design</a:t>
            </a:r>
            <a:r>
              <a:rPr lang="en-US" sz="2200" dirty="0" smtClean="0"/>
              <a:t>: __________. </a:t>
            </a:r>
          </a:p>
          <a:p>
            <a:pPr marL="118872" indent="0">
              <a:buNone/>
            </a:pPr>
            <a:r>
              <a:rPr lang="en-US" sz="2200" dirty="0" smtClean="0"/>
              <a:t> </a:t>
            </a:r>
          </a:p>
          <a:p>
            <a:r>
              <a:rPr lang="en-US" sz="2200" b="1" dirty="0" smtClean="0"/>
              <a:t>Balance</a:t>
            </a:r>
            <a:r>
              <a:rPr lang="en-US" sz="2200" dirty="0" smtClean="0"/>
              <a:t> </a:t>
            </a:r>
            <a:r>
              <a:rPr lang="en-US" sz="2200" dirty="0"/>
              <a:t>can be </a:t>
            </a:r>
            <a:r>
              <a:rPr lang="en-US" sz="2200" b="1" i="1" dirty="0">
                <a:solidFill>
                  <a:srgbClr val="C64847"/>
                </a:solidFill>
              </a:rPr>
              <a:t>symmetrical</a:t>
            </a:r>
            <a:r>
              <a:rPr lang="en-US" sz="2200" dirty="0">
                <a:solidFill>
                  <a:srgbClr val="C64847"/>
                </a:solidFill>
              </a:rPr>
              <a:t> </a:t>
            </a:r>
            <a:r>
              <a:rPr lang="en-US" sz="2200" dirty="0" smtClean="0">
                <a:solidFill>
                  <a:srgbClr val="C64847"/>
                </a:solidFill>
              </a:rPr>
              <a:t>or </a:t>
            </a:r>
            <a:r>
              <a:rPr lang="en-US" sz="2200" b="1" i="1" dirty="0" smtClean="0">
                <a:solidFill>
                  <a:srgbClr val="C64847"/>
                </a:solidFill>
              </a:rPr>
              <a:t>asymmetrical</a:t>
            </a:r>
            <a:r>
              <a:rPr lang="en-US" sz="2200" dirty="0" smtClean="0">
                <a:solidFill>
                  <a:srgbClr val="C64847"/>
                </a:solidFill>
              </a:rPr>
              <a:t>.</a:t>
            </a:r>
          </a:p>
          <a:p>
            <a:endParaRPr lang="en-US" sz="2200" dirty="0" smtClean="0">
              <a:solidFill>
                <a:srgbClr val="C64847"/>
              </a:solidFill>
            </a:endParaRPr>
          </a:p>
          <a:p>
            <a:r>
              <a:rPr lang="en-US" sz="2200" b="1" dirty="0" smtClean="0">
                <a:solidFill>
                  <a:srgbClr val="C64847"/>
                </a:solidFill>
              </a:rPr>
              <a:t>Symmetrical:</a:t>
            </a:r>
            <a:r>
              <a:rPr lang="en-US" sz="2200" dirty="0" smtClean="0">
                <a:solidFill>
                  <a:srgbClr val="C64847"/>
                </a:solidFill>
              </a:rPr>
              <a:t> </a:t>
            </a:r>
            <a:r>
              <a:rPr lang="en-US" sz="2200" dirty="0" smtClean="0"/>
              <a:t>when two halves of an artwork are __________. </a:t>
            </a:r>
          </a:p>
          <a:p>
            <a:r>
              <a:rPr lang="en-US" sz="2200" b="1" dirty="0" smtClean="0">
                <a:solidFill>
                  <a:srgbClr val="C64847"/>
                </a:solidFill>
              </a:rPr>
              <a:t>Asymmetrical:</a:t>
            </a:r>
            <a:r>
              <a:rPr lang="en-US" sz="2200" dirty="0" smtClean="0"/>
              <a:t> when two halves of an artwork are_________.</a:t>
            </a:r>
          </a:p>
          <a:p>
            <a:endParaRPr lang="en-US" dirty="0" smtClean="0"/>
          </a:p>
          <a:p>
            <a:endParaRPr lang="en-US" dirty="0"/>
          </a:p>
          <a:p>
            <a:endParaRPr lang="en-US" dirty="0"/>
          </a:p>
        </p:txBody>
      </p:sp>
      <p:pic>
        <p:nvPicPr>
          <p:cNvPr id="7" name="Egypt2.jpg" descr="/Users/jennifermimidojka/Desktop/History Alive! Masks from Ancient Civilizations/Egypt2.jpg"/>
          <p:cNvPicPr>
            <a:picLocks noGrp="1" noChangeAspect="1"/>
          </p:cNvPicPr>
          <p:nvPr>
            <p:ph sz="half" idx="2"/>
          </p:nvPr>
        </p:nvPicPr>
        <p:blipFill>
          <a:blip r:embed="rId3" r:link="rId4">
            <a:extLst>
              <a:ext uri="{28A0092B-C50C-407E-A947-70E740481C1C}">
                <a14:useLocalDpi xmlns:a14="http://schemas.microsoft.com/office/drawing/2010/main" val="0"/>
              </a:ext>
            </a:extLst>
          </a:blip>
          <a:srcRect l="-6472" r="-6472"/>
          <a:stretch>
            <a:fillRect/>
          </a:stretch>
        </p:blipFill>
        <p:spPr/>
      </p:pic>
    </p:spTree>
    <p:extLst>
      <p:ext uri="{BB962C8B-B14F-4D97-AF65-F5344CB8AC3E}">
        <p14:creationId xmlns:p14="http://schemas.microsoft.com/office/powerpoint/2010/main" val="32533819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dirty="0"/>
              <a:t>Essential </a:t>
            </a:r>
            <a:r>
              <a:rPr lang="en-US" sz="4900" dirty="0" smtClean="0"/>
              <a:t>Questions</a:t>
            </a:r>
            <a:r>
              <a:rPr lang="en-US" dirty="0"/>
              <a:t/>
            </a:r>
            <a:br>
              <a:rPr lang="en-US" dirty="0"/>
            </a:br>
            <a:endParaRPr lang="en-US" dirty="0"/>
          </a:p>
        </p:txBody>
      </p:sp>
      <p:sp>
        <p:nvSpPr>
          <p:cNvPr id="4" name="Content Placeholder 3"/>
          <p:cNvSpPr>
            <a:spLocks noGrp="1"/>
          </p:cNvSpPr>
          <p:nvPr>
            <p:ph sz="half" idx="2"/>
          </p:nvPr>
        </p:nvSpPr>
        <p:spPr/>
        <p:txBody>
          <a:bodyPr>
            <a:normAutofit lnSpcReduction="10000"/>
          </a:bodyPr>
          <a:lstStyle/>
          <a:p>
            <a:pPr marL="118872" indent="0" algn="ctr">
              <a:buNone/>
            </a:pPr>
            <a:r>
              <a:rPr lang="en-US" sz="3200" b="1" dirty="0" smtClean="0"/>
              <a:t>CONTENT</a:t>
            </a:r>
          </a:p>
          <a:p>
            <a:pPr marL="118872" indent="0" algn="ctr">
              <a:buNone/>
            </a:pPr>
            <a:endParaRPr lang="en-US" b="1" dirty="0" smtClean="0"/>
          </a:p>
          <a:p>
            <a:r>
              <a:rPr lang="en-US" dirty="0" smtClean="0"/>
              <a:t>How does the use of __________ affect your perception of the ruler the mask represents?</a:t>
            </a:r>
          </a:p>
          <a:p>
            <a:endParaRPr lang="en-US" dirty="0"/>
          </a:p>
          <a:p>
            <a:r>
              <a:rPr lang="en-US" dirty="0"/>
              <a:t>What does the mask tell you about the </a:t>
            </a:r>
            <a:r>
              <a:rPr lang="en-US" dirty="0" smtClean="0"/>
              <a:t>culture it </a:t>
            </a:r>
            <a:r>
              <a:rPr lang="en-US" dirty="0"/>
              <a:t>was created in?</a:t>
            </a:r>
          </a:p>
          <a:p>
            <a:endParaRPr lang="en-US" dirty="0"/>
          </a:p>
        </p:txBody>
      </p:sp>
      <p:pic>
        <p:nvPicPr>
          <p:cNvPr id="5" name="King Tut.jpg" descr="/Users/jennifermimidojka/Desktop/History Alive! Masks from Ancient Civilizations/King Tut.jpg"/>
          <p:cNvPicPr>
            <a:picLocks noGrp="1" noChangeAspect="1"/>
          </p:cNvPicPr>
          <p:nvPr>
            <p:ph sz="half" idx="1"/>
          </p:nvPr>
        </p:nvPicPr>
        <p:blipFill rotWithShape="1">
          <a:blip r:embed="rId3" r:link="rId4">
            <a:extLst>
              <a:ext uri="{28A0092B-C50C-407E-A947-70E740481C1C}">
                <a14:useLocalDpi xmlns:a14="http://schemas.microsoft.com/office/drawing/2010/main" val="0"/>
              </a:ext>
            </a:extLst>
          </a:blip>
          <a:srcRect t="-19390" b="-19390"/>
          <a:stretch/>
        </p:blipFill>
        <p:spPr>
          <a:xfrm>
            <a:off x="254000" y="1773936"/>
            <a:ext cx="4241800" cy="4623816"/>
          </a:xfrm>
        </p:spPr>
      </p:pic>
    </p:spTree>
    <p:extLst>
      <p:ext uri="{BB962C8B-B14F-4D97-AF65-F5344CB8AC3E}">
        <p14:creationId xmlns:p14="http://schemas.microsoft.com/office/powerpoint/2010/main" val="38742212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GREECE</a:t>
            </a:r>
            <a:br>
              <a:rPr lang="en-US" dirty="0" smtClean="0"/>
            </a:br>
            <a:r>
              <a:rPr lang="en-US" sz="2200" dirty="0" smtClean="0"/>
              <a:t>Greek “Comedy and Tragedy” Masks</a:t>
            </a:r>
            <a:br>
              <a:rPr lang="en-US" sz="2200" dirty="0" smtClean="0"/>
            </a:br>
            <a:r>
              <a:rPr lang="en-US" sz="2200" i="1" dirty="0" smtClean="0"/>
              <a:t>Medium</a:t>
            </a:r>
            <a:r>
              <a:rPr lang="en-US" sz="2200" dirty="0" smtClean="0"/>
              <a:t>: Linen, leather, wood or cork</a:t>
            </a:r>
            <a:endParaRPr lang="en-US" sz="2200" dirty="0"/>
          </a:p>
        </p:txBody>
      </p:sp>
      <p:pic>
        <p:nvPicPr>
          <p:cNvPr id="3" name="Trajedy-Comdey Masks.jpg" descr="/Users/jennifermimidojka/Desktop/History Alive! Masks from Ancient Civilizations/Trajedy-Comdey Masks.jpg"/>
          <p:cNvPicPr>
            <a:picLocks noGrp="1" noChangeAspect="1"/>
          </p:cNvPicPr>
          <p:nvPr>
            <p:ph sz="half" idx="1"/>
          </p:nvPr>
        </p:nvPicPr>
        <p:blipFill>
          <a:blip r:embed="rId3" r:link="rId4">
            <a:extLst>
              <a:ext uri="{28A0092B-C50C-407E-A947-70E740481C1C}">
                <a14:useLocalDpi xmlns:a14="http://schemas.microsoft.com/office/drawing/2010/main" val="0"/>
              </a:ext>
            </a:extLst>
          </a:blip>
          <a:srcRect t="-26336" b="-26336"/>
          <a:stretch>
            <a:fillRect/>
          </a:stretch>
        </p:blipFill>
        <p:spPr>
          <a:xfrm>
            <a:off x="457200" y="1773365"/>
            <a:ext cx="4038600" cy="4624387"/>
          </a:xfrm>
        </p:spPr>
      </p:pic>
      <p:sp>
        <p:nvSpPr>
          <p:cNvPr id="4" name="Content Placeholder 3"/>
          <p:cNvSpPr>
            <a:spLocks noGrp="1"/>
          </p:cNvSpPr>
          <p:nvPr>
            <p:ph sz="half" idx="2"/>
          </p:nvPr>
        </p:nvSpPr>
        <p:spPr/>
        <p:txBody>
          <a:bodyPr>
            <a:normAutofit lnSpcReduction="10000"/>
          </a:bodyPr>
          <a:lstStyle/>
          <a:p>
            <a:pPr marL="118872" indent="0" algn="ctr">
              <a:buNone/>
            </a:pPr>
            <a:r>
              <a:rPr lang="en-US" sz="3200" b="1" dirty="0" smtClean="0"/>
              <a:t>FORM</a:t>
            </a:r>
          </a:p>
          <a:p>
            <a:pPr marL="118872" indent="0" algn="ctr">
              <a:buNone/>
            </a:pPr>
            <a:endParaRPr lang="en-US" b="1" dirty="0" smtClean="0"/>
          </a:p>
          <a:p>
            <a:pPr>
              <a:buFont typeface="Wingdings" charset="2"/>
              <a:buChar char="u"/>
            </a:pPr>
            <a:r>
              <a:rPr lang="en-US" b="1" dirty="0" smtClean="0"/>
              <a:t>Visual Elements</a:t>
            </a:r>
          </a:p>
          <a:p>
            <a:pPr>
              <a:buFont typeface="Arial"/>
              <a:buChar char="•"/>
            </a:pPr>
            <a:r>
              <a:rPr lang="en-US" dirty="0" smtClean="0"/>
              <a:t>Line </a:t>
            </a:r>
          </a:p>
          <a:p>
            <a:pPr>
              <a:buFont typeface="Arial"/>
              <a:buChar char="•"/>
            </a:pPr>
            <a:r>
              <a:rPr lang="en-US" dirty="0" smtClean="0"/>
              <a:t>Shape </a:t>
            </a:r>
          </a:p>
          <a:p>
            <a:pPr>
              <a:buFont typeface="Arial"/>
              <a:buChar char="•"/>
            </a:pPr>
            <a:r>
              <a:rPr lang="en-US" b="1" dirty="0" smtClean="0">
                <a:solidFill>
                  <a:srgbClr val="C64847"/>
                </a:solidFill>
              </a:rPr>
              <a:t>Texture</a:t>
            </a:r>
          </a:p>
          <a:p>
            <a:pPr>
              <a:buFont typeface="Arial"/>
              <a:buChar char="•"/>
            </a:pPr>
            <a:endParaRPr lang="en-US" dirty="0"/>
          </a:p>
          <a:p>
            <a:pPr>
              <a:buFont typeface="Wingdings" charset="2"/>
              <a:buChar char="u"/>
            </a:pPr>
            <a:r>
              <a:rPr lang="en-US" b="1" dirty="0" smtClean="0"/>
              <a:t>Principles of Design</a:t>
            </a:r>
          </a:p>
          <a:p>
            <a:pPr>
              <a:buFont typeface="Arial"/>
              <a:buChar char="•"/>
            </a:pPr>
            <a:r>
              <a:rPr lang="en-US" dirty="0" smtClean="0"/>
              <a:t>Balance</a:t>
            </a:r>
          </a:p>
          <a:p>
            <a:pPr>
              <a:buFont typeface="Arial"/>
              <a:buChar char="•"/>
            </a:pPr>
            <a:r>
              <a:rPr lang="en-US" dirty="0" smtClean="0"/>
              <a:t>Pattern</a:t>
            </a:r>
          </a:p>
          <a:p>
            <a:pPr>
              <a:buFont typeface="Arial"/>
              <a:buChar char="•"/>
            </a:pPr>
            <a:r>
              <a:rPr lang="en-US" b="1" dirty="0" smtClean="0">
                <a:solidFill>
                  <a:srgbClr val="C64847"/>
                </a:solidFill>
              </a:rPr>
              <a:t>Scale and Proportion</a:t>
            </a:r>
          </a:p>
        </p:txBody>
      </p:sp>
    </p:spTree>
    <p:extLst>
      <p:ext uri="{BB962C8B-B14F-4D97-AF65-F5344CB8AC3E}">
        <p14:creationId xmlns:p14="http://schemas.microsoft.com/office/powerpoint/2010/main" val="2899413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dissolv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dissolv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dissolv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dissolv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dissolve">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dissolve">
                                      <p:cBhvr>
                                        <p:cTn id="4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t>Greek Drama </a:t>
            </a:r>
            <a:r>
              <a:rPr lang="en-US" dirty="0" smtClean="0"/>
              <a:t>Mask Sculptures</a:t>
            </a:r>
            <a:endParaRPr lang="en-US" dirty="0"/>
          </a:p>
        </p:txBody>
      </p:sp>
      <p:pic>
        <p:nvPicPr>
          <p:cNvPr id="12" name="Greek Mask Wall.jpg" descr="/Users/jennifermimidojka/Desktop/History Alive! Masks from Ancient Civilizations/Greek Mask Wall.jpg"/>
          <p:cNvPicPr>
            <a:picLocks noGrp="1" noChangeAspect="1"/>
          </p:cNvPicPr>
          <p:nvPr>
            <p:ph sz="half" idx="2"/>
          </p:nvPr>
        </p:nvPicPr>
        <p:blipFill>
          <a:blip r:embed="rId3" r:link="rId4">
            <a:extLst>
              <a:ext uri="{28A0092B-C50C-407E-A947-70E740481C1C}">
                <a14:useLocalDpi xmlns:a14="http://schemas.microsoft.com/office/drawing/2010/main" val="0"/>
              </a:ext>
            </a:extLst>
          </a:blip>
          <a:srcRect t="-26327" b="-26327"/>
          <a:stretch>
            <a:fillRect/>
          </a:stretch>
        </p:blipFill>
        <p:spPr/>
      </p:pic>
      <p:sp>
        <p:nvSpPr>
          <p:cNvPr id="2" name="Content Placeholder 1"/>
          <p:cNvSpPr>
            <a:spLocks noGrp="1"/>
          </p:cNvSpPr>
          <p:nvPr>
            <p:ph sz="half" idx="1"/>
          </p:nvPr>
        </p:nvSpPr>
        <p:spPr/>
        <p:txBody>
          <a:bodyPr>
            <a:normAutofit fontScale="92500" lnSpcReduction="10000"/>
          </a:bodyPr>
          <a:lstStyle/>
          <a:p>
            <a:r>
              <a:rPr lang="en-US" dirty="0"/>
              <a:t>Note that </a:t>
            </a:r>
            <a:r>
              <a:rPr lang="en-US" dirty="0" smtClean="0"/>
              <a:t>these masks reflect </a:t>
            </a:r>
            <a:r>
              <a:rPr lang="en-US" dirty="0"/>
              <a:t>the </a:t>
            </a:r>
            <a:r>
              <a:rPr lang="en-US" b="1" dirty="0" smtClean="0"/>
              <a:t>Principles </a:t>
            </a:r>
            <a:r>
              <a:rPr lang="en-US" b="1" dirty="0"/>
              <a:t>of Design</a:t>
            </a:r>
            <a:r>
              <a:rPr lang="en-US" dirty="0"/>
              <a:t>: </a:t>
            </a:r>
            <a:r>
              <a:rPr lang="en-US" b="1" dirty="0" smtClean="0"/>
              <a:t>__________, __________, _________ and __________.</a:t>
            </a:r>
            <a:endParaRPr lang="en-US" b="1" dirty="0"/>
          </a:p>
          <a:p>
            <a:endParaRPr lang="en-US" b="1" dirty="0"/>
          </a:p>
          <a:p>
            <a:r>
              <a:rPr lang="en-US" b="1" dirty="0"/>
              <a:t>Scale</a:t>
            </a:r>
            <a:r>
              <a:rPr lang="en-US" dirty="0"/>
              <a:t> is the size _______ of one thing to another.</a:t>
            </a:r>
          </a:p>
          <a:p>
            <a:endParaRPr lang="en-US" dirty="0"/>
          </a:p>
          <a:p>
            <a:r>
              <a:rPr lang="en-US" b="1" dirty="0"/>
              <a:t>Proportion</a:t>
            </a:r>
            <a:r>
              <a:rPr lang="en-US" dirty="0"/>
              <a:t> is the size relationship of _______ to a __________.</a:t>
            </a:r>
          </a:p>
          <a:p>
            <a:endParaRPr lang="en-US" dirty="0"/>
          </a:p>
        </p:txBody>
      </p:sp>
    </p:spTree>
    <p:extLst>
      <p:ext uri="{BB962C8B-B14F-4D97-AF65-F5344CB8AC3E}">
        <p14:creationId xmlns:p14="http://schemas.microsoft.com/office/powerpoint/2010/main" val="10067365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ESSENTIAL QUESTIONS</a:t>
            </a:r>
            <a:endParaRPr lang="en-US" dirty="0"/>
          </a:p>
        </p:txBody>
      </p:sp>
      <p:sp>
        <p:nvSpPr>
          <p:cNvPr id="6" name="Content Placeholder 5"/>
          <p:cNvSpPr>
            <a:spLocks noGrp="1"/>
          </p:cNvSpPr>
          <p:nvPr>
            <p:ph sz="half" idx="1"/>
          </p:nvPr>
        </p:nvSpPr>
        <p:spPr/>
        <p:txBody>
          <a:bodyPr>
            <a:normAutofit fontScale="92500" lnSpcReduction="20000"/>
          </a:bodyPr>
          <a:lstStyle/>
          <a:p>
            <a:pPr marL="118872" indent="0" algn="ctr">
              <a:buNone/>
            </a:pPr>
            <a:r>
              <a:rPr lang="en-US" sz="3500" b="1" dirty="0" smtClean="0"/>
              <a:t>CONTENT</a:t>
            </a:r>
          </a:p>
          <a:p>
            <a:pPr marL="118872" indent="0" algn="ctr">
              <a:buNone/>
            </a:pPr>
            <a:endParaRPr lang="en-US" b="1" dirty="0" smtClean="0"/>
          </a:p>
          <a:p>
            <a:r>
              <a:rPr lang="en-US" sz="3000" dirty="0" smtClean="0"/>
              <a:t>How </a:t>
            </a:r>
            <a:r>
              <a:rPr lang="en-US" sz="3000" dirty="0"/>
              <a:t>does the use of __________ and __________ affect your interpretation of the mask?</a:t>
            </a:r>
          </a:p>
          <a:p>
            <a:endParaRPr lang="en-US" sz="3000" dirty="0"/>
          </a:p>
          <a:p>
            <a:r>
              <a:rPr lang="en-US" sz="3000" dirty="0"/>
              <a:t>What does the mask tell you about the culture it was created in?</a:t>
            </a:r>
          </a:p>
          <a:p>
            <a:endParaRPr lang="en-US" dirty="0"/>
          </a:p>
        </p:txBody>
      </p:sp>
      <p:pic>
        <p:nvPicPr>
          <p:cNvPr id="3" name="Content Placeholder 2" descr="Greece2.jpg"/>
          <p:cNvPicPr>
            <a:picLocks noGrp="1" noChangeAspect="1"/>
          </p:cNvPicPr>
          <p:nvPr>
            <p:ph sz="half" idx="2"/>
          </p:nvPr>
        </p:nvPicPr>
        <p:blipFill>
          <a:blip r:embed="rId3">
            <a:extLst>
              <a:ext uri="{28A0092B-C50C-407E-A947-70E740481C1C}">
                <a14:useLocalDpi xmlns:a14="http://schemas.microsoft.com/office/drawing/2010/main" val="0"/>
              </a:ext>
            </a:extLst>
          </a:blip>
          <a:srcRect l="-5515" r="-5515"/>
          <a:stretch>
            <a:fillRect/>
          </a:stretch>
        </p:blipFill>
        <p:spPr/>
      </p:pic>
    </p:spTree>
    <p:extLst>
      <p:ext uri="{BB962C8B-B14F-4D97-AF65-F5344CB8AC3E}">
        <p14:creationId xmlns:p14="http://schemas.microsoft.com/office/powerpoint/2010/main" val="39482916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480</TotalTime>
  <Words>722</Words>
  <Application>Microsoft Macintosh PowerPoint</Application>
  <PresentationFormat>On-screen Show (4:3)</PresentationFormat>
  <Paragraphs>143</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ART VOCABULARY REVIEW</vt:lpstr>
      <vt:lpstr>History Alive! Masks from Ancient Civilizations</vt:lpstr>
      <vt:lpstr>EGYPT Tutankhamen or “King Tut” Mummy Case or Mummy Mask Medium: gold with inlaid gem stones</vt:lpstr>
      <vt:lpstr>EGYPTIAN MUMMY CASE OR MUMMY MASK </vt:lpstr>
      <vt:lpstr>EGYPTIAN MUMMY CASE OR MUMMY MASK</vt:lpstr>
      <vt:lpstr>Essential Questions </vt:lpstr>
      <vt:lpstr>GREECE Greek “Comedy and Tragedy” Masks Medium: Linen, leather, wood or cork</vt:lpstr>
      <vt:lpstr>Greek Drama Mask Sculptures</vt:lpstr>
      <vt:lpstr>ESSENTIAL QUESTIONS</vt:lpstr>
      <vt:lpstr>ROME Roman Helmet Mask Medium: Bronze</vt:lpstr>
      <vt:lpstr>ROMAN PORTRAIT MASK Medium: Metal</vt:lpstr>
      <vt:lpstr>ROMAN PORTRAIT MASK Medium: Bronze</vt:lpstr>
      <vt:lpstr>Essential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Alive! Masks from Ancient Civilizations</dc:title>
  <dc:creator>Jennifer Mimi Dojka</dc:creator>
  <cp:lastModifiedBy>Jennifer Mimi Dojka</cp:lastModifiedBy>
  <cp:revision>59</cp:revision>
  <dcterms:created xsi:type="dcterms:W3CDTF">2016-02-16T00:20:49Z</dcterms:created>
  <dcterms:modified xsi:type="dcterms:W3CDTF">2016-03-01T00:38:27Z</dcterms:modified>
</cp:coreProperties>
</file>