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notesSlides/notesSlide1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85" name="Shape 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Can change wording to “what can you point to…” or “what evidence do you have for this viewpoint”  </a:t>
            </a:r>
            <a:endParaRPr sz="2200"/>
          </a:p>
          <a:p>
            <a:pPr lvl="0">
              <a:defRPr sz="1800"/>
            </a:pPr>
            <a:r>
              <a:rPr sz="2200"/>
              <a:t>Students justify their thinking with evidence</a:t>
            </a:r>
            <a:endParaRPr sz="2200"/>
          </a:p>
          <a:p>
            <a:pPr lvl="0">
              <a:defRPr sz="1800"/>
            </a:pPr>
            <a:r>
              <a:rPr sz="2200"/>
              <a:t>Tremendous value in verbalizing what visual clues led to a particular opinion or hypothesis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"/><Relationship Id="rId3" Type="http://schemas.openxmlformats.org/officeDocument/2006/relationships/image" Target="../media/image7.tif"/><Relationship Id="rId4" Type="http://schemas.openxmlformats.org/officeDocument/2006/relationships/image" Target="../media/image8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9.t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"/><Relationship Id="rId3" Type="http://schemas.openxmlformats.org/officeDocument/2006/relationships/image" Target="../media/image11.tif"/><Relationship Id="rId4" Type="http://schemas.openxmlformats.org/officeDocument/2006/relationships/image" Target="../media/image12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tif"/><Relationship Id="rId3" Type="http://schemas.openxmlformats.org/officeDocument/2006/relationships/image" Target="../media/image14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t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16.tif"/><Relationship Id="rId4" Type="http://schemas.openxmlformats.org/officeDocument/2006/relationships/image" Target="../media/image17.tif"/><Relationship Id="rId5" Type="http://schemas.openxmlformats.org/officeDocument/2006/relationships/image" Target="../media/image18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tif"/><Relationship Id="rId3" Type="http://schemas.openxmlformats.org/officeDocument/2006/relationships/hyperlink" Target="http://learning.blogs.nytimes.com/category/lesson-plans/whats-going-on-in-this-picture/?_r=0" TargetMode="Externa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xfrm>
            <a:off x="1057965" y="1813155"/>
            <a:ext cx="10464801" cy="461967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b="1" sz="8000">
                <a:latin typeface="Helvetica"/>
                <a:ea typeface="Helvetica"/>
                <a:cs typeface="Helvetica"/>
                <a:sym typeface="Helvetica"/>
              </a:rPr>
              <a:t>What’s Going On In This Picture?</a:t>
            </a:r>
            <a:endParaRPr b="1" sz="8000"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/>
            </a:pPr>
            <a:r>
              <a:rPr i="1" sz="5900"/>
              <a:t>AKA ‘Visual Thinking Strategy”</a:t>
            </a:r>
          </a:p>
        </p:txBody>
      </p:sp>
      <p:sp>
        <p:nvSpPr>
          <p:cNvPr id="33" name="Shape 33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i="1" sz="6719"/>
            </a:lvl1pPr>
          </a:lstStyle>
          <a:p>
            <a:pPr lvl="0">
              <a:defRPr i="0" sz="1800"/>
            </a:pPr>
            <a:r>
              <a:rPr i="1" sz="6719"/>
              <a:t>What is going on in this picture?</a:t>
            </a:r>
          </a:p>
        </p:txBody>
      </p:sp>
      <p:sp>
        <p:nvSpPr>
          <p:cNvPr id="70" name="Shape 70"/>
          <p:cNvSpPr/>
          <p:nvPr>
            <p:ph type="body" idx="1"/>
          </p:nvPr>
        </p:nvSpPr>
        <p:spPr>
          <a:xfrm>
            <a:off x="901700" y="2508250"/>
            <a:ext cx="9054555" cy="6718300"/>
          </a:xfrm>
          <a:prstGeom prst="rect">
            <a:avLst/>
          </a:prstGeom>
        </p:spPr>
        <p:txBody>
          <a:bodyPr/>
          <a:lstStyle/>
          <a:p>
            <a:pPr lvl="0" marL="408939" indent="-408939" defTabSz="537463">
              <a:spcBef>
                <a:spcPts val="3800"/>
              </a:spcBef>
              <a:defRPr sz="1800"/>
            </a:pPr>
            <a:r>
              <a:rPr sz="3680"/>
              <a:t>Assumes the art has meaning and expects the viewer to read it for this meaning</a:t>
            </a:r>
            <a:endParaRPr sz="3680"/>
          </a:p>
          <a:p>
            <a:pPr lvl="0" marL="408939" indent="-408939" defTabSz="537463">
              <a:spcBef>
                <a:spcPts val="3800"/>
              </a:spcBef>
              <a:defRPr sz="1800"/>
            </a:pPr>
            <a:r>
              <a:rPr sz="3680"/>
              <a:t>Inquiry model</a:t>
            </a:r>
            <a:endParaRPr sz="3680"/>
          </a:p>
          <a:p>
            <a:pPr lvl="0" marL="408939" indent="-408939" defTabSz="537463">
              <a:spcBef>
                <a:spcPts val="3800"/>
              </a:spcBef>
              <a:defRPr sz="1800"/>
            </a:pPr>
            <a:r>
              <a:rPr sz="3680"/>
              <a:t>Open ended responses</a:t>
            </a:r>
            <a:endParaRPr sz="3680"/>
          </a:p>
          <a:p>
            <a:pPr lvl="0" marL="408939" indent="-408939" defTabSz="537463">
              <a:spcBef>
                <a:spcPts val="3800"/>
              </a:spcBef>
              <a:defRPr sz="1800"/>
            </a:pPr>
            <a:r>
              <a:rPr sz="3680"/>
              <a:t>No right or wrong answers</a:t>
            </a:r>
            <a:endParaRPr sz="3680"/>
          </a:p>
          <a:p>
            <a:pPr lvl="0" marL="408939" indent="-408939" defTabSz="537463">
              <a:spcBef>
                <a:spcPts val="3800"/>
              </a:spcBef>
              <a:defRPr sz="1800"/>
            </a:pPr>
            <a:r>
              <a:rPr sz="3680"/>
              <a:t>Every interpretation rests on the next question</a:t>
            </a:r>
          </a:p>
        </p:txBody>
      </p:sp>
      <p:sp>
        <p:nvSpPr>
          <p:cNvPr id="71" name="Shape 71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  <p:pic>
        <p:nvPicPr>
          <p:cNvPr id="72" name="image53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39882" y="2564309"/>
            <a:ext cx="2797548" cy="1861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image54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42426" y="4577735"/>
            <a:ext cx="2792461" cy="1861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image55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19615" y="6591161"/>
            <a:ext cx="3684478" cy="2851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after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0" grpId="1"/>
      <p:bldP build="whole" bldLvl="1" animBg="1" rev="0" advAuto="0" spid="74" grpId="4"/>
      <p:bldP build="whole" bldLvl="1" animBg="1" rev="0" advAuto="0" spid="72" grpId="2"/>
      <p:bldP build="whole" bldLvl="1" animBg="1" rev="0" advAuto="0" spid="73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i="1" sz="6719"/>
            </a:lvl1pPr>
          </a:lstStyle>
          <a:p>
            <a:pPr lvl="0">
              <a:defRPr i="0" sz="1800"/>
            </a:pPr>
            <a:r>
              <a:rPr i="1" sz="6719"/>
              <a:t>What do you see that makes you say that?</a:t>
            </a:r>
          </a:p>
        </p:txBody>
      </p:sp>
      <p:sp>
        <p:nvSpPr>
          <p:cNvPr id="77" name="Shape 77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B</a:t>
            </a:r>
          </a:p>
        </p:txBody>
      </p:sp>
      <p:pic>
        <p:nvPicPr>
          <p:cNvPr id="78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5137" y="3059103"/>
            <a:ext cx="3296131" cy="1363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83532" y="6401427"/>
            <a:ext cx="2933701" cy="276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image56.tif"/>
          <p:cNvPicPr/>
          <p:nvPr/>
        </p:nvPicPr>
        <p:blipFill>
          <a:blip r:embed="rId5">
            <a:extLst/>
          </a:blip>
          <a:srcRect l="2333" t="4395" r="47666" b="0"/>
          <a:stretch>
            <a:fillRect/>
          </a:stretch>
        </p:blipFill>
        <p:spPr>
          <a:xfrm>
            <a:off x="5100042" y="3852741"/>
            <a:ext cx="2804695" cy="3253447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81"/>
          <p:cNvSpPr/>
          <p:nvPr/>
        </p:nvSpPr>
        <p:spPr>
          <a:xfrm>
            <a:off x="903048" y="4281754"/>
            <a:ext cx="347121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What can you point to?</a:t>
            </a:r>
          </a:p>
        </p:txBody>
      </p:sp>
      <p:sp>
        <p:nvSpPr>
          <p:cNvPr id="82" name="Shape 82"/>
          <p:cNvSpPr/>
          <p:nvPr/>
        </p:nvSpPr>
        <p:spPr>
          <a:xfrm>
            <a:off x="4766793" y="3210543"/>
            <a:ext cx="347121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Evidence</a:t>
            </a:r>
          </a:p>
        </p:txBody>
      </p:sp>
      <p:sp>
        <p:nvSpPr>
          <p:cNvPr id="83" name="Shape 83"/>
          <p:cNvSpPr/>
          <p:nvPr/>
        </p:nvSpPr>
        <p:spPr>
          <a:xfrm>
            <a:off x="8630537" y="5669925"/>
            <a:ext cx="347121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Visual clues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after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after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" grpId="6"/>
      <p:bldP build="whole" bldLvl="1" animBg="1" rev="0" advAuto="0" spid="78" grpId="2"/>
      <p:bldP build="whole" bldLvl="1" animBg="1" rev="0" advAuto="0" spid="81" grpId="1"/>
      <p:bldP build="whole" bldLvl="1" animBg="1" rev="0" advAuto="0" spid="82" grpId="4"/>
      <p:bldP build="whole" bldLvl="1" animBg="1" rev="0" advAuto="0" spid="80" grpId="3"/>
      <p:bldP build="whole" bldLvl="1" animBg="1" rev="0" advAuto="0" spid="79" grpId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title"/>
          </p:nvPr>
        </p:nvSpPr>
        <p:spPr>
          <a:xfrm>
            <a:off x="1041400" y="-2286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i="1"/>
            </a:lvl1pPr>
          </a:lstStyle>
          <a:p>
            <a:pPr lvl="0">
              <a:defRPr i="0" sz="1800"/>
            </a:pPr>
            <a:r>
              <a:rPr i="1" sz="8000"/>
              <a:t>What else can you find?</a:t>
            </a:r>
          </a:p>
        </p:txBody>
      </p:sp>
      <p:sp>
        <p:nvSpPr>
          <p:cNvPr id="88" name="Shape 88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  <p:grpSp>
        <p:nvGrpSpPr>
          <p:cNvPr id="92" name="Group 92"/>
          <p:cNvGrpSpPr/>
          <p:nvPr/>
        </p:nvGrpSpPr>
        <p:grpSpPr>
          <a:xfrm>
            <a:off x="9436100" y="6370488"/>
            <a:ext cx="2794000" cy="2908301"/>
            <a:chOff x="0" y="0"/>
            <a:chExt cx="2794000" cy="2908300"/>
          </a:xfrm>
        </p:grpSpPr>
        <p:pic>
          <p:nvPicPr>
            <p:cNvPr id="89" name="image57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794000" cy="2908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0" name="Shape 90"/>
            <p:cNvSpPr/>
            <p:nvPr/>
          </p:nvSpPr>
          <p:spPr>
            <a:xfrm>
              <a:off x="60579" y="644000"/>
              <a:ext cx="2228343" cy="5506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FEFEFE"/>
                  </a:solidFill>
                  <a:latin typeface="Hip Pop NF"/>
                  <a:ea typeface="Hip Pop NF"/>
                  <a:cs typeface="Hip Pop NF"/>
                  <a:sym typeface="Hip Pop NF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800">
                  <a:solidFill>
                    <a:srgbClr val="FEFEFE"/>
                  </a:solidFill>
                </a:rPr>
                <a:t>Right!</a:t>
              </a:r>
            </a:p>
          </p:txBody>
        </p:sp>
        <p:sp>
          <p:nvSpPr>
            <p:cNvPr id="91" name="Shape 91"/>
            <p:cNvSpPr/>
            <p:nvPr/>
          </p:nvSpPr>
          <p:spPr>
            <a:xfrm>
              <a:off x="453516" y="1672700"/>
              <a:ext cx="1442467" cy="5506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556794"/>
                  </a:solidFill>
                  <a:latin typeface="Hip Pop NF"/>
                  <a:ea typeface="Hip Pop NF"/>
                  <a:cs typeface="Hip Pop NF"/>
                  <a:sym typeface="Hip Pop NF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800">
                  <a:solidFill>
                    <a:srgbClr val="556794"/>
                  </a:solidFill>
                </a:rPr>
                <a:t>Next!</a:t>
              </a:r>
            </a:p>
          </p:txBody>
        </p:sp>
      </p:grpSp>
      <p:grpSp>
        <p:nvGrpSpPr>
          <p:cNvPr id="95" name="Group 95"/>
          <p:cNvGrpSpPr/>
          <p:nvPr/>
        </p:nvGrpSpPr>
        <p:grpSpPr>
          <a:xfrm>
            <a:off x="8989759" y="3754404"/>
            <a:ext cx="3686683" cy="2498792"/>
            <a:chOff x="0" y="0"/>
            <a:chExt cx="3686682" cy="2498791"/>
          </a:xfrm>
        </p:grpSpPr>
        <p:pic>
          <p:nvPicPr>
            <p:cNvPr id="93" name="image58.tif"/>
            <p:cNvPicPr/>
            <p:nvPr/>
          </p:nvPicPr>
          <p:blipFill>
            <a:blip r:embed="rId3">
              <a:extLst/>
            </a:blip>
            <a:srcRect l="0" t="0" r="0" b="48642"/>
            <a:stretch>
              <a:fillRect/>
            </a:stretch>
          </p:blipFill>
          <p:spPr>
            <a:xfrm>
              <a:off x="0" y="0"/>
              <a:ext cx="3686683" cy="18372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" name="image58.tif"/>
            <p:cNvPicPr/>
            <p:nvPr/>
          </p:nvPicPr>
          <p:blipFill>
            <a:blip r:embed="rId3">
              <a:extLst/>
            </a:blip>
            <a:srcRect l="0" t="78792" r="0" b="0"/>
            <a:stretch>
              <a:fillRect/>
            </a:stretch>
          </p:blipFill>
          <p:spPr>
            <a:xfrm>
              <a:off x="0" y="1740113"/>
              <a:ext cx="3686683" cy="7586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6" name="image59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80741" y="1480492"/>
            <a:ext cx="3904717" cy="25840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" name="Group 99"/>
          <p:cNvGrpSpPr/>
          <p:nvPr/>
        </p:nvGrpSpPr>
        <p:grpSpPr>
          <a:xfrm>
            <a:off x="9461499" y="6522888"/>
            <a:ext cx="2743202" cy="2882901"/>
            <a:chOff x="0" y="0"/>
            <a:chExt cx="2743200" cy="2882900"/>
          </a:xfrm>
        </p:grpSpPr>
        <p:sp>
          <p:nvSpPr>
            <p:cNvPr id="97" name="Shape 97"/>
            <p:cNvSpPr/>
            <p:nvPr/>
          </p:nvSpPr>
          <p:spPr>
            <a:xfrm flipV="1">
              <a:off x="482600" y="373211"/>
              <a:ext cx="1955801" cy="2324101"/>
            </a:xfrm>
            <a:prstGeom prst="line">
              <a:avLst/>
            </a:prstGeom>
            <a:noFill/>
            <a:ln w="2667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</a:p>
          </p:txBody>
        </p:sp>
        <p:sp>
          <p:nvSpPr>
            <p:cNvPr id="98" name="Shape 98"/>
            <p:cNvSpPr/>
            <p:nvPr/>
          </p:nvSpPr>
          <p:spPr>
            <a:xfrm>
              <a:off x="0" y="0"/>
              <a:ext cx="2743201" cy="288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</a:p>
          </p:txBody>
        </p:sp>
      </p:grpSp>
      <p:sp>
        <p:nvSpPr>
          <p:cNvPr id="100" name="Shape 100"/>
          <p:cNvSpPr/>
          <p:nvPr>
            <p:ph type="body" idx="1"/>
          </p:nvPr>
        </p:nvSpPr>
        <p:spPr>
          <a:xfrm>
            <a:off x="1028700" y="2114550"/>
            <a:ext cx="7645400" cy="6286500"/>
          </a:xfrm>
          <a:prstGeom prst="rect">
            <a:avLst/>
          </a:prstGeom>
        </p:spPr>
        <p:txBody>
          <a:bodyPr/>
          <a:lstStyle/>
          <a:p>
            <a:pPr lvl="0" marL="400049" indent="-400049" defTabSz="525779">
              <a:spcBef>
                <a:spcPts val="3700"/>
              </a:spcBef>
              <a:defRPr sz="1800"/>
            </a:pPr>
            <a:r>
              <a:rPr sz="3420"/>
              <a:t>Can always go deeper</a:t>
            </a:r>
            <a:endParaRPr sz="3420"/>
          </a:p>
          <a:p>
            <a:pPr lvl="0" marL="400049" indent="-400049" defTabSz="525779">
              <a:spcBef>
                <a:spcPts val="3700"/>
              </a:spcBef>
              <a:defRPr sz="1800"/>
            </a:pPr>
            <a:r>
              <a:rPr sz="3420"/>
              <a:t>No limit to the depths of conversation that can be had about the artist, the meaning of the work, why it was made, the intended audience, etc.</a:t>
            </a:r>
            <a:endParaRPr sz="3420"/>
          </a:p>
          <a:p>
            <a:pPr lvl="0" marL="400049" indent="-400049" defTabSz="525779">
              <a:spcBef>
                <a:spcPts val="3700"/>
              </a:spcBef>
              <a:defRPr sz="1800"/>
            </a:pPr>
            <a:r>
              <a:rPr sz="3420"/>
              <a:t>Students are used to “You are right, next question” routine rather than a cycle of hypothesis, justification and further exploration.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00" grpId="2"/>
      <p:bldP build="whole" bldLvl="1" animBg="1" rev="0" advAuto="0" spid="92" grpId="4"/>
      <p:bldP build="whole" bldLvl="1" animBg="1" rev="0" advAuto="0" spid="96" grpId="1"/>
      <p:bldP build="whole" bldLvl="1" animBg="1" rev="0" advAuto="0" spid="95" grpId="3"/>
      <p:bldP build="whole" bldLvl="1" animBg="1" rev="0" advAuto="0" spid="99" grpId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90727">
              <a:defRPr sz="1800"/>
            </a:pPr>
            <a:r>
              <a:rPr sz="6719"/>
              <a:t>CCSS Reading </a:t>
            </a:r>
            <a:endParaRPr sz="6719"/>
          </a:p>
          <a:p>
            <a:pPr lvl="0" defTabSz="490727">
              <a:defRPr sz="1800"/>
            </a:pPr>
            <a:r>
              <a:rPr sz="6719"/>
              <a:t>Anchor Standard #1</a:t>
            </a:r>
          </a:p>
        </p:txBody>
      </p:sp>
      <p:sp>
        <p:nvSpPr>
          <p:cNvPr id="103" name="Shape 103"/>
          <p:cNvSpPr/>
          <p:nvPr>
            <p:ph type="body" idx="1"/>
          </p:nvPr>
        </p:nvSpPr>
        <p:spPr>
          <a:xfrm>
            <a:off x="1016000" y="2063750"/>
            <a:ext cx="9042946" cy="62865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Read closely to determine what the text says explicitly and make logical inferences from it.</a:t>
            </a:r>
            <a:endParaRPr sz="3600"/>
          </a:p>
          <a:p>
            <a:pPr lvl="0">
              <a:defRPr sz="1800"/>
            </a:pPr>
            <a:r>
              <a:rPr sz="3600"/>
              <a:t>Cite specific evidence to support conclusions.</a:t>
            </a:r>
          </a:p>
        </p:txBody>
      </p:sp>
      <p:sp>
        <p:nvSpPr>
          <p:cNvPr id="104" name="Shape 104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  <p:grpSp>
        <p:nvGrpSpPr>
          <p:cNvPr id="107" name="Group 107"/>
          <p:cNvGrpSpPr/>
          <p:nvPr/>
        </p:nvGrpSpPr>
        <p:grpSpPr>
          <a:xfrm>
            <a:off x="9565460" y="2916942"/>
            <a:ext cx="4040381" cy="2705401"/>
            <a:chOff x="0" y="0"/>
            <a:chExt cx="4040379" cy="2705400"/>
          </a:xfrm>
        </p:grpSpPr>
        <p:pic>
          <p:nvPicPr>
            <p:cNvPr id="105" name="image67.tif"/>
            <p:cNvPicPr/>
            <p:nvPr/>
          </p:nvPicPr>
          <p:blipFill>
            <a:blip r:embed="rId2">
              <a:extLst/>
            </a:blip>
            <a:srcRect l="0" t="0" r="0" b="10721"/>
            <a:stretch>
              <a:fillRect/>
            </a:stretch>
          </p:blipFill>
          <p:spPr>
            <a:xfrm>
              <a:off x="0" y="-1"/>
              <a:ext cx="4040380" cy="27054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6" name="Shape 106"/>
            <p:cNvSpPr/>
            <p:nvPr/>
          </p:nvSpPr>
          <p:spPr>
            <a:xfrm>
              <a:off x="979067" y="1921111"/>
              <a:ext cx="731190" cy="997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</a:p>
          </p:txBody>
        </p:sp>
      </p:grpSp>
      <p:pic>
        <p:nvPicPr>
          <p:cNvPr id="108" name="image68.tif"/>
          <p:cNvPicPr/>
          <p:nvPr/>
        </p:nvPicPr>
        <p:blipFill>
          <a:blip r:embed="rId3">
            <a:extLst/>
          </a:blip>
          <a:srcRect l="17578" t="11839" r="21561" b="14059"/>
          <a:stretch>
            <a:fillRect/>
          </a:stretch>
        </p:blipFill>
        <p:spPr>
          <a:xfrm>
            <a:off x="9112448" y="5935785"/>
            <a:ext cx="3276097" cy="2632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after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" grpId="3"/>
      <p:bldP build="p" bldLvl="5" animBg="1" rev="0" advAuto="0" spid="103" grpId="1"/>
      <p:bldP build="whole" bldLvl="1" animBg="1" rev="0" advAuto="0" spid="107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60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6231" y="337618"/>
            <a:ext cx="12494954" cy="90783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4" name="Group 114"/>
          <p:cNvGrpSpPr/>
          <p:nvPr/>
        </p:nvGrpSpPr>
        <p:grpSpPr>
          <a:xfrm>
            <a:off x="3006201" y="1987549"/>
            <a:ext cx="10028512" cy="3925029"/>
            <a:chOff x="0" y="0"/>
            <a:chExt cx="10028511" cy="3925027"/>
          </a:xfrm>
        </p:grpSpPr>
        <p:sp>
          <p:nvSpPr>
            <p:cNvPr id="111" name="Shape 111"/>
            <p:cNvSpPr/>
            <p:nvPr/>
          </p:nvSpPr>
          <p:spPr>
            <a:xfrm>
              <a:off x="0" y="1246351"/>
              <a:ext cx="3442957" cy="267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63500" cap="flat">
              <a:solidFill>
                <a:srgbClr val="570706"/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2" name="Shape 112"/>
            <p:cNvSpPr/>
            <p:nvPr/>
          </p:nvSpPr>
          <p:spPr>
            <a:xfrm flipV="1">
              <a:off x="3451748" y="1236133"/>
              <a:ext cx="2815168" cy="1258820"/>
            </a:xfrm>
            <a:prstGeom prst="line">
              <a:avLst/>
            </a:prstGeom>
            <a:noFill/>
            <a:ln w="63500" cap="flat">
              <a:solidFill>
                <a:srgbClr val="57070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</a:p>
          </p:txBody>
        </p:sp>
        <p:sp>
          <p:nvSpPr>
            <p:cNvPr id="113" name="Shape 113"/>
            <p:cNvSpPr/>
            <p:nvPr/>
          </p:nvSpPr>
          <p:spPr>
            <a:xfrm>
              <a:off x="5595652" y="-1"/>
              <a:ext cx="4432860" cy="3759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000"/>
                <a:t>Read, write and speak grounded in evidence</a:t>
              </a:r>
              <a:endParaRPr sz="3000"/>
            </a:p>
            <a:p>
              <a:pPr lvl="0">
                <a:defRPr sz="1800"/>
              </a:pPr>
              <a:endParaRPr sz="3000"/>
            </a:p>
            <a:p>
              <a:pPr lvl="0">
                <a:defRPr sz="1800"/>
              </a:pPr>
              <a:r>
                <a:rPr sz="3000"/>
                <a:t>Construct viable arguments</a:t>
              </a:r>
              <a:endParaRPr sz="3000"/>
            </a:p>
            <a:p>
              <a:pPr lvl="0">
                <a:defRPr sz="1800"/>
              </a:pPr>
              <a:endParaRPr sz="3000"/>
            </a:p>
            <a:p>
              <a:pPr lvl="0">
                <a:defRPr sz="1800"/>
              </a:pPr>
              <a:r>
                <a:rPr sz="3000"/>
                <a:t>Engage in argument from evidence</a:t>
              </a:r>
            </a:p>
          </p:txBody>
        </p:sp>
      </p:grpSp>
      <p:sp>
        <p:nvSpPr>
          <p:cNvPr id="115" name="Shape 115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386638" y="158750"/>
            <a:ext cx="34939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Learning to read</a:t>
            </a:r>
          </a:p>
        </p:txBody>
      </p:sp>
      <p:pic>
        <p:nvPicPr>
          <p:cNvPr id="11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497" y="877666"/>
            <a:ext cx="4837393" cy="3191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61.tif"/>
          <p:cNvPicPr/>
          <p:nvPr/>
        </p:nvPicPr>
        <p:blipFill>
          <a:blip r:embed="rId3">
            <a:extLst/>
          </a:blip>
          <a:srcRect l="0" t="0" r="0" b="30292"/>
          <a:stretch>
            <a:fillRect/>
          </a:stretch>
        </p:blipFill>
        <p:spPr>
          <a:xfrm>
            <a:off x="6822205" y="733756"/>
            <a:ext cx="5590494" cy="347894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619832" y="4117352"/>
            <a:ext cx="530672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Learning to cite evidence</a:t>
            </a:r>
          </a:p>
        </p:txBody>
      </p:sp>
      <p:sp>
        <p:nvSpPr>
          <p:cNvPr id="121" name="Shape 121"/>
          <p:cNvSpPr/>
          <p:nvPr/>
        </p:nvSpPr>
        <p:spPr>
          <a:xfrm>
            <a:off x="5871890" y="2647950"/>
            <a:ext cx="770315" cy="1"/>
          </a:xfrm>
          <a:prstGeom prst="line">
            <a:avLst/>
          </a:prstGeom>
          <a:ln w="889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pic>
        <p:nvPicPr>
          <p:cNvPr id="122" name="image62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5881" y="4851400"/>
            <a:ext cx="4064001" cy="304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5" name="Group 125"/>
          <p:cNvGrpSpPr/>
          <p:nvPr/>
        </p:nvGrpSpPr>
        <p:grpSpPr>
          <a:xfrm>
            <a:off x="5871890" y="4813551"/>
            <a:ext cx="6642472" cy="3123698"/>
            <a:chOff x="0" y="0"/>
            <a:chExt cx="6642471" cy="3123697"/>
          </a:xfrm>
        </p:grpSpPr>
        <p:pic>
          <p:nvPicPr>
            <p:cNvPr id="123" name="image63.ti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52090" y="0"/>
              <a:ext cx="5590382" cy="31236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4" name="Shape 124"/>
            <p:cNvSpPr/>
            <p:nvPr/>
          </p:nvSpPr>
          <p:spPr>
            <a:xfrm>
              <a:off x="0" y="1561848"/>
              <a:ext cx="770315" cy="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</a:p>
          </p:txBody>
        </p:sp>
      </p:grpSp>
      <p:sp>
        <p:nvSpPr>
          <p:cNvPr id="126" name="Shape 126"/>
          <p:cNvSpPr/>
          <p:nvPr/>
        </p:nvSpPr>
        <p:spPr>
          <a:xfrm>
            <a:off x="1207708" y="8376746"/>
            <a:ext cx="1058938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3600"/>
              <a:t>Images are the original communication method and are critical when learning new skills</a:t>
            </a:r>
          </a:p>
        </p:txBody>
      </p:sp>
      <p:sp>
        <p:nvSpPr>
          <p:cNvPr id="127" name="Shape 127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B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2" grpId="2"/>
      <p:bldP build="whole" bldLvl="1" animBg="1" rev="0" advAuto="0" spid="126" grpId="4"/>
      <p:bldP build="whole" bldLvl="1" animBg="1" rev="0" advAuto="0" spid="120" grpId="1"/>
      <p:bldP build="whole" bldLvl="1" animBg="1" rev="0" advAuto="0" spid="125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 lvl="0">
              <a:defRPr sz="1800"/>
            </a:pPr>
            <a:r>
              <a:rPr sz="6719"/>
              <a:t>What’s going on in this picture?</a:t>
            </a:r>
          </a:p>
        </p:txBody>
      </p:sp>
      <p:sp>
        <p:nvSpPr>
          <p:cNvPr id="36" name="Shape 36"/>
          <p:cNvSpPr/>
          <p:nvPr>
            <p:ph type="body" idx="1"/>
          </p:nvPr>
        </p:nvSpPr>
        <p:spPr>
          <a:xfrm>
            <a:off x="965200" y="2455019"/>
            <a:ext cx="8356600" cy="62865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Start with observation period</a:t>
            </a:r>
            <a:endParaRPr sz="3600"/>
          </a:p>
          <a:p>
            <a:pPr lvl="0">
              <a:defRPr sz="1800"/>
            </a:pPr>
            <a:r>
              <a:rPr sz="3600"/>
              <a:t>Explain what is going on in this picture</a:t>
            </a:r>
            <a:endParaRPr sz="3600"/>
          </a:p>
          <a:p>
            <a:pPr lvl="0">
              <a:defRPr sz="1800"/>
            </a:pPr>
            <a:r>
              <a:rPr sz="3600"/>
              <a:t>You will be asked to support your inference with evidence</a:t>
            </a:r>
          </a:p>
        </p:txBody>
      </p:sp>
      <p:sp>
        <p:nvSpPr>
          <p:cNvPr id="37" name="Shape 37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  <p:pic>
        <p:nvPicPr>
          <p:cNvPr id="38" name="image48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90917" y="1939688"/>
            <a:ext cx="2678044" cy="24638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" name="Group 42"/>
          <p:cNvGrpSpPr/>
          <p:nvPr/>
        </p:nvGrpSpPr>
        <p:grpSpPr>
          <a:xfrm>
            <a:off x="9255113" y="4506069"/>
            <a:ext cx="3302001" cy="2324101"/>
            <a:chOff x="0" y="139700"/>
            <a:chExt cx="3302000" cy="2324100"/>
          </a:xfrm>
        </p:grpSpPr>
        <p:pic>
          <p:nvPicPr>
            <p:cNvPr id="39" name="image49.tif"/>
            <p:cNvPicPr/>
            <p:nvPr/>
          </p:nvPicPr>
          <p:blipFill>
            <a:blip r:embed="rId3">
              <a:extLst/>
            </a:blip>
            <a:srcRect l="0" t="5670" r="0" b="0"/>
            <a:stretch>
              <a:fillRect/>
            </a:stretch>
          </p:blipFill>
          <p:spPr>
            <a:xfrm>
              <a:off x="0" y="139700"/>
              <a:ext cx="3302000" cy="2324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" name="Shape 40"/>
            <p:cNvSpPr/>
            <p:nvPr/>
          </p:nvSpPr>
          <p:spPr>
            <a:xfrm>
              <a:off x="98425" y="821580"/>
              <a:ext cx="876300" cy="2349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1" name="Shape 41"/>
            <p:cNvSpPr/>
            <p:nvPr/>
          </p:nvSpPr>
          <p:spPr>
            <a:xfrm>
              <a:off x="1539875" y="719980"/>
              <a:ext cx="121122" cy="2349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43" name="image50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50438" y="6932749"/>
            <a:ext cx="2159001" cy="215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after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after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" grpId="3"/>
      <p:bldP build="whole" bldLvl="1" animBg="1" rev="0" advAuto="0" spid="38" grpId="2"/>
      <p:bldP build="p" bldLvl="5" animBg="1" rev="0" advAuto="0" spid="36" grpId="1"/>
      <p:bldP build="whole" bldLvl="1" animBg="1" rev="0" advAuto="0" spid="43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6" name="Shape 4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47" name="19955060_1a1350174409608-filtered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78" y="0"/>
            <a:ext cx="12493176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7665" y="32543"/>
            <a:ext cx="9204768" cy="9204767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hape 50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  <p:sp>
        <p:nvSpPr>
          <p:cNvPr id="51" name="Shape 51"/>
          <p:cNvSpPr/>
          <p:nvPr/>
        </p:nvSpPr>
        <p:spPr>
          <a:xfrm>
            <a:off x="9602297" y="9232900"/>
            <a:ext cx="134400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300">
                <a:solidFill>
                  <a:srgbClr val="54545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45454"/>
                </a:solidFill>
              </a:rPr>
              <a:t>Dawna Boehmer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asted-image.png"/>
          <p:cNvPicPr/>
          <p:nvPr/>
        </p:nvPicPr>
        <p:blipFill>
          <a:blip r:embed="rId2">
            <a:extLst/>
          </a:blip>
          <a:srcRect l="368" t="0" r="368" b="0"/>
          <a:stretch>
            <a:fillRect/>
          </a:stretch>
        </p:blipFill>
        <p:spPr>
          <a:xfrm>
            <a:off x="1023937" y="1197371"/>
            <a:ext cx="10956869" cy="7358844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  <p:sp>
        <p:nvSpPr>
          <p:cNvPr id="55" name="Shape 55"/>
          <p:cNvSpPr/>
          <p:nvPr/>
        </p:nvSpPr>
        <p:spPr>
          <a:xfrm>
            <a:off x="10656397" y="8636000"/>
            <a:ext cx="134400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300">
                <a:solidFill>
                  <a:srgbClr val="54545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45454"/>
                </a:solidFill>
              </a:rPr>
              <a:t>Dawna Boehmer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78581828-filtered.jpeg"/>
          <p:cNvPicPr/>
          <p:nvPr/>
        </p:nvPicPr>
        <p:blipFill>
          <a:blip r:embed="rId2">
            <a:extLst/>
          </a:blip>
          <a:srcRect l="1305" t="5617" r="0" b="5617"/>
          <a:stretch>
            <a:fillRect/>
          </a:stretch>
        </p:blipFill>
        <p:spPr>
          <a:xfrm rot="5400000">
            <a:off x="992716" y="-1269934"/>
            <a:ext cx="10562168" cy="12293601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asted-image.tif"/>
          <p:cNvPicPr/>
          <p:nvPr/>
        </p:nvPicPr>
        <p:blipFill>
          <a:blip r:embed="rId2">
            <a:extLst/>
          </a:blip>
          <a:srcRect l="10219" t="988" r="0" b="0"/>
          <a:stretch>
            <a:fillRect/>
          </a:stretch>
        </p:blipFill>
        <p:spPr>
          <a:xfrm>
            <a:off x="930486" y="905757"/>
            <a:ext cx="10690594" cy="8140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9796" y="917357"/>
            <a:ext cx="10758926" cy="7172618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hape 63"/>
          <p:cNvSpPr/>
          <p:nvPr/>
        </p:nvSpPr>
        <p:spPr>
          <a:xfrm>
            <a:off x="275767" y="8115300"/>
            <a:ext cx="117166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 lvl="0">
              <a:defRPr sz="1800" u="none"/>
            </a:pPr>
            <a:r>
              <a:rPr sz="3600" u="sng">
                <a:hlinkClick r:id="rId3" invalidUrl="" action="" tgtFrame="" tooltip="" history="1" highlightClick="0" endSnd="0"/>
              </a:rPr>
              <a:t>http://learning.blogs.nytimes.com/category/lesson-plans/whats-going-on-in-this-picture/?_r=0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Three questions</a:t>
            </a:r>
          </a:p>
        </p:txBody>
      </p:sp>
      <p:sp>
        <p:nvSpPr>
          <p:cNvPr id="66" name="Shape 66"/>
          <p:cNvSpPr/>
          <p:nvPr>
            <p:ph type="body" idx="1"/>
          </p:nvPr>
        </p:nvSpPr>
        <p:spPr>
          <a:xfrm>
            <a:off x="952500" y="1841500"/>
            <a:ext cx="11099800" cy="6286500"/>
          </a:xfrm>
          <a:prstGeom prst="rect">
            <a:avLst/>
          </a:prstGeom>
        </p:spPr>
        <p:txBody>
          <a:bodyPr/>
          <a:lstStyle/>
          <a:p>
            <a:pPr lvl="0" marL="634999" indent="-634999">
              <a:buSzPct val="100000"/>
              <a:buAutoNum type="arabicPeriod" startAt="1"/>
              <a:defRPr sz="1800"/>
            </a:pPr>
            <a:r>
              <a:rPr i="1" sz="4300"/>
              <a:t>What is going on in this picture?</a:t>
            </a:r>
            <a:endParaRPr i="1" sz="4300"/>
          </a:p>
          <a:p>
            <a:pPr lvl="0" marL="634999" indent="-634999">
              <a:buSzPct val="100000"/>
              <a:buAutoNum type="arabicPeriod" startAt="1"/>
              <a:defRPr sz="1800"/>
            </a:pPr>
            <a:r>
              <a:rPr i="1" sz="4300"/>
              <a:t>What do you see that makes you say that?</a:t>
            </a:r>
            <a:endParaRPr i="1" sz="4300"/>
          </a:p>
          <a:p>
            <a:pPr lvl="0" marL="634999" indent="-634999">
              <a:buSzPct val="100000"/>
              <a:buAutoNum type="arabicPeriod" startAt="1"/>
              <a:defRPr sz="1800"/>
            </a:pPr>
            <a:r>
              <a:rPr i="1" sz="4300"/>
              <a:t>What more can you find?</a:t>
            </a:r>
          </a:p>
        </p:txBody>
      </p:sp>
      <p:sp>
        <p:nvSpPr>
          <p:cNvPr id="67" name="Shape 67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B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6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