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101qs.com/2859" TargetMode="Externa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See, Wonder, Think</a:t>
            </a:r>
          </a:p>
        </p:txBody>
      </p:sp>
      <p:sp>
        <p:nvSpPr>
          <p:cNvPr id="33" name="Shape 33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3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216" y="1146219"/>
            <a:ext cx="2962981" cy="296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5808" y="1628324"/>
            <a:ext cx="1998772" cy="1998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4923" y="1361552"/>
            <a:ext cx="1468147" cy="2068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8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132" y="337046"/>
            <a:ext cx="11274193" cy="8873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91" name="image8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51" y="384661"/>
            <a:ext cx="11256433" cy="8560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93"/>
          <p:cNvGraphicFramePr/>
          <p:nvPr/>
        </p:nvGraphicFramePr>
        <p:xfrm>
          <a:off x="741089" y="4445000"/>
          <a:ext cx="11535322" cy="425719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{33BA23B1-9221-436E-865A-0063620EA4FD}</a:tableStyleId>
              </a:tblPr>
              <a:tblGrid>
                <a:gridCol w="5604349"/>
                <a:gridCol w="5918271"/>
              </a:tblGrid>
              <a:tr h="1468173">
                <a:tc>
                  <a:txBody>
                    <a:bodyPr/>
                    <a:lstStyle/>
                    <a:p>
                      <a:pPr lvl="0"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What’s going on in this picture?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See, Wonder, Think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</a:tr>
              <a:tr h="1032837"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Inference followed by evidence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Evidence then inference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</a:tr>
              <a:tr h="1743480"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“I think the man thinks he can fly because he is standing tall with a confident expression ”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“I see a man wearing wings.
I wonder if he thinks he can fly.
I think he can’t because his wings are man made and not real.”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10101"/>
                      </a:solidFill>
                      <a:miter lim="400000"/>
                    </a:lnL>
                    <a:lnR w="12700">
                      <a:solidFill>
                        <a:srgbClr val="010101"/>
                      </a:solidFill>
                      <a:miter lim="400000"/>
                    </a:lnR>
                    <a:lnT w="12700">
                      <a:solidFill>
                        <a:srgbClr val="010101"/>
                      </a:solidFill>
                      <a:miter lim="400000"/>
                    </a:lnT>
                    <a:lnB w="12700">
                      <a:solidFill>
                        <a:srgbClr val="010101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3421" y="336194"/>
            <a:ext cx="3795716" cy="3795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8"/>
          <p:cNvGrpSpPr/>
          <p:nvPr/>
        </p:nvGrpSpPr>
        <p:grpSpPr>
          <a:xfrm>
            <a:off x="1122046" y="784150"/>
            <a:ext cx="10984188" cy="6878278"/>
            <a:chOff x="0" y="0"/>
            <a:chExt cx="10984186" cy="6878277"/>
          </a:xfrm>
        </p:grpSpPr>
        <p:pic>
          <p:nvPicPr>
            <p:cNvPr id="96" name="image69.tif"/>
            <p:cNvPicPr/>
            <p:nvPr/>
          </p:nvPicPr>
          <p:blipFill>
            <a:blip r:embed="rId2">
              <a:extLst/>
            </a:blip>
            <a:srcRect l="0" t="13328" r="0" b="0"/>
            <a:stretch>
              <a:fillRect/>
            </a:stretch>
          </p:blipFill>
          <p:spPr>
            <a:xfrm>
              <a:off x="0" y="0"/>
              <a:ext cx="10984187" cy="6878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Shape 97"/>
            <p:cNvSpPr/>
            <p:nvPr/>
          </p:nvSpPr>
          <p:spPr>
            <a:xfrm rot="1414189">
              <a:off x="8200765" y="3903628"/>
              <a:ext cx="746670" cy="295463"/>
            </a:xfrm>
            <a:prstGeom prst="rect">
              <a:avLst/>
            </a:prstGeom>
            <a:solidFill>
              <a:srgbClr val="F4F4F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9" name="Shape 99"/>
          <p:cNvSpPr/>
          <p:nvPr/>
        </p:nvSpPr>
        <p:spPr>
          <a:xfrm>
            <a:off x="1660934" y="7334250"/>
            <a:ext cx="43235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737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373737"/>
                </a:solidFill>
              </a:rPr>
              <a:t>See, Wonder, Think</a:t>
            </a:r>
          </a:p>
        </p:txBody>
      </p:sp>
      <p:sp>
        <p:nvSpPr>
          <p:cNvPr id="100" name="Shape 100"/>
          <p:cNvSpPr/>
          <p:nvPr/>
        </p:nvSpPr>
        <p:spPr>
          <a:xfrm>
            <a:off x="7393620" y="7327900"/>
            <a:ext cx="446596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3600">
                <a:solidFill>
                  <a:srgbClr val="474747"/>
                </a:solidFill>
                <a:latin typeface="Helvetica"/>
                <a:ea typeface="Helvetica"/>
                <a:cs typeface="Helvetica"/>
                <a:sym typeface="Helvetica"/>
              </a:rPr>
              <a:t>What’s Going On in</a:t>
            </a:r>
            <a:endParaRPr b="1" sz="3600">
              <a:solidFill>
                <a:srgbClr val="474747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b="1" sz="3600">
                <a:solidFill>
                  <a:srgbClr val="474747"/>
                </a:solidFill>
                <a:latin typeface="Helvetica"/>
                <a:ea typeface="Helvetica"/>
                <a:cs typeface="Helvetica"/>
                <a:sym typeface="Helvetica"/>
              </a:rPr>
              <a:t>this Picture?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2"/>
      <p:bldP build="whole" bldLvl="1" animBg="1" rev="0" advAuto="0" spid="9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756" y="147470"/>
            <a:ext cx="12177288" cy="907404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8959481" y="9121918"/>
            <a:ext cx="349323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/>
            </a:lvl1pPr>
          </a:lstStyle>
          <a:p>
            <a:pPr lvl="0">
              <a:defRPr sz="1800"/>
            </a:pPr>
            <a:r>
              <a:rPr sz="2700"/>
              <a:t>Carmen Lomas Garza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12687268" y="93599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25195">
              <a:defRPr sz="1800"/>
            </a:pPr>
            <a:r>
              <a:rPr i="1" sz="4185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Fermin Pena attempts to repair </a:t>
            </a:r>
            <a:endParaRPr i="1" sz="4185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25195">
              <a:defRPr sz="1800"/>
            </a:pPr>
            <a:r>
              <a:rPr i="1" sz="4185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a broken pipe in Caracas, Venezuela</a:t>
            </a:r>
            <a:endParaRPr i="1" sz="4185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25195">
              <a:defRPr sz="1800"/>
            </a:pPr>
            <a:endParaRPr sz="4185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25195">
              <a:defRPr sz="1800"/>
            </a:pPr>
            <a:r>
              <a:rPr sz="4185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AP Photographer: Rodrigo Abd</a:t>
            </a:r>
            <a:endParaRPr sz="4185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25195">
              <a:defRPr sz="1800"/>
            </a:pPr>
            <a:r>
              <a:rPr sz="4185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2012</a:t>
            </a:r>
          </a:p>
        </p:txBody>
      </p:sp>
      <p:sp>
        <p:nvSpPr>
          <p:cNvPr id="45" name="Shape 4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See, Wonder, Think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787400" y="2184400"/>
            <a:ext cx="8432304" cy="6591300"/>
          </a:xfrm>
          <a:prstGeom prst="rect">
            <a:avLst/>
          </a:prstGeom>
        </p:spPr>
        <p:txBody>
          <a:bodyPr/>
          <a:lstStyle/>
          <a:p>
            <a:pPr lvl="0" marL="373379" indent="-373379" defTabSz="490727">
              <a:spcBef>
                <a:spcPts val="3500"/>
              </a:spcBef>
              <a:defRPr sz="1800"/>
            </a:pPr>
            <a:r>
              <a:rPr b="1" sz="3024">
                <a:latin typeface="Helvetica"/>
                <a:ea typeface="Helvetica"/>
                <a:cs typeface="Helvetica"/>
                <a:sym typeface="Helvetica"/>
              </a:rPr>
              <a:t>See</a:t>
            </a:r>
            <a:r>
              <a:rPr sz="3024"/>
              <a:t>: observation and description (evidence first)</a:t>
            </a:r>
            <a:endParaRPr sz="3024"/>
          </a:p>
          <a:p>
            <a:pPr lvl="0" marL="373379" indent="-373379" defTabSz="490727">
              <a:spcBef>
                <a:spcPts val="3500"/>
              </a:spcBef>
              <a:defRPr sz="1800"/>
            </a:pPr>
            <a:r>
              <a:rPr b="1" sz="3024">
                <a:latin typeface="Helvetica"/>
                <a:ea typeface="Helvetica"/>
                <a:cs typeface="Helvetica"/>
                <a:sym typeface="Helvetica"/>
              </a:rPr>
              <a:t>Wonder</a:t>
            </a:r>
            <a:r>
              <a:rPr sz="3024"/>
              <a:t>: process the image sufficiently to come up with a question</a:t>
            </a:r>
            <a:endParaRPr sz="3024"/>
          </a:p>
          <a:p>
            <a:pPr lvl="0" marL="373379" indent="-373379" defTabSz="490727">
              <a:spcBef>
                <a:spcPts val="3500"/>
              </a:spcBef>
              <a:defRPr sz="1800"/>
            </a:pPr>
            <a:r>
              <a:rPr b="1" sz="3024">
                <a:latin typeface="Helvetica"/>
                <a:ea typeface="Helvetica"/>
                <a:cs typeface="Helvetica"/>
                <a:sym typeface="Helvetica"/>
              </a:rPr>
              <a:t>Think</a:t>
            </a:r>
            <a:r>
              <a:rPr sz="3024"/>
              <a:t>: construct an answer to your question</a:t>
            </a:r>
            <a:endParaRPr sz="3024"/>
          </a:p>
          <a:p>
            <a:pPr lvl="0" marL="373379" indent="-373379" defTabSz="490727">
              <a:spcBef>
                <a:spcPts val="3500"/>
              </a:spcBef>
              <a:defRPr sz="1800"/>
            </a:pPr>
            <a:r>
              <a:rPr sz="3024"/>
              <a:t>Some teachers separate these into separate sections (3 things you see, then 3 things you wonder, etc)</a:t>
            </a:r>
            <a:endParaRPr sz="3024"/>
          </a:p>
          <a:p>
            <a:pPr lvl="0" marL="373379" indent="-373379" defTabSz="490727">
              <a:spcBef>
                <a:spcPts val="3500"/>
              </a:spcBef>
              <a:defRPr sz="1800"/>
            </a:pPr>
            <a:r>
              <a:rPr sz="3024"/>
              <a:t>Can combine See, Wonder, Think into one sentence</a:t>
            </a:r>
          </a:p>
        </p:txBody>
      </p:sp>
      <p:sp>
        <p:nvSpPr>
          <p:cNvPr id="49" name="Shape 49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5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3016" y="1656204"/>
            <a:ext cx="1814524" cy="1814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31692" y="2628849"/>
            <a:ext cx="1468147" cy="146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49367" y="3487114"/>
            <a:ext cx="1042203" cy="1468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Group 56"/>
          <p:cNvGrpSpPr/>
          <p:nvPr/>
        </p:nvGrpSpPr>
        <p:grpSpPr>
          <a:xfrm>
            <a:off x="8812516" y="4792345"/>
            <a:ext cx="2439559" cy="1921510"/>
            <a:chOff x="0" y="0"/>
            <a:chExt cx="2439557" cy="1921509"/>
          </a:xfrm>
        </p:grpSpPr>
        <p:sp>
          <p:nvSpPr>
            <p:cNvPr id="53" name="Shape 53"/>
            <p:cNvSpPr/>
            <p:nvPr/>
          </p:nvSpPr>
          <p:spPr>
            <a:xfrm>
              <a:off x="800038" y="-1"/>
              <a:ext cx="1639520" cy="1849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endParaRPr sz="3600"/>
            </a:p>
            <a:p>
              <a:pPr lvl="0" algn="l">
                <a:lnSpc>
                  <a:spcPct val="120000"/>
                </a:lnSpc>
                <a:defRPr sz="1800"/>
              </a:pPr>
              <a:r>
                <a:rPr sz="3600"/>
                <a:t> 1, 2, 3</a:t>
              </a:r>
              <a:endParaRPr sz="3600"/>
            </a:p>
            <a:p>
              <a:pPr lvl="0" algn="l">
                <a:defRPr sz="1800"/>
              </a:pPr>
              <a:r>
                <a:rPr sz="3600"/>
                <a:t> 1, 2, 3</a:t>
              </a:r>
            </a:p>
          </p:txBody>
        </p:sp>
        <p:pic>
          <p:nvPicPr>
            <p:cNvPr id="5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7973"/>
              <a:ext cx="944574" cy="944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" name="Shape 55"/>
            <p:cNvSpPr/>
            <p:nvPr/>
          </p:nvSpPr>
          <p:spPr>
            <a:xfrm>
              <a:off x="240589" y="1134109"/>
              <a:ext cx="463396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b="1" sz="4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/>
              </a:pPr>
              <a:r>
                <a:rPr b="1" sz="4500"/>
                <a:t>?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3"/>
      <p:bldP build="whole" bldLvl="1" animBg="1" rev="0" advAuto="0" spid="50" grpId="2"/>
      <p:bldP build="whole" bldLvl="1" animBg="1" rev="0" advAuto="0" spid="56" grpId="5"/>
      <p:bldP build="p" bldLvl="5" animBg="1" rev="0" advAuto="0" spid="48" grpId="1"/>
      <p:bldP build="whole" bldLvl="1" animBg="1" rev="0" advAuto="0" spid="52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231" y="337618"/>
            <a:ext cx="12494954" cy="9078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" name="Group 62"/>
          <p:cNvGrpSpPr/>
          <p:nvPr/>
        </p:nvGrpSpPr>
        <p:grpSpPr>
          <a:xfrm>
            <a:off x="3006201" y="1987549"/>
            <a:ext cx="10028512" cy="3925029"/>
            <a:chOff x="0" y="0"/>
            <a:chExt cx="10028511" cy="3925027"/>
          </a:xfrm>
        </p:grpSpPr>
        <p:sp>
          <p:nvSpPr>
            <p:cNvPr id="59" name="Shape 59"/>
            <p:cNvSpPr/>
            <p:nvPr/>
          </p:nvSpPr>
          <p:spPr>
            <a:xfrm>
              <a:off x="0" y="1246351"/>
              <a:ext cx="3442957" cy="267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rgbClr val="570706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" name="Shape 60"/>
            <p:cNvSpPr/>
            <p:nvPr/>
          </p:nvSpPr>
          <p:spPr>
            <a:xfrm flipV="1">
              <a:off x="3451748" y="1236133"/>
              <a:ext cx="2815168" cy="1258820"/>
            </a:xfrm>
            <a:prstGeom prst="line">
              <a:avLst/>
            </a:prstGeom>
            <a:noFill/>
            <a:ln w="63500" cap="flat">
              <a:solidFill>
                <a:srgbClr val="5707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61" name="Shape 61"/>
            <p:cNvSpPr/>
            <p:nvPr/>
          </p:nvSpPr>
          <p:spPr>
            <a:xfrm>
              <a:off x="5595652" y="-1"/>
              <a:ext cx="4432860" cy="375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000"/>
                <a:t>Read, write and speak grounded in evidence</a:t>
              </a:r>
              <a:endParaRPr sz="3000"/>
            </a:p>
            <a:p>
              <a:pPr lvl="0">
                <a:defRPr sz="1800"/>
              </a:pPr>
              <a:endParaRPr sz="3000"/>
            </a:p>
            <a:p>
              <a:pPr lvl="0">
                <a:defRPr sz="1800"/>
              </a:pPr>
              <a:r>
                <a:rPr sz="3000"/>
                <a:t>Construct viable arguments</a:t>
              </a:r>
              <a:endParaRPr sz="3000"/>
            </a:p>
            <a:p>
              <a:pPr lvl="0">
                <a:defRPr sz="1800"/>
              </a:pPr>
              <a:endParaRPr sz="3000"/>
            </a:p>
            <a:p>
              <a:pPr lvl="0">
                <a:defRPr sz="1800"/>
              </a:pPr>
              <a:r>
                <a:rPr sz="3000"/>
                <a:t>Engage in argument from evidence</a:t>
              </a:r>
            </a:p>
          </p:txBody>
        </p:sp>
      </p:grpSp>
      <p:sp>
        <p:nvSpPr>
          <p:cNvPr id="63" name="Shape 63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3599179" y="8553450"/>
            <a:ext cx="58064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600" u="sng">
                <a:hlinkClick r:id="rId2" invalidUrl="" action="" tgtFrame="" tooltip="" history="1" highlightClick="0" endSnd="0"/>
              </a:rPr>
              <a:t>http://www.101qs.com/2859</a:t>
            </a:r>
          </a:p>
        </p:txBody>
      </p:sp>
      <p:pic>
        <p:nvPicPr>
          <p:cNvPr id="66" name="circle-square-act1.mov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6359" y="723850"/>
            <a:ext cx="12352082" cy="6948047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6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690" y="742950"/>
            <a:ext cx="11893420" cy="7843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Group 72"/>
          <p:cNvGrpSpPr/>
          <p:nvPr/>
        </p:nvGrpSpPr>
        <p:grpSpPr>
          <a:xfrm>
            <a:off x="482600" y="2650066"/>
            <a:ext cx="8846101" cy="5113555"/>
            <a:chOff x="0" y="0"/>
            <a:chExt cx="8846100" cy="5113553"/>
          </a:xfrm>
        </p:grpSpPr>
        <p:sp>
          <p:nvSpPr>
            <p:cNvPr id="70" name="Shape 70"/>
            <p:cNvSpPr/>
            <p:nvPr/>
          </p:nvSpPr>
          <p:spPr>
            <a:xfrm>
              <a:off x="4349936" y="2816556"/>
              <a:ext cx="4496165" cy="229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16663" fill="norm" stroke="1" extrusionOk="0">
                  <a:moveTo>
                    <a:pt x="438" y="3800"/>
                  </a:moveTo>
                  <a:cubicBezTo>
                    <a:pt x="646" y="2916"/>
                    <a:pt x="996" y="2135"/>
                    <a:pt x="1452" y="1539"/>
                  </a:cubicBezTo>
                  <a:cubicBezTo>
                    <a:pt x="5181" y="-3334"/>
                    <a:pt x="9433" y="4957"/>
                    <a:pt x="13675" y="4600"/>
                  </a:cubicBezTo>
                  <a:cubicBezTo>
                    <a:pt x="16227" y="4385"/>
                    <a:pt x="19251" y="1979"/>
                    <a:pt x="20469" y="5644"/>
                  </a:cubicBezTo>
                  <a:cubicBezTo>
                    <a:pt x="20994" y="7225"/>
                    <a:pt x="20648" y="9124"/>
                    <a:pt x="19924" y="10537"/>
                  </a:cubicBezTo>
                  <a:cubicBezTo>
                    <a:pt x="18319" y="13673"/>
                    <a:pt x="15602" y="14025"/>
                    <a:pt x="13132" y="14808"/>
                  </a:cubicBezTo>
                  <a:cubicBezTo>
                    <a:pt x="9488" y="15964"/>
                    <a:pt x="5604" y="18266"/>
                    <a:pt x="2518" y="14929"/>
                  </a:cubicBezTo>
                  <a:cubicBezTo>
                    <a:pt x="265" y="12492"/>
                    <a:pt x="-606" y="7834"/>
                    <a:pt x="438" y="3800"/>
                  </a:cubicBezTo>
                  <a:close/>
                </a:path>
              </a:pathLst>
            </a:custGeom>
            <a:solidFill>
              <a:srgbClr val="CCCE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71" name="Shape 71"/>
            <p:cNvSpPr/>
            <p:nvPr/>
          </p:nvSpPr>
          <p:spPr>
            <a:xfrm>
              <a:off x="0" y="0"/>
              <a:ext cx="643467" cy="1591734"/>
            </a:xfrm>
            <a:prstGeom prst="rect">
              <a:avLst/>
            </a:prstGeom>
            <a:solidFill>
              <a:srgbClr val="DADA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794007" y="520766"/>
            <a:ext cx="10838260" cy="3721034"/>
            <a:chOff x="0" y="0"/>
            <a:chExt cx="10838259" cy="3721033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3244275" cy="3176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88"/>
                  </a:moveTo>
                  <a:lnTo>
                    <a:pt x="7892" y="0"/>
                  </a:lnTo>
                  <a:lnTo>
                    <a:pt x="12468" y="4789"/>
                  </a:lnTo>
                  <a:lnTo>
                    <a:pt x="20360" y="9510"/>
                  </a:lnTo>
                  <a:lnTo>
                    <a:pt x="21600" y="20333"/>
                  </a:lnTo>
                  <a:lnTo>
                    <a:pt x="20017" y="21600"/>
                  </a:lnTo>
                  <a:lnTo>
                    <a:pt x="8179" y="21255"/>
                  </a:lnTo>
                  <a:lnTo>
                    <a:pt x="969" y="10201"/>
                  </a:lnTo>
                  <a:lnTo>
                    <a:pt x="0" y="2188"/>
                  </a:lnTo>
                  <a:close/>
                </a:path>
              </a:pathLst>
            </a:custGeom>
            <a:solidFill>
              <a:srgbClr val="DADA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74" name="Shape 74"/>
            <p:cNvSpPr/>
            <p:nvPr/>
          </p:nvSpPr>
          <p:spPr>
            <a:xfrm>
              <a:off x="10194792" y="2129300"/>
              <a:ext cx="643468" cy="1591734"/>
            </a:xfrm>
            <a:prstGeom prst="rect">
              <a:avLst/>
            </a:prstGeom>
            <a:solidFill>
              <a:srgbClr val="DADA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75" name="Shape 75"/>
            <p:cNvSpPr/>
            <p:nvPr/>
          </p:nvSpPr>
          <p:spPr>
            <a:xfrm>
              <a:off x="6664192" y="1324967"/>
              <a:ext cx="1693334" cy="526607"/>
            </a:xfrm>
            <a:prstGeom prst="rect">
              <a:avLst/>
            </a:prstGeom>
            <a:solidFill>
              <a:srgbClr val="DADA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1"/>
      <p:bldP build="whole" bldLvl="1" animBg="1" rev="0" advAuto="0" spid="7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4800600" y="4582159"/>
            <a:ext cx="1168400" cy="3048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7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169" y="3458659"/>
            <a:ext cx="10501702" cy="394965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4841240" y="3545840"/>
            <a:ext cx="355601" cy="14180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1" name="Shape 81"/>
          <p:cNvSpPr/>
          <p:nvPr/>
        </p:nvSpPr>
        <p:spPr>
          <a:xfrm>
            <a:off x="5425440" y="3545840"/>
            <a:ext cx="583161" cy="14180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2" name="Shape 82"/>
          <p:cNvSpPr/>
          <p:nvPr/>
        </p:nvSpPr>
        <p:spPr>
          <a:xfrm>
            <a:off x="6324600" y="3545840"/>
            <a:ext cx="583161" cy="14180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3" name="Shape 83"/>
          <p:cNvSpPr/>
          <p:nvPr/>
        </p:nvSpPr>
        <p:spPr>
          <a:xfrm>
            <a:off x="2269210" y="1644649"/>
            <a:ext cx="729798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The use of the words “radio”, “television” and “internet” in books 1900-2000</a:t>
            </a:r>
          </a:p>
        </p:txBody>
      </p:sp>
      <p:sp>
        <p:nvSpPr>
          <p:cNvPr id="84" name="Shape 8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sp>
        <p:nvSpPr>
          <p:cNvPr id="85" name="Shape 85"/>
          <p:cNvSpPr/>
          <p:nvPr/>
        </p:nvSpPr>
        <p:spPr>
          <a:xfrm>
            <a:off x="9864343" y="8026400"/>
            <a:ext cx="5659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TPS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xi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" grpId="3"/>
      <p:bldP build="whole" bldLvl="1" animBg="1" rev="0" advAuto="0" spid="80" grpId="1"/>
      <p:bldP build="whole" bldLvl="1" animBg="1" rev="0" advAuto="0" spid="81" grpId="2"/>
      <p:bldP build="whole" bldLvl="1" animBg="1" rev="0" advAuto="0" spid="83" grpId="4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