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media1.mov" ContentType="video/unknown"/>
  <Override PartName="/ppt/media/media2.mov" ContentType="video/unknown"/>
  <Override PartName="/ppt/media/media1.mp4" ContentType="video/unknown"/>
  <Override PartName="/ppt/media/image8.jpeg" ContentType="image/jpeg"/>
  <Override PartName="/ppt/charts/chart1.xml" ContentType="application/vnd.openxmlformats-officedocument.drawingml.chart+xml"/>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Lst>
  <p:sldSz cx="13004800" cy="9753600"/>
  <p:notesSz cx="6858000" cy="91440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s>

</file>

<file path=ppt/charts/_rels/chart1.xml.rels><?xml version="1.0" encoding="UTF-8" standalone="yes"?><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lvl="0"/>
          </a:p>
        </c:rich>
      </c:tx>
      <c:layout/>
      <c:overlay val="1"/>
    </c:title>
    <c:autoTitleDeleted val="1"/>
    <c:plotArea>
      <c:layout>
        <c:manualLayout>
          <c:layoutTarget val="inner"/>
          <c:xMode val="edge"/>
          <c:yMode val="edge"/>
          <c:x val="0.0472752"/>
          <c:y val="0.0520607"/>
          <c:w val="0.952725"/>
          <c:h val="0.86494"/>
        </c:manualLayout>
      </c:layout>
      <c:barChart>
        <c:barDir val="col"/>
        <c:grouping val="clustered"/>
        <c:varyColors val="0"/>
        <c:ser>
          <c:idx val="0"/>
          <c:order val="0"/>
          <c:tx>
            <c:strRef>
              <c:f>Sheet1!$B$1</c:f>
              <c:strCache>
                <c:pt idx="0">
                  <c:v>5</c:v>
                </c:pt>
              </c:strCache>
            </c:strRef>
          </c:tx>
          <c:spPr>
            <a:gradFill flip="none" rotWithShape="1">
              <a:gsLst>
                <a:gs pos="0">
                  <a:srgbClr val="51A7F9"/>
                </a:gs>
                <a:gs pos="100000">
                  <a:srgbClr val="0365C0"/>
                </a:gs>
              </a:gsLst>
              <a:lin ang="5400000" scaled="0"/>
            </a:gradFill>
            <a:ln w="12700" cap="flat">
              <a:noFill/>
              <a:miter lim="400000"/>
            </a:ln>
            <a:effectLst/>
          </c:spPr>
          <c:invertIfNegative val="0"/>
          <c:dLbls>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Helvetica Light"/>
                  </a:defRPr>
                </a:pPr>
                <a:r>
                  <a:rPr b="0" i="0" strike="noStrike" sz="2600" u="none">
                    <a:solidFill>
                      <a:srgbClr val="FFFFFF"/>
                    </a:solidFill>
                    <a:effectLst>
                      <a:outerShdw sx="100000" sy="100000" kx="0" ky="0" algn="b" rotWithShape="0" blurRad="0" dist="38100" dir="2700000">
                        <a:srgbClr val="000000"/>
                      </a:outerShdw>
                    </a:effectLst>
                    <a:latin typeface="Helvetica Light"/>
                  </a:rPr>
                  <a:t/>
                </a:r>
              </a:p>
            </c:txPr>
            <c:dLblPos val="inEnd"/>
            <c:showLegendKey val="0"/>
            <c:showVal val="0"/>
            <c:showCatName val="0"/>
            <c:showSerName val="0"/>
            <c:showPercent val="0"/>
            <c:showBubbleSize val="0"/>
            <c:showLeaderLines val="0"/>
          </c:dLbls>
          <c:cat>
            <c:strRef>
              <c:f>Sheet1!$A$2:$A$2</c:f>
              <c:strCache>
                <c:ptCount val="1"/>
                <c:pt idx="0">
                  <c:v>Sitting</c:v>
                </c:pt>
              </c:strCache>
            </c:strRef>
          </c:cat>
          <c:val>
            <c:numRef>
              <c:f>Sheet1!$B$2:$B$2</c:f>
              <c:numCache>
                <c:ptCount val="1"/>
                <c:pt idx="0">
                  <c:v>0.100000</c:v>
                </c:pt>
              </c:numCache>
            </c:numRef>
          </c:val>
        </c:ser>
        <c:ser>
          <c:idx val="1"/>
          <c:order val="1"/>
          <c:tx>
            <c:strRef>
              <c:f>Sheet1!$C$1</c:f>
              <c:strCache>
                <c:pt idx="0">
                  <c:v>4</c:v>
                </c:pt>
              </c:strCache>
            </c:strRef>
          </c:tx>
          <c:spPr>
            <a:gradFill flip="none" rotWithShape="1">
              <a:gsLst>
                <a:gs pos="0">
                  <a:srgbClr val="70BF41"/>
                </a:gs>
                <a:gs pos="100000">
                  <a:srgbClr val="00882B"/>
                </a:gs>
              </a:gsLst>
              <a:lin ang="5400000" scaled="0"/>
            </a:gradFill>
            <a:ln w="12700" cap="flat">
              <a:noFill/>
              <a:miter lim="400000"/>
            </a:ln>
            <a:effectLst/>
          </c:spPr>
          <c:invertIfNegative val="0"/>
          <c:dLbls>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Helvetica Light"/>
                  </a:defRPr>
                </a:pPr>
                <a:r>
                  <a:rPr b="0" i="0" strike="noStrike" sz="2600" u="none">
                    <a:solidFill>
                      <a:srgbClr val="FFFFFF"/>
                    </a:solidFill>
                    <a:effectLst>
                      <a:outerShdw sx="100000" sy="100000" kx="0" ky="0" algn="b" rotWithShape="0" blurRad="0" dist="38100" dir="2700000">
                        <a:srgbClr val="000000"/>
                      </a:outerShdw>
                    </a:effectLst>
                    <a:latin typeface="Helvetica Light"/>
                  </a:rPr>
                  <a:t/>
                </a:r>
              </a:p>
            </c:txPr>
            <c:dLblPos val="inEnd"/>
            <c:showLegendKey val="0"/>
            <c:showVal val="0"/>
            <c:showCatName val="0"/>
            <c:showSerName val="0"/>
            <c:showPercent val="0"/>
            <c:showBubbleSize val="0"/>
            <c:showLeaderLines val="0"/>
          </c:dLbls>
          <c:cat>
            <c:strRef>
              <c:f>Sheet1!$A$2:$A$2</c:f>
              <c:strCache>
                <c:ptCount val="1"/>
                <c:pt idx="0">
                  <c:v>Sitting</c:v>
                </c:pt>
              </c:strCache>
            </c:strRef>
          </c:cat>
          <c:val>
            <c:numRef>
              <c:f>Sheet1!$C$2:$C$2</c:f>
              <c:numCache>
                <c:ptCount val="1"/>
                <c:pt idx="0">
                  <c:v>27.000000</c:v>
                </c:pt>
              </c:numCache>
            </c:numRef>
          </c:val>
        </c:ser>
        <c:ser>
          <c:idx val="2"/>
          <c:order val="2"/>
          <c:tx>
            <c:strRef>
              <c:f>Sheet1!$D$1</c:f>
              <c:strCache>
                <c:pt idx="0">
                  <c:v>3</c:v>
                </c:pt>
              </c:strCache>
            </c:strRef>
          </c:tx>
          <c:spPr>
            <a:gradFill flip="none" rotWithShape="1">
              <a:gsLst>
                <a:gs pos="0">
                  <a:srgbClr val="FBE12B"/>
                </a:gs>
                <a:gs pos="100000">
                  <a:srgbClr val="BE9A1A"/>
                </a:gs>
              </a:gsLst>
              <a:lin ang="5400000" scaled="0"/>
            </a:gradFill>
            <a:ln w="12700" cap="flat">
              <a:noFill/>
              <a:miter lim="400000"/>
            </a:ln>
            <a:effectLst/>
          </c:spPr>
          <c:invertIfNegative val="0"/>
          <c:dLbls>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Helvetica Light"/>
                  </a:defRPr>
                </a:pPr>
                <a:r>
                  <a:rPr b="0" i="0" strike="noStrike" sz="2600" u="none">
                    <a:solidFill>
                      <a:srgbClr val="FFFFFF"/>
                    </a:solidFill>
                    <a:effectLst>
                      <a:outerShdw sx="100000" sy="100000" kx="0" ky="0" algn="b" rotWithShape="0" blurRad="0" dist="38100" dir="2700000">
                        <a:srgbClr val="000000"/>
                      </a:outerShdw>
                    </a:effectLst>
                    <a:latin typeface="Helvetica Light"/>
                  </a:rPr>
                  <a:t/>
                </a:r>
              </a:p>
            </c:txPr>
            <c:dLblPos val="inEnd"/>
            <c:showLegendKey val="0"/>
            <c:showVal val="0"/>
            <c:showCatName val="0"/>
            <c:showSerName val="0"/>
            <c:showPercent val="0"/>
            <c:showBubbleSize val="0"/>
            <c:showLeaderLines val="0"/>
          </c:dLbls>
          <c:cat>
            <c:strRef>
              <c:f>Sheet1!$A$2:$A$2</c:f>
              <c:strCache>
                <c:ptCount val="1"/>
                <c:pt idx="0">
                  <c:v>Sitting</c:v>
                </c:pt>
              </c:strCache>
            </c:strRef>
          </c:cat>
          <c:val>
            <c:numRef>
              <c:f>Sheet1!$D$2:$D$2</c:f>
              <c:numCache>
                <c:ptCount val="1"/>
                <c:pt idx="0">
                  <c:v>58.000000</c:v>
                </c:pt>
              </c:numCache>
            </c:numRef>
          </c:val>
        </c:ser>
        <c:ser>
          <c:idx val="3"/>
          <c:order val="3"/>
          <c:tx>
            <c:strRef>
              <c:f>Sheet1!$E$1</c:f>
              <c:strCache>
                <c:pt idx="0">
                  <c:v>2</c:v>
                </c:pt>
              </c:strCache>
            </c:strRef>
          </c:tx>
          <c:spPr>
            <a:gradFill flip="none" rotWithShape="1">
              <a:gsLst>
                <a:gs pos="0">
                  <a:srgbClr val="EF951A"/>
                </a:gs>
                <a:gs pos="100000">
                  <a:srgbClr val="DE6A10"/>
                </a:gs>
              </a:gsLst>
              <a:lin ang="5400000" scaled="0"/>
            </a:gradFill>
            <a:ln w="12700" cap="flat">
              <a:noFill/>
              <a:miter lim="400000"/>
            </a:ln>
            <a:effectLst/>
          </c:spPr>
          <c:invertIfNegative val="0"/>
          <c:dLbls>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Helvetica Light"/>
                  </a:defRPr>
                </a:pPr>
                <a:r>
                  <a:rPr b="0" i="0" strike="noStrike" sz="2600" u="none">
                    <a:solidFill>
                      <a:srgbClr val="FFFFFF"/>
                    </a:solidFill>
                    <a:effectLst>
                      <a:outerShdw sx="100000" sy="100000" kx="0" ky="0" algn="b" rotWithShape="0" blurRad="0" dist="38100" dir="2700000">
                        <a:srgbClr val="000000"/>
                      </a:outerShdw>
                    </a:effectLst>
                    <a:latin typeface="Helvetica Light"/>
                  </a:rPr>
                  <a:t/>
                </a:r>
              </a:p>
            </c:txPr>
            <c:dLblPos val="inEnd"/>
            <c:showLegendKey val="0"/>
            <c:showVal val="0"/>
            <c:showCatName val="0"/>
            <c:showSerName val="0"/>
            <c:showPercent val="0"/>
            <c:showBubbleSize val="0"/>
            <c:showLeaderLines val="0"/>
          </c:dLbls>
          <c:cat>
            <c:strRef>
              <c:f>Sheet1!$A$2:$A$2</c:f>
              <c:strCache>
                <c:ptCount val="1"/>
                <c:pt idx="0">
                  <c:v>Sitting</c:v>
                </c:pt>
              </c:strCache>
            </c:strRef>
          </c:cat>
          <c:val>
            <c:numRef>
              <c:f>Sheet1!$E$2:$E$2</c:f>
              <c:numCache>
                <c:ptCount val="1"/>
                <c:pt idx="0">
                  <c:v>13.000000</c:v>
                </c:pt>
              </c:numCache>
            </c:numRef>
          </c:val>
        </c:ser>
        <c:ser>
          <c:idx val="4"/>
          <c:order val="4"/>
          <c:tx>
            <c:strRef>
              <c:f>Sheet1!$F$1</c:f>
              <c:strCache>
                <c:pt idx="0">
                  <c:v>1</c:v>
                </c:pt>
              </c:strCache>
            </c:strRef>
          </c:tx>
          <c:spPr>
            <a:gradFill flip="none" rotWithShape="1">
              <a:gsLst>
                <a:gs pos="0">
                  <a:srgbClr val="FB4912"/>
                </a:gs>
                <a:gs pos="100000">
                  <a:srgbClr val="C82506"/>
                </a:gs>
              </a:gsLst>
              <a:lin ang="5400000" scaled="0"/>
            </a:gradFill>
            <a:ln w="12700" cap="flat">
              <a:noFill/>
              <a:miter lim="400000"/>
            </a:ln>
            <a:effectLst/>
          </c:spPr>
          <c:invertIfNegative val="0"/>
          <c:dLbls>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Helvetica Light"/>
                  </a:defRPr>
                </a:pPr>
                <a:r>
                  <a:rPr b="0" i="0" strike="noStrike" sz="2600" u="none">
                    <a:solidFill>
                      <a:srgbClr val="FFFFFF"/>
                    </a:solidFill>
                    <a:effectLst>
                      <a:outerShdw sx="100000" sy="100000" kx="0" ky="0" algn="b" rotWithShape="0" blurRad="0" dist="38100" dir="2700000">
                        <a:srgbClr val="000000"/>
                      </a:outerShdw>
                    </a:effectLst>
                    <a:latin typeface="Helvetica Light"/>
                  </a:rPr>
                  <a:t/>
                </a:r>
              </a:p>
            </c:txPr>
            <c:dLblPos val="inEnd"/>
            <c:showLegendKey val="0"/>
            <c:showVal val="0"/>
            <c:showCatName val="0"/>
            <c:showSerName val="0"/>
            <c:showPercent val="0"/>
            <c:showBubbleSize val="0"/>
            <c:showLeaderLines val="0"/>
          </c:dLbls>
          <c:cat>
            <c:strRef>
              <c:f>Sheet1!$A$2:$A$2</c:f>
              <c:strCache>
                <c:ptCount val="1"/>
                <c:pt idx="0">
                  <c:v>Sitting</c:v>
                </c:pt>
              </c:strCache>
            </c:strRef>
          </c:cat>
          <c:val>
            <c:numRef>
              <c:f>Sheet1!$F$2:$F$2</c:f>
              <c:numCache>
                <c:ptCount val="1"/>
                <c:pt idx="0">
                  <c:v>2.000000</c:v>
                </c:pt>
              </c:numCache>
            </c:numRef>
          </c:val>
        </c:ser>
        <c:gapWidth val="40"/>
        <c:overlap val="-10"/>
        <c:axId val="0"/>
        <c:axId val="1"/>
      </c:barChart>
      <c:catAx>
        <c:axId val="0"/>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lvl="0">
              <a:defRPr b="0" i="0" strike="noStrike" sz="2000" u="none">
                <a:solidFill>
                  <a:srgbClr val="000000"/>
                </a:solidFill>
                <a:effectLst/>
                <a:latin typeface="Helvetica Light"/>
              </a:defRPr>
            </a:pPr>
          </a:p>
        </c:txPr>
        <c:crossAx val="1"/>
        <c:crosses val="autoZero"/>
        <c:auto val="1"/>
        <c:lblAlgn val="ctr"/>
        <c:noMultiLvlLbl val="1"/>
      </c:catAx>
      <c:valAx>
        <c:axId val="1"/>
        <c:scaling>
          <c:orientation val="minMax"/>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12700" cap="flat">
            <a:noFill/>
            <a:prstDash val="solid"/>
            <a:miter lim="400000"/>
          </a:ln>
        </c:spPr>
        <c:txPr>
          <a:bodyPr rot="0"/>
          <a:lstStyle/>
          <a:p>
            <a:pPr lvl="0">
              <a:defRPr b="0" i="0" strike="noStrike" sz="2000" u="none">
                <a:solidFill>
                  <a:srgbClr val="000000"/>
                </a:solidFill>
                <a:effectLst/>
                <a:latin typeface="Helvetica Light"/>
              </a:defRPr>
            </a:pPr>
          </a:p>
        </c:txPr>
        <c:crossAx val="0"/>
        <c:crosses val="autoZero"/>
        <c:crossBetween val="between"/>
        <c:majorUnit val="15"/>
        <c:minorUnit val="7.5"/>
      </c:valAx>
      <c:spPr>
        <a:noFill/>
        <a:ln w="12700" cap="flat">
          <a:noFill/>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hape 40"/>
          <p:cNvSpPr/>
          <p:nvPr>
            <p:ph type="sldImg"/>
          </p:nvPr>
        </p:nvSpPr>
        <p:spPr>
          <a:xfrm>
            <a:off x="1143000" y="685800"/>
            <a:ext cx="4572000" cy="3429000"/>
          </a:xfrm>
          <a:prstGeom prst="rect">
            <a:avLst/>
          </a:prstGeom>
        </p:spPr>
        <p:txBody>
          <a:bodyPr/>
          <a:lstStyle/>
          <a:p>
            <a:pPr lvl="0"/>
          </a:p>
        </p:txBody>
      </p:sp>
      <p:sp>
        <p:nvSpPr>
          <p:cNvPr id="41" name="Shape 41"/>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spTree>
      <p:nvGrpSpPr>
        <p:cNvPr id="1" name=""/>
        <p:cNvGrpSpPr/>
        <p:nvPr/>
      </p:nvGrpSpPr>
      <p:grpSpPr>
        <a:xfrm>
          <a:off x="0" y="0"/>
          <a:ext cx="0" cy="0"/>
          <a:chOff x="0" y="0"/>
          <a:chExt cx="0" cy="0"/>
        </a:xfrm>
      </p:grpSpPr>
      <p:sp>
        <p:nvSpPr>
          <p:cNvPr id="6" name="Shape 6"/>
          <p:cNvSpPr/>
          <p:nvPr>
            <p:ph type="title"/>
          </p:nvPr>
        </p:nvSpPr>
        <p:spPr>
          <a:xfrm>
            <a:off x="1270000" y="1638300"/>
            <a:ext cx="10464800" cy="3302000"/>
          </a:xfrm>
          <a:prstGeom prst="rect">
            <a:avLst/>
          </a:prstGeom>
        </p:spPr>
        <p:txBody>
          <a:bodyPr/>
          <a:lstStyle>
            <a:lvl1pPr algn="ctr">
              <a:defRPr sz="8000">
                <a:latin typeface="+mn-lt"/>
                <a:ea typeface="+mn-ea"/>
                <a:cs typeface="+mn-cs"/>
                <a:sym typeface="Helvetica Light"/>
              </a:defRPr>
            </a:lvl1pPr>
          </a:lstStyle>
          <a:p>
            <a:pPr lvl="0">
              <a:defRPr sz="1800"/>
            </a:pPr>
            <a:r>
              <a:rPr sz="8000"/>
              <a:t>Title Text</a:t>
            </a:r>
          </a:p>
        </p:txBody>
      </p:sp>
      <p:sp>
        <p:nvSpPr>
          <p:cNvPr id="7" name="Shape 7"/>
          <p:cNvSpPr/>
          <p:nvPr>
            <p:ph type="body" idx="1"/>
          </p:nvPr>
        </p:nvSpPr>
        <p:spPr>
          <a:xfrm>
            <a:off x="1270000" y="5029200"/>
            <a:ext cx="10464800" cy="1130300"/>
          </a:xfrm>
          <a:prstGeom prst="rect">
            <a:avLst/>
          </a:prstGeom>
        </p:spPr>
        <p:txBody>
          <a:bodyPr/>
          <a:lstStyle>
            <a:lvl1pPr marL="0" indent="0" algn="ctr">
              <a:spcBef>
                <a:spcPts val="0"/>
              </a:spcBef>
              <a:buSzTx/>
              <a:buFontTx/>
              <a:buNone/>
              <a:defRPr sz="3200">
                <a:solidFill>
                  <a:srgbClr val="000000"/>
                </a:solidFill>
                <a:latin typeface="+mn-lt"/>
                <a:ea typeface="+mn-ea"/>
                <a:cs typeface="+mn-cs"/>
                <a:sym typeface="Helvetica Light"/>
              </a:defRPr>
            </a:lvl1pPr>
            <a:lvl2pPr marL="0" indent="228600" algn="ctr">
              <a:spcBef>
                <a:spcPts val="0"/>
              </a:spcBef>
              <a:buSzTx/>
              <a:buFontTx/>
              <a:buNone/>
              <a:defRPr sz="3200">
                <a:solidFill>
                  <a:srgbClr val="000000"/>
                </a:solidFill>
                <a:latin typeface="+mn-lt"/>
                <a:ea typeface="+mn-ea"/>
                <a:cs typeface="+mn-cs"/>
                <a:sym typeface="Helvetica Light"/>
              </a:defRPr>
            </a:lvl2pPr>
            <a:lvl3pPr marL="0" indent="457200" algn="ctr">
              <a:spcBef>
                <a:spcPts val="0"/>
              </a:spcBef>
              <a:buSzTx/>
              <a:buFontTx/>
              <a:buNone/>
              <a:defRPr sz="3200">
                <a:solidFill>
                  <a:srgbClr val="000000"/>
                </a:solidFill>
                <a:latin typeface="+mn-lt"/>
                <a:ea typeface="+mn-ea"/>
                <a:cs typeface="+mn-cs"/>
                <a:sym typeface="Helvetica Light"/>
              </a:defRPr>
            </a:lvl3pPr>
            <a:lvl4pPr marL="0" indent="685800" algn="ctr">
              <a:spcBef>
                <a:spcPts val="0"/>
              </a:spcBef>
              <a:buSzTx/>
              <a:buFontTx/>
              <a:buNone/>
              <a:defRPr sz="3200">
                <a:solidFill>
                  <a:srgbClr val="000000"/>
                </a:solidFill>
                <a:latin typeface="+mn-lt"/>
                <a:ea typeface="+mn-ea"/>
                <a:cs typeface="+mn-cs"/>
                <a:sym typeface="Helvetica Light"/>
              </a:defRPr>
            </a:lvl4pPr>
            <a:lvl5pPr marL="0" indent="914400" algn="ctr">
              <a:spcBef>
                <a:spcPts val="0"/>
              </a:spcBef>
              <a:buSzTx/>
              <a:buFontTx/>
              <a:buNone/>
              <a:defRPr sz="3200">
                <a:solidFill>
                  <a:srgbClr val="000000"/>
                </a:solidFill>
                <a:latin typeface="+mn-lt"/>
                <a:ea typeface="+mn-ea"/>
                <a:cs typeface="+mn-cs"/>
                <a:sym typeface="Helvetica Light"/>
              </a:defRPr>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31" name="Shape 31"/>
          <p:cNvSpPr/>
          <p:nvPr>
            <p:ph type="title"/>
          </p:nvPr>
        </p:nvSpPr>
        <p:spPr>
          <a:prstGeom prst="rect">
            <a:avLst/>
          </a:prstGeom>
        </p:spPr>
        <p:txBody>
          <a:bodyPr/>
          <a:lstStyle/>
          <a:p>
            <a:pPr lvl="0">
              <a:defRPr sz="1800"/>
            </a:pPr>
            <a:r>
              <a:rPr sz="4200"/>
              <a:t>Title Text</a:t>
            </a:r>
          </a:p>
        </p:txBody>
      </p:sp>
      <p:sp>
        <p:nvSpPr>
          <p:cNvPr id="32" name="Shape 32"/>
          <p:cNvSpPr/>
          <p:nvPr>
            <p:ph type="body" idx="1"/>
          </p:nvPr>
        </p:nvSpPr>
        <p:spPr>
          <a:prstGeom prst="rect">
            <a:avLst/>
          </a:prstGeom>
        </p:spPr>
        <p:txBody>
          <a:bodyPr/>
          <a:lstStyle/>
          <a:p>
            <a:pPr lvl="0">
              <a:defRPr sz="1800">
                <a:solidFill>
                  <a:srgbClr val="000000"/>
                </a:solidFill>
              </a:defRPr>
            </a:pPr>
            <a:r>
              <a:rPr sz="3600">
                <a:solidFill>
                  <a:srgbClr val="747474"/>
                </a:solidFill>
              </a:rPr>
              <a:t>Body Level One</a:t>
            </a:r>
            <a:endParaRPr sz="3600">
              <a:solidFill>
                <a:srgbClr val="747474"/>
              </a:solidFill>
            </a:endParaRPr>
          </a:p>
          <a:p>
            <a:pPr lvl="1">
              <a:defRPr sz="1800">
                <a:solidFill>
                  <a:srgbClr val="000000"/>
                </a:solidFill>
              </a:defRPr>
            </a:pPr>
            <a:r>
              <a:rPr sz="3600">
                <a:solidFill>
                  <a:srgbClr val="747474"/>
                </a:solidFill>
              </a:rPr>
              <a:t>Body Level Two</a:t>
            </a:r>
            <a:endParaRPr sz="3600">
              <a:solidFill>
                <a:srgbClr val="747474"/>
              </a:solidFill>
            </a:endParaRPr>
          </a:p>
          <a:p>
            <a:pPr lvl="2">
              <a:defRPr sz="1800">
                <a:solidFill>
                  <a:srgbClr val="000000"/>
                </a:solidFill>
              </a:defRPr>
            </a:pPr>
            <a:r>
              <a:rPr sz="3600">
                <a:solidFill>
                  <a:srgbClr val="747474"/>
                </a:solidFill>
              </a:rPr>
              <a:t>Body Level Three</a:t>
            </a:r>
            <a:endParaRPr sz="3600">
              <a:solidFill>
                <a:srgbClr val="747474"/>
              </a:solidFill>
            </a:endParaRPr>
          </a:p>
          <a:p>
            <a:pPr lvl="3">
              <a:defRPr sz="1800">
                <a:solidFill>
                  <a:srgbClr val="000000"/>
                </a:solidFill>
              </a:defRPr>
            </a:pPr>
            <a:r>
              <a:rPr sz="3600">
                <a:solidFill>
                  <a:srgbClr val="747474"/>
                </a:solidFill>
              </a:rPr>
              <a:t>Body Level Four</a:t>
            </a:r>
            <a:endParaRPr sz="3600">
              <a:solidFill>
                <a:srgbClr val="747474"/>
              </a:solidFill>
            </a:endParaRPr>
          </a:p>
          <a:p>
            <a:pPr lvl="4">
              <a:defRPr sz="1800">
                <a:solidFill>
                  <a:srgbClr val="000000"/>
                </a:solidFill>
              </a:defRPr>
            </a:pPr>
            <a:r>
              <a:rPr sz="3600">
                <a:solidFill>
                  <a:srgbClr val="747474"/>
                </a:solidFill>
              </a:rPr>
              <a:t>Body Level Five</a:t>
            </a:r>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sp>
        <p:nvSpPr>
          <p:cNvPr id="34" name="Shape 34"/>
          <p:cNvSpPr/>
          <p:nvPr>
            <p:ph type="title"/>
          </p:nvPr>
        </p:nvSpPr>
        <p:spPr>
          <a:xfrm>
            <a:off x="952500" y="444500"/>
            <a:ext cx="11099800" cy="2159000"/>
          </a:xfrm>
          <a:prstGeom prst="rect">
            <a:avLst/>
          </a:prstGeom>
        </p:spPr>
        <p:txBody>
          <a:bodyPr anchor="ctr"/>
          <a:lstStyle>
            <a:lvl1pPr algn="ctr">
              <a:defRPr sz="8000">
                <a:latin typeface="+mn-lt"/>
                <a:ea typeface="+mn-ea"/>
                <a:cs typeface="+mn-cs"/>
                <a:sym typeface="Helvetica Light"/>
              </a:defRPr>
            </a:lvl1pPr>
          </a:lstStyle>
          <a:p>
            <a:pPr lvl="0">
              <a:defRPr sz="1800"/>
            </a:pPr>
            <a:r>
              <a:rPr sz="8000"/>
              <a:t>Title Text</a:t>
            </a:r>
          </a:p>
        </p:txBody>
      </p:sp>
      <p:sp>
        <p:nvSpPr>
          <p:cNvPr id="35" name="Shape 35"/>
          <p:cNvSpPr/>
          <p:nvPr>
            <p:ph type="body" idx="1"/>
          </p:nvPr>
        </p:nvSpPr>
        <p:spPr>
          <a:xfrm>
            <a:off x="952500" y="2603500"/>
            <a:ext cx="11099800" cy="6286500"/>
          </a:xfrm>
          <a:prstGeom prst="rect">
            <a:avLst/>
          </a:prstGeom>
        </p:spPr>
        <p:txBody>
          <a:bodyPr anchor="ctr"/>
          <a:lstStyle>
            <a:lvl1pPr marL="444500" indent="-444500">
              <a:buFontTx/>
              <a:defRPr>
                <a:solidFill>
                  <a:srgbClr val="000000"/>
                </a:solidFill>
                <a:latin typeface="+mn-lt"/>
                <a:ea typeface="+mn-ea"/>
                <a:cs typeface="+mn-cs"/>
                <a:sym typeface="Helvetica Light"/>
              </a:defRPr>
            </a:lvl1pPr>
            <a:lvl2pPr marL="889000" indent="-444500">
              <a:buFontTx/>
              <a:defRPr>
                <a:solidFill>
                  <a:srgbClr val="000000"/>
                </a:solidFill>
                <a:latin typeface="+mn-lt"/>
                <a:ea typeface="+mn-ea"/>
                <a:cs typeface="+mn-cs"/>
                <a:sym typeface="Helvetica Light"/>
              </a:defRPr>
            </a:lvl2pPr>
            <a:lvl3pPr marL="1333500" indent="-444500">
              <a:buFontTx/>
              <a:defRPr>
                <a:solidFill>
                  <a:srgbClr val="000000"/>
                </a:solidFill>
                <a:latin typeface="+mn-lt"/>
                <a:ea typeface="+mn-ea"/>
                <a:cs typeface="+mn-cs"/>
                <a:sym typeface="Helvetica Light"/>
              </a:defRPr>
            </a:lvl3pPr>
            <a:lvl4pPr marL="1778000" indent="-444500">
              <a:buFontTx/>
              <a:defRPr>
                <a:solidFill>
                  <a:srgbClr val="000000"/>
                </a:solidFill>
                <a:latin typeface="+mn-lt"/>
                <a:ea typeface="+mn-ea"/>
                <a:cs typeface="+mn-cs"/>
                <a:sym typeface="Helvetica Light"/>
              </a:defRPr>
            </a:lvl4pPr>
            <a:lvl5pPr marL="2222500" indent="-444500">
              <a:buFontTx/>
              <a:defRPr>
                <a:solidFill>
                  <a:srgbClr val="000000"/>
                </a:solidFill>
                <a:latin typeface="+mn-lt"/>
                <a:ea typeface="+mn-ea"/>
                <a:cs typeface="+mn-cs"/>
                <a:sym typeface="Helvetica Light"/>
              </a:defRPr>
            </a:lvl5p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sp>
        <p:nvSpPr>
          <p:cNvPr id="37" name="Shape 37"/>
          <p:cNvSpPr/>
          <p:nvPr>
            <p:ph type="title"/>
          </p:nvPr>
        </p:nvSpPr>
        <p:spPr>
          <a:xfrm>
            <a:off x="1270000" y="3225800"/>
            <a:ext cx="10464800" cy="3302000"/>
          </a:xfrm>
          <a:prstGeom prst="rect">
            <a:avLst/>
          </a:prstGeom>
        </p:spPr>
        <p:txBody>
          <a:bodyPr anchor="ctr"/>
          <a:lstStyle>
            <a:lvl1pPr algn="ctr">
              <a:defRPr sz="8000">
                <a:latin typeface="+mn-lt"/>
                <a:ea typeface="+mn-ea"/>
                <a:cs typeface="+mn-cs"/>
                <a:sym typeface="Helvetica Light"/>
              </a:defRPr>
            </a:lvl1pPr>
          </a:lstStyle>
          <a:p>
            <a:pPr lvl="0">
              <a:defRPr sz="1800"/>
            </a:pPr>
            <a:r>
              <a:rPr sz="8000"/>
              <a:t>Title Text</a:t>
            </a:r>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sp>
        <p:nvSpPr>
          <p:cNvPr id="39" name="Shape 39"/>
          <p:cNvSpPr/>
          <p:nvPr>
            <p:ph type="title"/>
          </p:nvPr>
        </p:nvSpPr>
        <p:spPr>
          <a:xfrm>
            <a:off x="571500" y="3289300"/>
            <a:ext cx="11861800" cy="3175000"/>
          </a:xfrm>
          <a:prstGeom prst="rect">
            <a:avLst/>
          </a:prstGeom>
        </p:spPr>
        <p:txBody>
          <a:bodyPr anchor="ctr"/>
          <a:lstStyle/>
          <a:p>
            <a:pPr lvl="0">
              <a:defRPr sz="1800"/>
            </a:pPr>
            <a:r>
              <a:rPr sz="4200"/>
              <a:t>Title Text</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spTree>
      <p:nvGrpSpPr>
        <p:cNvPr id="1" name=""/>
        <p:cNvGrpSpPr/>
        <p:nvPr/>
      </p:nvGrpSpPr>
      <p:grpSpPr>
        <a:xfrm>
          <a:off x="0" y="0"/>
          <a:ext cx="0" cy="0"/>
          <a:chOff x="0" y="0"/>
          <a:chExt cx="0" cy="0"/>
        </a:xfrm>
      </p:grpSpPr>
      <p:sp>
        <p:nvSpPr>
          <p:cNvPr id="9" name="Shape 9"/>
          <p:cNvSpPr/>
          <p:nvPr>
            <p:ph type="title"/>
          </p:nvPr>
        </p:nvSpPr>
        <p:spPr>
          <a:xfrm>
            <a:off x="1270000" y="6718300"/>
            <a:ext cx="10464800" cy="1422400"/>
          </a:xfrm>
          <a:prstGeom prst="rect">
            <a:avLst/>
          </a:prstGeom>
        </p:spPr>
        <p:txBody>
          <a:bodyPr/>
          <a:lstStyle>
            <a:lvl1pPr algn="ctr">
              <a:defRPr sz="8000">
                <a:latin typeface="+mn-lt"/>
                <a:ea typeface="+mn-ea"/>
                <a:cs typeface="+mn-cs"/>
                <a:sym typeface="Helvetica Light"/>
              </a:defRPr>
            </a:lvl1pPr>
          </a:lstStyle>
          <a:p>
            <a:pPr lvl="0">
              <a:defRPr sz="1800"/>
            </a:pPr>
            <a:r>
              <a:rPr sz="8000"/>
              <a:t>Title Text</a:t>
            </a:r>
          </a:p>
        </p:txBody>
      </p:sp>
      <p:sp>
        <p:nvSpPr>
          <p:cNvPr id="10" name="Shape 10"/>
          <p:cNvSpPr/>
          <p:nvPr>
            <p:ph type="body" idx="1"/>
          </p:nvPr>
        </p:nvSpPr>
        <p:spPr>
          <a:xfrm>
            <a:off x="1270000" y="8191500"/>
            <a:ext cx="10464800" cy="1130300"/>
          </a:xfrm>
          <a:prstGeom prst="rect">
            <a:avLst/>
          </a:prstGeom>
        </p:spPr>
        <p:txBody>
          <a:bodyPr/>
          <a:lstStyle>
            <a:lvl1pPr marL="0" indent="0" algn="ctr">
              <a:spcBef>
                <a:spcPts val="0"/>
              </a:spcBef>
              <a:buSzTx/>
              <a:buFontTx/>
              <a:buNone/>
              <a:defRPr sz="3200">
                <a:solidFill>
                  <a:srgbClr val="000000"/>
                </a:solidFill>
                <a:latin typeface="+mn-lt"/>
                <a:ea typeface="+mn-ea"/>
                <a:cs typeface="+mn-cs"/>
                <a:sym typeface="Helvetica Light"/>
              </a:defRPr>
            </a:lvl1pPr>
            <a:lvl2pPr marL="0" indent="228600" algn="ctr">
              <a:spcBef>
                <a:spcPts val="0"/>
              </a:spcBef>
              <a:buSzTx/>
              <a:buFontTx/>
              <a:buNone/>
              <a:defRPr sz="3200">
                <a:solidFill>
                  <a:srgbClr val="000000"/>
                </a:solidFill>
                <a:latin typeface="+mn-lt"/>
                <a:ea typeface="+mn-ea"/>
                <a:cs typeface="+mn-cs"/>
                <a:sym typeface="Helvetica Light"/>
              </a:defRPr>
            </a:lvl2pPr>
            <a:lvl3pPr marL="0" indent="457200" algn="ctr">
              <a:spcBef>
                <a:spcPts val="0"/>
              </a:spcBef>
              <a:buSzTx/>
              <a:buFontTx/>
              <a:buNone/>
              <a:defRPr sz="3200">
                <a:solidFill>
                  <a:srgbClr val="000000"/>
                </a:solidFill>
                <a:latin typeface="+mn-lt"/>
                <a:ea typeface="+mn-ea"/>
                <a:cs typeface="+mn-cs"/>
                <a:sym typeface="Helvetica Light"/>
              </a:defRPr>
            </a:lvl3pPr>
            <a:lvl4pPr marL="0" indent="685800" algn="ctr">
              <a:spcBef>
                <a:spcPts val="0"/>
              </a:spcBef>
              <a:buSzTx/>
              <a:buFontTx/>
              <a:buNone/>
              <a:defRPr sz="3200">
                <a:solidFill>
                  <a:srgbClr val="000000"/>
                </a:solidFill>
                <a:latin typeface="+mn-lt"/>
                <a:ea typeface="+mn-ea"/>
                <a:cs typeface="+mn-cs"/>
                <a:sym typeface="Helvetica Light"/>
              </a:defRPr>
            </a:lvl4pPr>
            <a:lvl5pPr marL="0" indent="914400" algn="ctr">
              <a:spcBef>
                <a:spcPts val="0"/>
              </a:spcBef>
              <a:buSzTx/>
              <a:buFontTx/>
              <a:buNone/>
              <a:defRPr sz="3200">
                <a:solidFill>
                  <a:srgbClr val="000000"/>
                </a:solidFill>
                <a:latin typeface="+mn-lt"/>
                <a:ea typeface="+mn-ea"/>
                <a:cs typeface="+mn-cs"/>
                <a:sym typeface="Helvetica Light"/>
              </a:defRPr>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sp>
        <p:nvSpPr>
          <p:cNvPr id="12" name="Shape 12"/>
          <p:cNvSpPr/>
          <p:nvPr>
            <p:ph type="title"/>
          </p:nvPr>
        </p:nvSpPr>
        <p:spPr>
          <a:xfrm>
            <a:off x="1270000" y="3225800"/>
            <a:ext cx="10464800" cy="3302000"/>
          </a:xfrm>
          <a:prstGeom prst="rect">
            <a:avLst/>
          </a:prstGeom>
        </p:spPr>
        <p:txBody>
          <a:bodyPr anchor="ctr"/>
          <a:lstStyle>
            <a:lvl1pPr algn="ctr">
              <a:defRPr sz="8000">
                <a:latin typeface="+mn-lt"/>
                <a:ea typeface="+mn-ea"/>
                <a:cs typeface="+mn-cs"/>
                <a:sym typeface="Helvetica Light"/>
              </a:defRPr>
            </a:lvl1pPr>
          </a:lstStyle>
          <a:p>
            <a:pPr lvl="0">
              <a:defRPr sz="1800"/>
            </a:pPr>
            <a:r>
              <a:rPr sz="8000"/>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spTree>
      <p:nvGrpSpPr>
        <p:cNvPr id="1" name=""/>
        <p:cNvGrpSpPr/>
        <p:nvPr/>
      </p:nvGrpSpPr>
      <p:grpSpPr>
        <a:xfrm>
          <a:off x="0" y="0"/>
          <a:ext cx="0" cy="0"/>
          <a:chOff x="0" y="0"/>
          <a:chExt cx="0" cy="0"/>
        </a:xfrm>
      </p:grpSpPr>
      <p:sp>
        <p:nvSpPr>
          <p:cNvPr id="14" name="Shape 14"/>
          <p:cNvSpPr/>
          <p:nvPr>
            <p:ph type="title"/>
          </p:nvPr>
        </p:nvSpPr>
        <p:spPr>
          <a:xfrm>
            <a:off x="952500" y="635000"/>
            <a:ext cx="5334000" cy="3987800"/>
          </a:xfrm>
          <a:prstGeom prst="rect">
            <a:avLst/>
          </a:prstGeom>
        </p:spPr>
        <p:txBody>
          <a:bodyPr/>
          <a:lstStyle>
            <a:lvl1pPr algn="ctr">
              <a:defRPr sz="6000">
                <a:latin typeface="+mn-lt"/>
                <a:ea typeface="+mn-ea"/>
                <a:cs typeface="+mn-cs"/>
                <a:sym typeface="Helvetica Light"/>
              </a:defRPr>
            </a:lvl1pPr>
          </a:lstStyle>
          <a:p>
            <a:pPr lvl="0">
              <a:defRPr sz="1800"/>
            </a:pPr>
            <a:r>
              <a:rPr sz="6000"/>
              <a:t>Title Text</a:t>
            </a:r>
          </a:p>
        </p:txBody>
      </p:sp>
      <p:sp>
        <p:nvSpPr>
          <p:cNvPr id="15" name="Shape 15"/>
          <p:cNvSpPr/>
          <p:nvPr>
            <p:ph type="body" idx="1"/>
          </p:nvPr>
        </p:nvSpPr>
        <p:spPr>
          <a:xfrm>
            <a:off x="952500" y="4762500"/>
            <a:ext cx="5334000" cy="4102100"/>
          </a:xfrm>
          <a:prstGeom prst="rect">
            <a:avLst/>
          </a:prstGeom>
        </p:spPr>
        <p:txBody>
          <a:bodyPr/>
          <a:lstStyle>
            <a:lvl1pPr marL="0" indent="0" algn="ctr">
              <a:spcBef>
                <a:spcPts val="0"/>
              </a:spcBef>
              <a:buSzTx/>
              <a:buFontTx/>
              <a:buNone/>
              <a:defRPr sz="3200">
                <a:solidFill>
                  <a:srgbClr val="000000"/>
                </a:solidFill>
                <a:latin typeface="+mn-lt"/>
                <a:ea typeface="+mn-ea"/>
                <a:cs typeface="+mn-cs"/>
                <a:sym typeface="Helvetica Light"/>
              </a:defRPr>
            </a:lvl1pPr>
            <a:lvl2pPr marL="0" indent="228600" algn="ctr">
              <a:spcBef>
                <a:spcPts val="0"/>
              </a:spcBef>
              <a:buSzTx/>
              <a:buFontTx/>
              <a:buNone/>
              <a:defRPr sz="3200">
                <a:solidFill>
                  <a:srgbClr val="000000"/>
                </a:solidFill>
                <a:latin typeface="+mn-lt"/>
                <a:ea typeface="+mn-ea"/>
                <a:cs typeface="+mn-cs"/>
                <a:sym typeface="Helvetica Light"/>
              </a:defRPr>
            </a:lvl2pPr>
            <a:lvl3pPr marL="0" indent="457200" algn="ctr">
              <a:spcBef>
                <a:spcPts val="0"/>
              </a:spcBef>
              <a:buSzTx/>
              <a:buFontTx/>
              <a:buNone/>
              <a:defRPr sz="3200">
                <a:solidFill>
                  <a:srgbClr val="000000"/>
                </a:solidFill>
                <a:latin typeface="+mn-lt"/>
                <a:ea typeface="+mn-ea"/>
                <a:cs typeface="+mn-cs"/>
                <a:sym typeface="Helvetica Light"/>
              </a:defRPr>
            </a:lvl3pPr>
            <a:lvl4pPr marL="0" indent="685800" algn="ctr">
              <a:spcBef>
                <a:spcPts val="0"/>
              </a:spcBef>
              <a:buSzTx/>
              <a:buFontTx/>
              <a:buNone/>
              <a:defRPr sz="3200">
                <a:solidFill>
                  <a:srgbClr val="000000"/>
                </a:solidFill>
                <a:latin typeface="+mn-lt"/>
                <a:ea typeface="+mn-ea"/>
                <a:cs typeface="+mn-cs"/>
                <a:sym typeface="Helvetica Light"/>
              </a:defRPr>
            </a:lvl4pPr>
            <a:lvl5pPr marL="0" indent="914400" algn="ctr">
              <a:spcBef>
                <a:spcPts val="0"/>
              </a:spcBef>
              <a:buSzTx/>
              <a:buFontTx/>
              <a:buNone/>
              <a:defRPr sz="3200">
                <a:solidFill>
                  <a:srgbClr val="000000"/>
                </a:solidFill>
                <a:latin typeface="+mn-lt"/>
                <a:ea typeface="+mn-ea"/>
                <a:cs typeface="+mn-cs"/>
                <a:sym typeface="Helvetica Light"/>
              </a:defRPr>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Title - Top">
    <p:spTree>
      <p:nvGrpSpPr>
        <p:cNvPr id="1" name=""/>
        <p:cNvGrpSpPr/>
        <p:nvPr/>
      </p:nvGrpSpPr>
      <p:grpSpPr>
        <a:xfrm>
          <a:off x="0" y="0"/>
          <a:ext cx="0" cy="0"/>
          <a:chOff x="0" y="0"/>
          <a:chExt cx="0" cy="0"/>
        </a:xfrm>
      </p:grpSpPr>
      <p:sp>
        <p:nvSpPr>
          <p:cNvPr id="17" name="Shape 17"/>
          <p:cNvSpPr/>
          <p:nvPr>
            <p:ph type="title"/>
          </p:nvPr>
        </p:nvSpPr>
        <p:spPr>
          <a:xfrm>
            <a:off x="952500" y="444500"/>
            <a:ext cx="11099800" cy="2159000"/>
          </a:xfrm>
          <a:prstGeom prst="rect">
            <a:avLst/>
          </a:prstGeom>
        </p:spPr>
        <p:txBody>
          <a:bodyPr anchor="ctr"/>
          <a:lstStyle>
            <a:lvl1pPr algn="ctr">
              <a:defRPr sz="8000">
                <a:latin typeface="+mn-lt"/>
                <a:ea typeface="+mn-ea"/>
                <a:cs typeface="+mn-cs"/>
                <a:sym typeface="Helvetica Light"/>
              </a:defRPr>
            </a:lvl1pPr>
          </a:lstStyle>
          <a:p>
            <a:pPr lvl="0">
              <a:defRPr sz="1800"/>
            </a:pPr>
            <a:r>
              <a:rPr sz="8000"/>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sp>
        <p:nvSpPr>
          <p:cNvPr id="19" name="Shape 19"/>
          <p:cNvSpPr/>
          <p:nvPr>
            <p:ph type="title"/>
          </p:nvPr>
        </p:nvSpPr>
        <p:spPr>
          <a:xfrm>
            <a:off x="952500" y="444500"/>
            <a:ext cx="11099800" cy="2159000"/>
          </a:xfrm>
          <a:prstGeom prst="rect">
            <a:avLst/>
          </a:prstGeom>
        </p:spPr>
        <p:txBody>
          <a:bodyPr anchor="ctr"/>
          <a:lstStyle>
            <a:lvl1pPr algn="ctr">
              <a:defRPr sz="8000">
                <a:latin typeface="+mn-lt"/>
                <a:ea typeface="+mn-ea"/>
                <a:cs typeface="+mn-cs"/>
                <a:sym typeface="Helvetica Light"/>
              </a:defRPr>
            </a:lvl1pPr>
          </a:lstStyle>
          <a:p>
            <a:pPr lvl="0">
              <a:defRPr sz="1800"/>
            </a:pPr>
            <a:r>
              <a:rPr sz="8000"/>
              <a:t>Title Text</a:t>
            </a:r>
          </a:p>
        </p:txBody>
      </p:sp>
      <p:sp>
        <p:nvSpPr>
          <p:cNvPr id="20" name="Shape 20"/>
          <p:cNvSpPr/>
          <p:nvPr>
            <p:ph type="body" idx="1"/>
          </p:nvPr>
        </p:nvSpPr>
        <p:spPr>
          <a:xfrm>
            <a:off x="952500" y="2603500"/>
            <a:ext cx="11099800" cy="6286500"/>
          </a:xfrm>
          <a:prstGeom prst="rect">
            <a:avLst/>
          </a:prstGeom>
        </p:spPr>
        <p:txBody>
          <a:bodyPr anchor="ctr"/>
          <a:lstStyle>
            <a:lvl1pPr marL="444500" indent="-444500">
              <a:buFontTx/>
              <a:defRPr>
                <a:solidFill>
                  <a:srgbClr val="000000"/>
                </a:solidFill>
                <a:latin typeface="+mn-lt"/>
                <a:ea typeface="+mn-ea"/>
                <a:cs typeface="+mn-cs"/>
                <a:sym typeface="Helvetica Light"/>
              </a:defRPr>
            </a:lvl1pPr>
            <a:lvl2pPr marL="889000" indent="-444500">
              <a:buFontTx/>
              <a:defRPr>
                <a:solidFill>
                  <a:srgbClr val="000000"/>
                </a:solidFill>
                <a:latin typeface="+mn-lt"/>
                <a:ea typeface="+mn-ea"/>
                <a:cs typeface="+mn-cs"/>
                <a:sym typeface="Helvetica Light"/>
              </a:defRPr>
            </a:lvl2pPr>
            <a:lvl3pPr marL="1333500" indent="-444500">
              <a:buFontTx/>
              <a:defRPr>
                <a:solidFill>
                  <a:srgbClr val="000000"/>
                </a:solidFill>
                <a:latin typeface="+mn-lt"/>
                <a:ea typeface="+mn-ea"/>
                <a:cs typeface="+mn-cs"/>
                <a:sym typeface="Helvetica Light"/>
              </a:defRPr>
            </a:lvl3pPr>
            <a:lvl4pPr marL="1778000" indent="-444500">
              <a:buFontTx/>
              <a:defRPr>
                <a:solidFill>
                  <a:srgbClr val="000000"/>
                </a:solidFill>
                <a:latin typeface="+mn-lt"/>
                <a:ea typeface="+mn-ea"/>
                <a:cs typeface="+mn-cs"/>
                <a:sym typeface="Helvetica Light"/>
              </a:defRPr>
            </a:lvl4pPr>
            <a:lvl5pPr marL="2222500" indent="-444500">
              <a:buFontTx/>
              <a:defRPr>
                <a:solidFill>
                  <a:srgbClr val="000000"/>
                </a:solidFill>
                <a:latin typeface="+mn-lt"/>
                <a:ea typeface="+mn-ea"/>
                <a:cs typeface="+mn-cs"/>
                <a:sym typeface="Helvetica Light"/>
              </a:defRPr>
            </a:lvl5p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Title, Bullets &amp; Photo">
    <p:spTree>
      <p:nvGrpSpPr>
        <p:cNvPr id="1" name=""/>
        <p:cNvGrpSpPr/>
        <p:nvPr/>
      </p:nvGrpSpPr>
      <p:grpSpPr>
        <a:xfrm>
          <a:off x="0" y="0"/>
          <a:ext cx="0" cy="0"/>
          <a:chOff x="0" y="0"/>
          <a:chExt cx="0" cy="0"/>
        </a:xfrm>
      </p:grpSpPr>
      <p:sp>
        <p:nvSpPr>
          <p:cNvPr id="22" name="Shape 22"/>
          <p:cNvSpPr/>
          <p:nvPr>
            <p:ph type="title"/>
          </p:nvPr>
        </p:nvSpPr>
        <p:spPr>
          <a:xfrm>
            <a:off x="952500" y="444500"/>
            <a:ext cx="11099800" cy="2159000"/>
          </a:xfrm>
          <a:prstGeom prst="rect">
            <a:avLst/>
          </a:prstGeom>
        </p:spPr>
        <p:txBody>
          <a:bodyPr anchor="ctr"/>
          <a:lstStyle>
            <a:lvl1pPr algn="ctr">
              <a:defRPr sz="8000">
                <a:latin typeface="+mn-lt"/>
                <a:ea typeface="+mn-ea"/>
                <a:cs typeface="+mn-cs"/>
                <a:sym typeface="Helvetica Light"/>
              </a:defRPr>
            </a:lvl1pPr>
          </a:lstStyle>
          <a:p>
            <a:pPr lvl="0">
              <a:defRPr sz="1800"/>
            </a:pPr>
            <a:r>
              <a:rPr sz="8000"/>
              <a:t>Title Text</a:t>
            </a:r>
          </a:p>
        </p:txBody>
      </p:sp>
      <p:sp>
        <p:nvSpPr>
          <p:cNvPr id="23" name="Shape 23"/>
          <p:cNvSpPr/>
          <p:nvPr>
            <p:ph type="body" idx="1"/>
          </p:nvPr>
        </p:nvSpPr>
        <p:spPr>
          <a:xfrm>
            <a:off x="952500" y="2603500"/>
            <a:ext cx="5334000" cy="6286500"/>
          </a:xfrm>
          <a:prstGeom prst="rect">
            <a:avLst/>
          </a:prstGeom>
        </p:spPr>
        <p:txBody>
          <a:bodyPr anchor="ctr"/>
          <a:lstStyle>
            <a:lvl1pPr marL="342900" indent="-342900">
              <a:spcBef>
                <a:spcPts val="3200"/>
              </a:spcBef>
              <a:buFontTx/>
              <a:defRPr sz="2800">
                <a:solidFill>
                  <a:srgbClr val="000000"/>
                </a:solidFill>
                <a:latin typeface="+mn-lt"/>
                <a:ea typeface="+mn-ea"/>
                <a:cs typeface="+mn-cs"/>
                <a:sym typeface="Helvetica Light"/>
              </a:defRPr>
            </a:lvl1pPr>
            <a:lvl2pPr marL="685800" indent="-342900">
              <a:spcBef>
                <a:spcPts val="3200"/>
              </a:spcBef>
              <a:buFontTx/>
              <a:defRPr sz="2800">
                <a:solidFill>
                  <a:srgbClr val="000000"/>
                </a:solidFill>
                <a:latin typeface="+mn-lt"/>
                <a:ea typeface="+mn-ea"/>
                <a:cs typeface="+mn-cs"/>
                <a:sym typeface="Helvetica Light"/>
              </a:defRPr>
            </a:lvl2pPr>
            <a:lvl3pPr marL="1028700" indent="-342900">
              <a:spcBef>
                <a:spcPts val="3200"/>
              </a:spcBef>
              <a:buFontTx/>
              <a:defRPr sz="2800">
                <a:solidFill>
                  <a:srgbClr val="000000"/>
                </a:solidFill>
                <a:latin typeface="+mn-lt"/>
                <a:ea typeface="+mn-ea"/>
                <a:cs typeface="+mn-cs"/>
                <a:sym typeface="Helvetica Light"/>
              </a:defRPr>
            </a:lvl3pPr>
            <a:lvl4pPr marL="1371600" indent="-342900">
              <a:spcBef>
                <a:spcPts val="3200"/>
              </a:spcBef>
              <a:buFontTx/>
              <a:defRPr sz="2800">
                <a:solidFill>
                  <a:srgbClr val="000000"/>
                </a:solidFill>
                <a:latin typeface="+mn-lt"/>
                <a:ea typeface="+mn-ea"/>
                <a:cs typeface="+mn-cs"/>
                <a:sym typeface="Helvetica Light"/>
              </a:defRPr>
            </a:lvl4pPr>
            <a:lvl5pPr marL="1714500" indent="-342900">
              <a:spcBef>
                <a:spcPts val="3200"/>
              </a:spcBef>
              <a:buFontTx/>
              <a:defRPr sz="2800">
                <a:solidFill>
                  <a:srgbClr val="000000"/>
                </a:solidFill>
                <a:latin typeface="+mn-lt"/>
                <a:ea typeface="+mn-ea"/>
                <a:cs typeface="+mn-cs"/>
                <a:sym typeface="Helvetica Light"/>
              </a:defRPr>
            </a:lvl5pPr>
          </a:lstStyle>
          <a:p>
            <a:pPr lvl="0">
              <a:defRPr sz="1800"/>
            </a:pPr>
            <a:r>
              <a:rPr sz="2800"/>
              <a:t>Body Level One</a:t>
            </a:r>
            <a:endParaRPr sz="2800"/>
          </a:p>
          <a:p>
            <a:pPr lvl="1">
              <a:defRPr sz="1800"/>
            </a:pPr>
            <a:r>
              <a:rPr sz="2800"/>
              <a:t>Body Level Two</a:t>
            </a:r>
            <a:endParaRPr sz="2800"/>
          </a:p>
          <a:p>
            <a:pPr lvl="2">
              <a:defRPr sz="1800"/>
            </a:pPr>
            <a:r>
              <a:rPr sz="2800"/>
              <a:t>Body Level Three</a:t>
            </a:r>
            <a:endParaRPr sz="2800"/>
          </a:p>
          <a:p>
            <a:pPr lvl="3">
              <a:defRPr sz="1800"/>
            </a:pPr>
            <a:r>
              <a:rPr sz="2800"/>
              <a:t>Body Level Four</a:t>
            </a:r>
            <a:endParaRPr sz="2800"/>
          </a:p>
          <a:p>
            <a:pPr lvl="4">
              <a:defRPr sz="1800"/>
            </a:pPr>
            <a:r>
              <a:rPr sz="2800"/>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Bullets">
    <p:spTree>
      <p:nvGrpSpPr>
        <p:cNvPr id="1" name=""/>
        <p:cNvGrpSpPr/>
        <p:nvPr/>
      </p:nvGrpSpPr>
      <p:grpSpPr>
        <a:xfrm>
          <a:off x="0" y="0"/>
          <a:ext cx="0" cy="0"/>
          <a:chOff x="0" y="0"/>
          <a:chExt cx="0" cy="0"/>
        </a:xfrm>
      </p:grpSpPr>
      <p:sp>
        <p:nvSpPr>
          <p:cNvPr id="25" name="Shape 25"/>
          <p:cNvSpPr/>
          <p:nvPr>
            <p:ph type="body" idx="1"/>
          </p:nvPr>
        </p:nvSpPr>
        <p:spPr>
          <a:xfrm>
            <a:off x="952500" y="1270000"/>
            <a:ext cx="11099800" cy="7213600"/>
          </a:xfrm>
          <a:prstGeom prst="rect">
            <a:avLst/>
          </a:prstGeom>
        </p:spPr>
        <p:txBody>
          <a:bodyPr anchor="ctr"/>
          <a:lstStyle>
            <a:lvl1pPr marL="444500" indent="-444500">
              <a:buFontTx/>
              <a:defRPr>
                <a:solidFill>
                  <a:srgbClr val="000000"/>
                </a:solidFill>
                <a:latin typeface="+mn-lt"/>
                <a:ea typeface="+mn-ea"/>
                <a:cs typeface="+mn-cs"/>
                <a:sym typeface="Helvetica Light"/>
              </a:defRPr>
            </a:lvl1pPr>
            <a:lvl2pPr marL="889000" indent="-444500">
              <a:buFontTx/>
              <a:defRPr>
                <a:solidFill>
                  <a:srgbClr val="000000"/>
                </a:solidFill>
                <a:latin typeface="+mn-lt"/>
                <a:ea typeface="+mn-ea"/>
                <a:cs typeface="+mn-cs"/>
                <a:sym typeface="Helvetica Light"/>
              </a:defRPr>
            </a:lvl2pPr>
            <a:lvl3pPr marL="1333500" indent="-444500">
              <a:buFontTx/>
              <a:defRPr>
                <a:solidFill>
                  <a:srgbClr val="000000"/>
                </a:solidFill>
                <a:latin typeface="+mn-lt"/>
                <a:ea typeface="+mn-ea"/>
                <a:cs typeface="+mn-cs"/>
                <a:sym typeface="Helvetica Light"/>
              </a:defRPr>
            </a:lvl3pPr>
            <a:lvl4pPr marL="1778000" indent="-444500">
              <a:buFontTx/>
              <a:defRPr>
                <a:solidFill>
                  <a:srgbClr val="000000"/>
                </a:solidFill>
                <a:latin typeface="+mn-lt"/>
                <a:ea typeface="+mn-ea"/>
                <a:cs typeface="+mn-cs"/>
                <a:sym typeface="Helvetica Light"/>
              </a:defRPr>
            </a:lvl4pPr>
            <a:lvl5pPr marL="2222500" indent="-444500">
              <a:buFontTx/>
              <a:defRPr>
                <a:solidFill>
                  <a:srgbClr val="000000"/>
                </a:solidFill>
                <a:latin typeface="+mn-lt"/>
                <a:ea typeface="+mn-ea"/>
                <a:cs typeface="+mn-cs"/>
                <a:sym typeface="Helvetica Light"/>
              </a:defRPr>
            </a:lvl5p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nvSpPr>
        <p:spPr>
          <a:xfrm>
            <a:off x="571500" y="1968500"/>
            <a:ext cx="11868106" cy="129"/>
          </a:xfrm>
          <a:prstGeom prst="rect">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p>
        </p:txBody>
      </p:sp>
      <p:sp>
        <p:nvSpPr>
          <p:cNvPr id="3" name="Shape 3"/>
          <p:cNvSpPr/>
          <p:nvPr>
            <p:ph type="title"/>
          </p:nvPr>
        </p:nvSpPr>
        <p:spPr>
          <a:xfrm>
            <a:off x="571500" y="330200"/>
            <a:ext cx="11861800" cy="1397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p>
            <a:pPr lvl="0">
              <a:defRPr sz="1800"/>
            </a:pPr>
            <a:r>
              <a:rPr sz="4200"/>
              <a:t>Title Text</a:t>
            </a:r>
          </a:p>
        </p:txBody>
      </p:sp>
      <p:sp>
        <p:nvSpPr>
          <p:cNvPr id="4" name="Shape 4"/>
          <p:cNvSpPr/>
          <p:nvPr>
            <p:ph type="body" idx="1"/>
          </p:nvPr>
        </p:nvSpPr>
        <p:spPr>
          <a:xfrm>
            <a:off x="571500" y="2222500"/>
            <a:ext cx="11861800" cy="66675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r>
              <a:rPr sz="3600">
                <a:solidFill>
                  <a:srgbClr val="747474"/>
                </a:solidFill>
              </a:rPr>
              <a:t>Body Level One</a:t>
            </a:r>
            <a:endParaRPr sz="3600">
              <a:solidFill>
                <a:srgbClr val="747474"/>
              </a:solidFill>
            </a:endParaRPr>
          </a:p>
          <a:p>
            <a:pPr lvl="1">
              <a:defRPr sz="1800">
                <a:solidFill>
                  <a:srgbClr val="000000"/>
                </a:solidFill>
              </a:defRPr>
            </a:pPr>
            <a:r>
              <a:rPr sz="3600">
                <a:solidFill>
                  <a:srgbClr val="747474"/>
                </a:solidFill>
              </a:rPr>
              <a:t>Body Level Two</a:t>
            </a:r>
            <a:endParaRPr sz="3600">
              <a:solidFill>
                <a:srgbClr val="747474"/>
              </a:solidFill>
            </a:endParaRPr>
          </a:p>
          <a:p>
            <a:pPr lvl="2">
              <a:defRPr sz="1800">
                <a:solidFill>
                  <a:srgbClr val="000000"/>
                </a:solidFill>
              </a:defRPr>
            </a:pPr>
            <a:r>
              <a:rPr sz="3600">
                <a:solidFill>
                  <a:srgbClr val="747474"/>
                </a:solidFill>
              </a:rPr>
              <a:t>Body Level Three</a:t>
            </a:r>
            <a:endParaRPr sz="3600">
              <a:solidFill>
                <a:srgbClr val="747474"/>
              </a:solidFill>
            </a:endParaRPr>
          </a:p>
          <a:p>
            <a:pPr lvl="3">
              <a:defRPr sz="1800">
                <a:solidFill>
                  <a:srgbClr val="000000"/>
                </a:solidFill>
              </a:defRPr>
            </a:pPr>
            <a:r>
              <a:rPr sz="3600">
                <a:solidFill>
                  <a:srgbClr val="747474"/>
                </a:solidFill>
              </a:rPr>
              <a:t>Body Level Four</a:t>
            </a:r>
            <a:endParaRPr sz="3600">
              <a:solidFill>
                <a:srgbClr val="747474"/>
              </a:solidFill>
            </a:endParaRPr>
          </a:p>
          <a:p>
            <a:pPr lvl="4">
              <a:defRPr sz="1800">
                <a:solidFill>
                  <a:srgbClr val="000000"/>
                </a:solidFill>
              </a:defRPr>
            </a:pPr>
            <a:r>
              <a:rPr sz="3600">
                <a:solidFill>
                  <a:srgbClr val="747474"/>
                </a:solidFill>
              </a:rPr>
              <a:t>Body Level Five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spd="med" advClick="1"/>
  <p:txStyles>
    <p:titleStyle>
      <a:lvl1pPr defTabSz="584200">
        <a:defRPr sz="4200">
          <a:latin typeface="Helvetica Neue Light"/>
          <a:ea typeface="Helvetica Neue Light"/>
          <a:cs typeface="Helvetica Neue Light"/>
          <a:sym typeface="Helvetica Neue Light"/>
        </a:defRPr>
      </a:lvl1pPr>
      <a:lvl2pPr indent="228600" defTabSz="584200">
        <a:defRPr sz="4200">
          <a:latin typeface="Helvetica Neue Light"/>
          <a:ea typeface="Helvetica Neue Light"/>
          <a:cs typeface="Helvetica Neue Light"/>
          <a:sym typeface="Helvetica Neue Light"/>
        </a:defRPr>
      </a:lvl2pPr>
      <a:lvl3pPr indent="457200" defTabSz="584200">
        <a:defRPr sz="4200">
          <a:latin typeface="Helvetica Neue Light"/>
          <a:ea typeface="Helvetica Neue Light"/>
          <a:cs typeface="Helvetica Neue Light"/>
          <a:sym typeface="Helvetica Neue Light"/>
        </a:defRPr>
      </a:lvl3pPr>
      <a:lvl4pPr indent="685800" defTabSz="584200">
        <a:defRPr sz="4200">
          <a:latin typeface="Helvetica Neue Light"/>
          <a:ea typeface="Helvetica Neue Light"/>
          <a:cs typeface="Helvetica Neue Light"/>
          <a:sym typeface="Helvetica Neue Light"/>
        </a:defRPr>
      </a:lvl4pPr>
      <a:lvl5pPr indent="914400" defTabSz="584200">
        <a:defRPr sz="4200">
          <a:latin typeface="Helvetica Neue Light"/>
          <a:ea typeface="Helvetica Neue Light"/>
          <a:cs typeface="Helvetica Neue Light"/>
          <a:sym typeface="Helvetica Neue Light"/>
        </a:defRPr>
      </a:lvl5pPr>
      <a:lvl6pPr indent="1143000" defTabSz="584200">
        <a:defRPr sz="4200">
          <a:latin typeface="Helvetica Neue Light"/>
          <a:ea typeface="Helvetica Neue Light"/>
          <a:cs typeface="Helvetica Neue Light"/>
          <a:sym typeface="Helvetica Neue Light"/>
        </a:defRPr>
      </a:lvl6pPr>
      <a:lvl7pPr indent="1371600" defTabSz="584200">
        <a:defRPr sz="4200">
          <a:latin typeface="Helvetica Neue Light"/>
          <a:ea typeface="Helvetica Neue Light"/>
          <a:cs typeface="Helvetica Neue Light"/>
          <a:sym typeface="Helvetica Neue Light"/>
        </a:defRPr>
      </a:lvl7pPr>
      <a:lvl8pPr indent="1600200" defTabSz="584200">
        <a:defRPr sz="4200">
          <a:latin typeface="Helvetica Neue Light"/>
          <a:ea typeface="Helvetica Neue Light"/>
          <a:cs typeface="Helvetica Neue Light"/>
          <a:sym typeface="Helvetica Neue Light"/>
        </a:defRPr>
      </a:lvl8pPr>
      <a:lvl9pPr indent="1828800" defTabSz="584200">
        <a:defRPr sz="4200">
          <a:latin typeface="Helvetica Neue Light"/>
          <a:ea typeface="Helvetica Neue Light"/>
          <a:cs typeface="Helvetica Neue Light"/>
          <a:sym typeface="Helvetica Neue Light"/>
        </a:defRPr>
      </a:lvl9pPr>
    </p:titleStyle>
    <p:bodyStyle>
      <a:lvl1pPr marL="457200" indent="-457200" defTabSz="584200">
        <a:spcBef>
          <a:spcPts val="4200"/>
        </a:spcBef>
        <a:buSzPct val="75000"/>
        <a:buFont typeface="Helvetica Neue"/>
        <a:buChar char="•"/>
        <a:defRPr sz="3600">
          <a:solidFill>
            <a:srgbClr val="747474"/>
          </a:solidFill>
          <a:latin typeface="Helvetica Neue Light"/>
          <a:ea typeface="Helvetica Neue Light"/>
          <a:cs typeface="Helvetica Neue Light"/>
          <a:sym typeface="Helvetica Neue Light"/>
        </a:defRPr>
      </a:lvl1pPr>
      <a:lvl2pPr marL="914400" indent="-457200" defTabSz="584200">
        <a:spcBef>
          <a:spcPts val="4200"/>
        </a:spcBef>
        <a:buSzPct val="75000"/>
        <a:buFont typeface="Helvetica Neue"/>
        <a:buChar char="•"/>
        <a:defRPr sz="3600">
          <a:solidFill>
            <a:srgbClr val="747474"/>
          </a:solidFill>
          <a:latin typeface="Helvetica Neue Light"/>
          <a:ea typeface="Helvetica Neue Light"/>
          <a:cs typeface="Helvetica Neue Light"/>
          <a:sym typeface="Helvetica Neue Light"/>
        </a:defRPr>
      </a:lvl2pPr>
      <a:lvl3pPr marL="1371600" indent="-457200" defTabSz="584200">
        <a:spcBef>
          <a:spcPts val="4200"/>
        </a:spcBef>
        <a:buSzPct val="75000"/>
        <a:buFont typeface="Helvetica Neue"/>
        <a:buChar char="•"/>
        <a:defRPr sz="3600">
          <a:solidFill>
            <a:srgbClr val="747474"/>
          </a:solidFill>
          <a:latin typeface="Helvetica Neue Light"/>
          <a:ea typeface="Helvetica Neue Light"/>
          <a:cs typeface="Helvetica Neue Light"/>
          <a:sym typeface="Helvetica Neue Light"/>
        </a:defRPr>
      </a:lvl3pPr>
      <a:lvl4pPr marL="1828800" indent="-457200" defTabSz="584200">
        <a:spcBef>
          <a:spcPts val="4200"/>
        </a:spcBef>
        <a:buSzPct val="75000"/>
        <a:buFont typeface="Helvetica Neue"/>
        <a:buChar char="•"/>
        <a:defRPr sz="3600">
          <a:solidFill>
            <a:srgbClr val="747474"/>
          </a:solidFill>
          <a:latin typeface="Helvetica Neue Light"/>
          <a:ea typeface="Helvetica Neue Light"/>
          <a:cs typeface="Helvetica Neue Light"/>
          <a:sym typeface="Helvetica Neue Light"/>
        </a:defRPr>
      </a:lvl4pPr>
      <a:lvl5pPr marL="2286000" indent="-457200" defTabSz="584200">
        <a:spcBef>
          <a:spcPts val="4200"/>
        </a:spcBef>
        <a:buSzPct val="75000"/>
        <a:buFont typeface="Helvetica Neue"/>
        <a:buChar char="•"/>
        <a:defRPr sz="3600">
          <a:solidFill>
            <a:srgbClr val="747474"/>
          </a:solidFill>
          <a:latin typeface="Helvetica Neue Light"/>
          <a:ea typeface="Helvetica Neue Light"/>
          <a:cs typeface="Helvetica Neue Light"/>
          <a:sym typeface="Helvetica Neue Light"/>
        </a:defRPr>
      </a:lvl5pPr>
      <a:lvl6pPr marL="2743200" indent="-457200" defTabSz="584200">
        <a:spcBef>
          <a:spcPts val="4200"/>
        </a:spcBef>
        <a:buSzPct val="75000"/>
        <a:buFont typeface="Helvetica Neue"/>
        <a:buChar char="•"/>
        <a:defRPr sz="3600">
          <a:solidFill>
            <a:srgbClr val="747474"/>
          </a:solidFill>
          <a:latin typeface="Helvetica Neue Light"/>
          <a:ea typeface="Helvetica Neue Light"/>
          <a:cs typeface="Helvetica Neue Light"/>
          <a:sym typeface="Helvetica Neue Light"/>
        </a:defRPr>
      </a:lvl6pPr>
      <a:lvl7pPr marL="3200400" indent="-457200" defTabSz="584200">
        <a:spcBef>
          <a:spcPts val="4200"/>
        </a:spcBef>
        <a:buSzPct val="75000"/>
        <a:buFont typeface="Helvetica Neue"/>
        <a:buChar char="•"/>
        <a:defRPr sz="3600">
          <a:solidFill>
            <a:srgbClr val="747474"/>
          </a:solidFill>
          <a:latin typeface="Helvetica Neue Light"/>
          <a:ea typeface="Helvetica Neue Light"/>
          <a:cs typeface="Helvetica Neue Light"/>
          <a:sym typeface="Helvetica Neue Light"/>
        </a:defRPr>
      </a:lvl7pPr>
      <a:lvl8pPr marL="3657600" indent="-457200" defTabSz="584200">
        <a:spcBef>
          <a:spcPts val="4200"/>
        </a:spcBef>
        <a:buSzPct val="75000"/>
        <a:buFont typeface="Helvetica Neue"/>
        <a:buChar char="•"/>
        <a:defRPr sz="3600">
          <a:solidFill>
            <a:srgbClr val="747474"/>
          </a:solidFill>
          <a:latin typeface="Helvetica Neue Light"/>
          <a:ea typeface="Helvetica Neue Light"/>
          <a:cs typeface="Helvetica Neue Light"/>
          <a:sym typeface="Helvetica Neue Light"/>
        </a:defRPr>
      </a:lvl8pPr>
      <a:lvl9pPr marL="4114800" indent="-457200" defTabSz="584200">
        <a:spcBef>
          <a:spcPts val="4200"/>
        </a:spcBef>
        <a:buSzPct val="75000"/>
        <a:buFont typeface="Helvetica Neue"/>
        <a:buChar char="•"/>
        <a:defRPr sz="3600">
          <a:solidFill>
            <a:srgbClr val="747474"/>
          </a:solidFill>
          <a:latin typeface="Helvetica Neue Light"/>
          <a:ea typeface="Helvetica Neue Light"/>
          <a:cs typeface="Helvetica Neue Light"/>
          <a:sym typeface="Helvetica Neue Light"/>
        </a:defRPr>
      </a:lvl9pPr>
    </p:bodyStyle>
    <p:otherStyle>
      <a:lvl1pPr algn="r" defTabSz="584200">
        <a:defRPr sz="1400">
          <a:solidFill>
            <a:schemeClr val="tx1"/>
          </a:solidFill>
          <a:latin typeface="+mn-lt"/>
          <a:ea typeface="+mn-ea"/>
          <a:cs typeface="+mn-cs"/>
          <a:sym typeface="Helvetica Neue"/>
        </a:defRPr>
      </a:lvl1pPr>
      <a:lvl2pPr indent="228600" algn="r" defTabSz="584200">
        <a:defRPr sz="1400">
          <a:solidFill>
            <a:schemeClr val="tx1"/>
          </a:solidFill>
          <a:latin typeface="+mn-lt"/>
          <a:ea typeface="+mn-ea"/>
          <a:cs typeface="+mn-cs"/>
          <a:sym typeface="Helvetica Neue"/>
        </a:defRPr>
      </a:lvl2pPr>
      <a:lvl3pPr indent="457200" algn="r" defTabSz="584200">
        <a:defRPr sz="1400">
          <a:solidFill>
            <a:schemeClr val="tx1"/>
          </a:solidFill>
          <a:latin typeface="+mn-lt"/>
          <a:ea typeface="+mn-ea"/>
          <a:cs typeface="+mn-cs"/>
          <a:sym typeface="Helvetica Neue"/>
        </a:defRPr>
      </a:lvl3pPr>
      <a:lvl4pPr indent="685800" algn="r" defTabSz="584200">
        <a:defRPr sz="1400">
          <a:solidFill>
            <a:schemeClr val="tx1"/>
          </a:solidFill>
          <a:latin typeface="+mn-lt"/>
          <a:ea typeface="+mn-ea"/>
          <a:cs typeface="+mn-cs"/>
          <a:sym typeface="Helvetica Neue"/>
        </a:defRPr>
      </a:lvl4pPr>
      <a:lvl5pPr indent="914400" algn="r" defTabSz="584200">
        <a:defRPr sz="1400">
          <a:solidFill>
            <a:schemeClr val="tx1"/>
          </a:solidFill>
          <a:latin typeface="+mn-lt"/>
          <a:ea typeface="+mn-ea"/>
          <a:cs typeface="+mn-cs"/>
          <a:sym typeface="Helvetica Neue"/>
        </a:defRPr>
      </a:lvl5pPr>
      <a:lvl6pPr indent="1143000" algn="r" defTabSz="584200">
        <a:defRPr sz="1400">
          <a:solidFill>
            <a:schemeClr val="tx1"/>
          </a:solidFill>
          <a:latin typeface="+mn-lt"/>
          <a:ea typeface="+mn-ea"/>
          <a:cs typeface="+mn-cs"/>
          <a:sym typeface="Helvetica Neue"/>
        </a:defRPr>
      </a:lvl6pPr>
      <a:lvl7pPr indent="1371600" algn="r" defTabSz="584200">
        <a:defRPr sz="1400">
          <a:solidFill>
            <a:schemeClr val="tx1"/>
          </a:solidFill>
          <a:latin typeface="+mn-lt"/>
          <a:ea typeface="+mn-ea"/>
          <a:cs typeface="+mn-cs"/>
          <a:sym typeface="Helvetica Neue"/>
        </a:defRPr>
      </a:lvl7pPr>
      <a:lvl8pPr indent="1600200" algn="r" defTabSz="584200">
        <a:defRPr sz="1400">
          <a:solidFill>
            <a:schemeClr val="tx1"/>
          </a:solidFill>
          <a:latin typeface="+mn-lt"/>
          <a:ea typeface="+mn-ea"/>
          <a:cs typeface="+mn-cs"/>
          <a:sym typeface="Helvetica Neue"/>
        </a:defRPr>
      </a:lvl8pPr>
      <a:lvl9pPr indent="1828800" algn="r" defTabSz="584200">
        <a:defRPr sz="1400">
          <a:solidFill>
            <a:schemeClr val="tx1"/>
          </a:solidFill>
          <a:latin typeface="+mn-lt"/>
          <a:ea typeface="+mn-ea"/>
          <a:cs typeface="+mn-cs"/>
          <a:sym typeface="Helvetica Neu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tif"/></Relationships>

</file>

<file path=ppt/slides/_rels/slide100.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www.101qs.com" TargetMode="External"/><Relationship Id="rId3" Type="http://schemas.openxmlformats.org/officeDocument/2006/relationships/image" Target="../media/image8.jpeg"/></Relationships>

</file>

<file path=ppt/slides/_rels/slide1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11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chart" Target="../charts/chart1.xml"/></Relationships>

</file>

<file path=ppt/slides/_rels/slide118.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tif"/></Relationships>

</file>

<file path=ppt/slides/_rels/slide12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s>

</file>

<file path=ppt/slides/_rels/slide122.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12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8.tif"/><Relationship Id="rId3" Type="http://schemas.openxmlformats.org/officeDocument/2006/relationships/image" Target="../media/image29.tif"/><Relationship Id="rId4" Type="http://schemas.openxmlformats.org/officeDocument/2006/relationships/image" Target="../media/image30.tif"/></Relationships>

</file>

<file path=ppt/slides/_rels/slide12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youtube.com/watch?v=cPbKUF2zbyw" TargetMode="External"/></Relationships>

</file>

<file path=ppt/slides/_rels/slide12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1.tif"/><Relationship Id="rId3" Type="http://schemas.openxmlformats.org/officeDocument/2006/relationships/image" Target="../media/image32.tif"/><Relationship Id="rId4" Type="http://schemas.openxmlformats.org/officeDocument/2006/relationships/image" Target="../media/image33.tif"/></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30.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4.tif"/><Relationship Id="rId3" Type="http://schemas.openxmlformats.org/officeDocument/2006/relationships/image" Target="../media/image35.tif"/><Relationship Id="rId4" Type="http://schemas.openxmlformats.org/officeDocument/2006/relationships/image" Target="../media/image36.tif"/></Relationships>

</file>

<file path=ppt/slides/_rels/slide131.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132.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13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artsintegration.net" TargetMode="External"/></Relationships>

</file>

<file path=ppt/slides/_rels/slide135.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0.png"/><Relationship Id="rId3" Type="http://schemas.openxmlformats.org/officeDocument/2006/relationships/image" Target="../media/image41.png"/></Relationships>

</file>

<file path=ppt/slides/_rels/slide13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2.png"/></Relationships>

</file>

<file path=ppt/slides/_rels/slide13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0.png"/><Relationship Id="rId3" Type="http://schemas.openxmlformats.org/officeDocument/2006/relationships/image" Target="../media/image43.png"/><Relationship Id="rId4" Type="http://schemas.openxmlformats.org/officeDocument/2006/relationships/image" Target="../media/image44.png"/></Relationships>

</file>

<file path=ppt/slides/_rels/slide138.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2.png"/><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s>

</file>

<file path=ppt/slides/_rels/slide13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5.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3.tif"/><Relationship Id="rId4" Type="http://schemas.openxmlformats.org/officeDocument/2006/relationships/image" Target="../media/image4.tif"/></Relationships>

</file>

<file path=ppt/slides/_rels/slide140.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6.png"/><Relationship Id="rId3" Type="http://schemas.openxmlformats.org/officeDocument/2006/relationships/image" Target="../media/image13.jpeg"/></Relationships>

</file>

<file path=ppt/slides/_rels/slide14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49.png"/></Relationships>

</file>

<file path=ppt/slides/_rels/slide14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0.png"/><Relationship Id="rId3" Type="http://schemas.openxmlformats.org/officeDocument/2006/relationships/hyperlink" Target="https://www.google.com/culturalinstitute/collections?projectId=art-project" TargetMode="External"/><Relationship Id="rId4" Type="http://schemas.openxmlformats.org/officeDocument/2006/relationships/image" Target="../media/image51.png"/></Relationships>

</file>

<file path=ppt/slides/_rels/slide14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hyperlink" Target="http://getty.edu" TargetMode="External"/></Relationships>

</file>

<file path=ppt/slides/_rels/slide144.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7.tif"/><Relationship Id="rId3" Type="http://schemas.openxmlformats.org/officeDocument/2006/relationships/image" Target="../media/image38.tif"/><Relationship Id="rId4" Type="http://schemas.openxmlformats.org/officeDocument/2006/relationships/image" Target="../media/image39.tif"/><Relationship Id="rId5" Type="http://schemas.openxmlformats.org/officeDocument/2006/relationships/image" Target="../media/image40.tif"/></Relationships>

</file>

<file path=ppt/slides/_rels/slide145.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 Id="rId3" Type="http://schemas.openxmlformats.org/officeDocument/2006/relationships/image" Target="../media/image5.tif"/></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tif"/><Relationship Id="rId3" Type="http://schemas.openxmlformats.org/officeDocument/2006/relationships/image" Target="../media/image7.tif"/><Relationship Id="rId4" Type="http://schemas.openxmlformats.org/officeDocument/2006/relationships/image" Target="../media/image8.tif"/><Relationship Id="rId5" Type="http://schemas.openxmlformats.org/officeDocument/2006/relationships/image" Target="../media/image9.tif"/></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tif"/><Relationship Id="rId3" Type="http://schemas.openxmlformats.org/officeDocument/2006/relationships/image" Target="../media/image4.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6.png"/><Relationship Id="rId4" Type="http://schemas.openxmlformats.org/officeDocument/2006/relationships/image" Target="../media/image11.tif"/><Relationship Id="rId5" Type="http://schemas.openxmlformats.org/officeDocument/2006/relationships/image" Target="../media/image7.png"/><Relationship Id="rId6" Type="http://schemas.openxmlformats.org/officeDocument/2006/relationships/image" Target="../media/image12.tif"/></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tif"/></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tif"/></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tif"/></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tif"/><Relationship Id="rId3" Type="http://schemas.openxmlformats.org/officeDocument/2006/relationships/image" Target="../media/image16.tif"/><Relationship Id="rId4" Type="http://schemas.openxmlformats.org/officeDocument/2006/relationships/image" Target="../media/image8.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teachingchannel.org/videos/thinking-routine-getty" TargetMode="External"/><Relationship Id="rId3" Type="http://schemas.openxmlformats.org/officeDocument/2006/relationships/hyperlink" Target="https://www.teachingchannel.org/videos/interpreting-ancient-art-getty" TargetMode="Externa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tif"/><Relationship Id="rId3" Type="http://schemas.openxmlformats.org/officeDocument/2006/relationships/image" Target="../media/image16.tif"/><Relationship Id="rId4" Type="http://schemas.openxmlformats.org/officeDocument/2006/relationships/image" Target="../media/image8.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tif"/></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10.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 Id="rId3" Type="http://schemas.openxmlformats.org/officeDocument/2006/relationships/image" Target="../media/image12.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tif"/><Relationship Id="rId3" Type="http://schemas.openxmlformats.org/officeDocument/2006/relationships/image" Target="../media/image13.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youtube.com/watch?v=N6fg95StXm0" TargetMode="External"/></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tif"/></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tif"/></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tif"/></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16.pn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21.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tif"/><Relationship Id="rId3" Type="http://schemas.openxmlformats.org/officeDocument/2006/relationships/image" Target="../media/image6.jpe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tif"/></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tif"/></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tif"/></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 Id="rId3" Type="http://schemas.openxmlformats.org/officeDocument/2006/relationships/image" Target="../media/image26.pn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tif"/><Relationship Id="rId3" Type="http://schemas.openxmlformats.org/officeDocument/2006/relationships/image" Target="../media/image33.png"/></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tif"/><Relationship Id="rId3" Type="http://schemas.openxmlformats.org/officeDocument/2006/relationships/image" Target="../media/image34.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5.png"/></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tif"/></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youtube.com/watch?v=B7cw_9AT5hg#t=81" TargetMode="External"/><Relationship Id="rId3" Type="http://schemas.openxmlformats.org/officeDocument/2006/relationships/hyperlink" Target="https://www.youtube.com/watch?v=riqtFvZg1mI" TargetMode="External"/></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png"/></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37.png"/></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2.mov"/><Relationship Id="rId3" Type="http://schemas.microsoft.com/office/2007/relationships/media" Target="../media/media2.mov"/><Relationship Id="rId4" Type="http://schemas.openxmlformats.org/officeDocument/2006/relationships/image" Target="../media/image38.png"/></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39.png"/></Relationships>

</file>

<file path=ppt/slides/_rels/slide95.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 name="Shape 43"/>
          <p:cNvSpPr/>
          <p:nvPr>
            <p:ph type="title"/>
          </p:nvPr>
        </p:nvSpPr>
        <p:spPr>
          <a:prstGeom prst="rect">
            <a:avLst/>
          </a:prstGeom>
        </p:spPr>
        <p:txBody>
          <a:bodyPr/>
          <a:lstStyle/>
          <a:p>
            <a:pPr lvl="0">
              <a:defRPr sz="1800"/>
            </a:pPr>
            <a:r>
              <a:rPr sz="8000"/>
              <a:t>North Coast Arts Integration Project</a:t>
            </a:r>
          </a:p>
        </p:txBody>
      </p:sp>
      <p:sp>
        <p:nvSpPr>
          <p:cNvPr id="44" name="Shape 44"/>
          <p:cNvSpPr/>
          <p:nvPr>
            <p:ph type="body" idx="1"/>
          </p:nvPr>
        </p:nvSpPr>
        <p:spPr>
          <a:xfrm>
            <a:off x="1270000" y="5575300"/>
            <a:ext cx="10464800" cy="2565400"/>
          </a:xfrm>
          <a:prstGeom prst="rect">
            <a:avLst/>
          </a:prstGeom>
        </p:spPr>
        <p:txBody>
          <a:bodyPr/>
          <a:lstStyle/>
          <a:p>
            <a:pPr lvl="0">
              <a:defRPr sz="1800"/>
            </a:pPr>
            <a:r>
              <a:rPr i="1" sz="3200"/>
              <a:t>October 17, 2015</a:t>
            </a:r>
            <a:endParaRPr i="1" sz="3200"/>
          </a:p>
          <a:p>
            <a:pPr lvl="0">
              <a:defRPr sz="1800"/>
            </a:pPr>
            <a:r>
              <a:rPr i="1" sz="3200"/>
              <a:t>We will begin at 8:15.  </a:t>
            </a:r>
            <a:endParaRPr i="1" sz="3200"/>
          </a:p>
          <a:p>
            <a:pPr lvl="0">
              <a:defRPr sz="1800"/>
            </a:pPr>
            <a:r>
              <a:rPr i="1" sz="3200"/>
              <a:t>Enjoy some coffee and treats.</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8" name="pasted-image.tif"/>
          <p:cNvPicPr/>
          <p:nvPr/>
        </p:nvPicPr>
        <p:blipFill>
          <a:blip r:embed="rId2">
            <a:extLst/>
          </a:blip>
          <a:stretch>
            <a:fillRect/>
          </a:stretch>
        </p:blipFill>
        <p:spPr>
          <a:xfrm>
            <a:off x="6597203" y="1226021"/>
            <a:ext cx="5981230" cy="5981229"/>
          </a:xfrm>
          <a:prstGeom prst="rect">
            <a:avLst/>
          </a:prstGeom>
          <a:ln w="12700">
            <a:miter lim="400000"/>
          </a:ln>
        </p:spPr>
      </p:pic>
      <p:sp>
        <p:nvSpPr>
          <p:cNvPr id="79" name="Shape 79"/>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
        <p:nvSpPr>
          <p:cNvPr id="80" name="Shape 80"/>
          <p:cNvSpPr/>
          <p:nvPr/>
        </p:nvSpPr>
        <p:spPr>
          <a:xfrm>
            <a:off x="1468576" y="3632200"/>
            <a:ext cx="4746347" cy="228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3600"/>
              <a:t>What other standards do you think </a:t>
            </a:r>
            <a:endParaRPr sz="3600"/>
          </a:p>
          <a:p>
            <a:pPr lvl="0">
              <a:defRPr sz="1800"/>
            </a:pPr>
            <a:r>
              <a:rPr sz="3600"/>
              <a:t>“Curate a Show” meets?</a:t>
            </a:r>
          </a:p>
        </p:txBody>
      </p:sp>
    </p:spTree>
  </p:cSld>
  <p:clrMapOvr>
    <a:masterClrMapping/>
  </p:clrMapOvr>
  <p:transition spd="med" advClick="1"/>
</p:sld>
</file>

<file path=ppt/slides/slide10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0" name="Shape 560"/>
          <p:cNvSpPr/>
          <p:nvPr>
            <p:ph type="title"/>
          </p:nvPr>
        </p:nvSpPr>
        <p:spPr>
          <a:prstGeom prst="rect">
            <a:avLst/>
          </a:prstGeom>
        </p:spPr>
        <p:txBody>
          <a:bodyPr/>
          <a:lstStyle/>
          <a:p>
            <a:pPr lvl="0">
              <a:defRPr sz="1800"/>
            </a:pPr>
            <a:r>
              <a:rPr sz="8000"/>
              <a:t>Share your questions</a:t>
            </a:r>
          </a:p>
        </p:txBody>
      </p:sp>
    </p:spTree>
  </p:cSld>
  <p:clrMapOvr>
    <a:masterClrMapping/>
  </p:clrMapOvr>
  <p:transition spd="med" advClick="1"/>
</p:sld>
</file>

<file path=ppt/slides/slide10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2" name="Shape 562"/>
          <p:cNvSpPr/>
          <p:nvPr>
            <p:ph type="title"/>
          </p:nvPr>
        </p:nvSpPr>
        <p:spPr>
          <a:prstGeom prst="rect">
            <a:avLst/>
          </a:prstGeom>
        </p:spPr>
        <p:txBody>
          <a:bodyPr/>
          <a:lstStyle>
            <a:lvl1pPr defTabSz="578358">
              <a:defRPr sz="7919"/>
            </a:lvl1pPr>
          </a:lstStyle>
          <a:p>
            <a:pPr lvl="0">
              <a:defRPr sz="1800"/>
            </a:pPr>
            <a:r>
              <a:rPr sz="7919"/>
              <a:t>Write your hypothesis but not your procedure</a:t>
            </a:r>
          </a:p>
        </p:txBody>
      </p:sp>
    </p:spTree>
  </p:cSld>
  <p:clrMapOvr>
    <a:masterClrMapping/>
  </p:clrMapOvr>
  <p:transition spd="med" advClick="1"/>
</p:sld>
</file>

<file path=ppt/slides/slide10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4" name="Shape 564"/>
          <p:cNvSpPr/>
          <p:nvPr>
            <p:ph type="title"/>
          </p:nvPr>
        </p:nvSpPr>
        <p:spPr>
          <a:prstGeom prst="rect">
            <a:avLst/>
          </a:prstGeom>
        </p:spPr>
        <p:txBody>
          <a:bodyPr/>
          <a:lstStyle/>
          <a:p>
            <a:pPr lvl="0">
              <a:defRPr sz="1800"/>
            </a:pPr>
            <a:r>
              <a:rPr sz="8000"/>
              <a:t>Work time for your investigation</a:t>
            </a:r>
          </a:p>
        </p:txBody>
      </p:sp>
      <p:sp>
        <p:nvSpPr>
          <p:cNvPr id="565" name="Shape 565"/>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10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7" name="Shape 567"/>
          <p:cNvSpPr/>
          <p:nvPr>
            <p:ph type="title"/>
          </p:nvPr>
        </p:nvSpPr>
        <p:spPr>
          <a:prstGeom prst="rect">
            <a:avLst/>
          </a:prstGeom>
        </p:spPr>
        <p:txBody>
          <a:bodyPr/>
          <a:lstStyle/>
          <a:p>
            <a:pPr lvl="0">
              <a:defRPr sz="1800"/>
            </a:pPr>
            <a:r>
              <a:rPr sz="8000"/>
              <a:t>Presentations</a:t>
            </a:r>
          </a:p>
        </p:txBody>
      </p:sp>
      <p:sp>
        <p:nvSpPr>
          <p:cNvPr id="568" name="Shape 568"/>
          <p:cNvSpPr/>
          <p:nvPr>
            <p:ph type="body" idx="1"/>
          </p:nvPr>
        </p:nvSpPr>
        <p:spPr>
          <a:xfrm>
            <a:off x="952500" y="1060450"/>
            <a:ext cx="11099800" cy="6286500"/>
          </a:xfrm>
          <a:prstGeom prst="rect">
            <a:avLst/>
          </a:prstGeom>
        </p:spPr>
        <p:txBody>
          <a:bodyPr/>
          <a:lstStyle/>
          <a:p>
            <a:pPr lvl="0">
              <a:defRPr sz="1800"/>
            </a:pPr>
            <a:r>
              <a:rPr sz="3600"/>
              <a:t>Your question &amp; hypothesis</a:t>
            </a:r>
            <a:endParaRPr sz="3600"/>
          </a:p>
          <a:p>
            <a:pPr lvl="0">
              <a:defRPr sz="1800"/>
            </a:pPr>
            <a:r>
              <a:rPr sz="3600"/>
              <a:t>Your argument based on data/ evidence</a:t>
            </a:r>
          </a:p>
        </p:txBody>
      </p:sp>
      <p:sp>
        <p:nvSpPr>
          <p:cNvPr id="569" name="Shape 569"/>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68">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56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568">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68" grpId="1"/>
    </p:bldLst>
  </p:timing>
</p:sld>
</file>

<file path=ppt/slides/slide10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1" name="Shape 571"/>
          <p:cNvSpPr/>
          <p:nvPr>
            <p:ph type="title"/>
          </p:nvPr>
        </p:nvSpPr>
        <p:spPr>
          <a:prstGeom prst="rect">
            <a:avLst/>
          </a:prstGeom>
        </p:spPr>
        <p:txBody>
          <a:bodyPr/>
          <a:lstStyle/>
          <a:p>
            <a:pPr lvl="0">
              <a:defRPr sz="1800"/>
            </a:pPr>
            <a:r>
              <a:rPr sz="8000"/>
              <a:t>NGSS Practices</a:t>
            </a:r>
          </a:p>
        </p:txBody>
      </p:sp>
      <p:sp>
        <p:nvSpPr>
          <p:cNvPr id="572" name="Shape 572"/>
          <p:cNvSpPr/>
          <p:nvPr>
            <p:ph type="body" idx="1"/>
          </p:nvPr>
        </p:nvSpPr>
        <p:spPr>
          <a:prstGeom prst="rect">
            <a:avLst/>
          </a:prstGeom>
        </p:spPr>
        <p:txBody>
          <a:bodyPr/>
          <a:lstStyle/>
          <a:p>
            <a:pPr lvl="0" marL="342264" indent="-342264" defTabSz="449833">
              <a:spcBef>
                <a:spcPts val="3200"/>
              </a:spcBef>
              <a:defRPr sz="1800"/>
            </a:pPr>
            <a:r>
              <a:rPr b="1" sz="2772">
                <a:latin typeface="Helvetica"/>
                <a:ea typeface="Helvetica"/>
                <a:cs typeface="Helvetica"/>
                <a:sym typeface="Helvetica"/>
              </a:rPr>
              <a:t>Asking Questions and Defining Problems</a:t>
            </a:r>
            <a:endParaRPr b="1" sz="2772">
              <a:latin typeface="Helvetica"/>
              <a:ea typeface="Helvetica"/>
              <a:cs typeface="Helvetica"/>
              <a:sym typeface="Helvetica"/>
            </a:endParaRPr>
          </a:p>
          <a:p>
            <a:pPr lvl="0" marL="342264" indent="-342264" defTabSz="449833">
              <a:spcBef>
                <a:spcPts val="3200"/>
              </a:spcBef>
              <a:defRPr sz="1800"/>
            </a:pPr>
            <a:r>
              <a:rPr sz="2772"/>
              <a:t>Developing and Using Models</a:t>
            </a:r>
            <a:endParaRPr sz="2772"/>
          </a:p>
          <a:p>
            <a:pPr lvl="0" marL="342264" indent="-342264" defTabSz="449833">
              <a:spcBef>
                <a:spcPts val="3200"/>
              </a:spcBef>
              <a:defRPr sz="1800"/>
            </a:pPr>
            <a:r>
              <a:rPr b="1" sz="2772">
                <a:latin typeface="Helvetica"/>
                <a:ea typeface="Helvetica"/>
                <a:cs typeface="Helvetica"/>
                <a:sym typeface="Helvetica"/>
              </a:rPr>
              <a:t>Planning and Carrying Out Investigations</a:t>
            </a:r>
            <a:endParaRPr b="1" sz="2772">
              <a:latin typeface="Helvetica"/>
              <a:ea typeface="Helvetica"/>
              <a:cs typeface="Helvetica"/>
              <a:sym typeface="Helvetica"/>
            </a:endParaRPr>
          </a:p>
          <a:p>
            <a:pPr lvl="0" marL="342264" indent="-342264" defTabSz="449833">
              <a:spcBef>
                <a:spcPts val="3200"/>
              </a:spcBef>
              <a:defRPr sz="1800"/>
            </a:pPr>
            <a:r>
              <a:rPr b="1" sz="2772">
                <a:latin typeface="Helvetica"/>
                <a:ea typeface="Helvetica"/>
                <a:cs typeface="Helvetica"/>
                <a:sym typeface="Helvetica"/>
              </a:rPr>
              <a:t>Analyzing and Interpreting Data</a:t>
            </a:r>
            <a:endParaRPr b="1" sz="2772">
              <a:latin typeface="Helvetica"/>
              <a:ea typeface="Helvetica"/>
              <a:cs typeface="Helvetica"/>
              <a:sym typeface="Helvetica"/>
            </a:endParaRPr>
          </a:p>
          <a:p>
            <a:pPr lvl="0" marL="342264" indent="-342264" defTabSz="449833">
              <a:spcBef>
                <a:spcPts val="3200"/>
              </a:spcBef>
              <a:defRPr sz="1800"/>
            </a:pPr>
            <a:r>
              <a:rPr sz="2772"/>
              <a:t>Using Mathematics and Computational Thinking</a:t>
            </a:r>
            <a:endParaRPr sz="2772"/>
          </a:p>
          <a:p>
            <a:pPr lvl="0" marL="342264" indent="-342264" defTabSz="449833">
              <a:spcBef>
                <a:spcPts val="3200"/>
              </a:spcBef>
              <a:defRPr sz="1800"/>
            </a:pPr>
            <a:r>
              <a:rPr b="1" sz="2772">
                <a:latin typeface="Helvetica"/>
                <a:ea typeface="Helvetica"/>
                <a:cs typeface="Helvetica"/>
                <a:sym typeface="Helvetica"/>
              </a:rPr>
              <a:t>Constructing Explanations and Designing Solutions</a:t>
            </a:r>
            <a:endParaRPr b="1" sz="2772">
              <a:latin typeface="Helvetica"/>
              <a:ea typeface="Helvetica"/>
              <a:cs typeface="Helvetica"/>
              <a:sym typeface="Helvetica"/>
            </a:endParaRPr>
          </a:p>
          <a:p>
            <a:pPr lvl="0" marL="342264" indent="-342264" defTabSz="449833">
              <a:spcBef>
                <a:spcPts val="3200"/>
              </a:spcBef>
              <a:defRPr sz="1800"/>
            </a:pPr>
            <a:r>
              <a:rPr b="1" sz="2772">
                <a:latin typeface="Helvetica"/>
                <a:ea typeface="Helvetica"/>
                <a:cs typeface="Helvetica"/>
                <a:sym typeface="Helvetica"/>
              </a:rPr>
              <a:t>Engaging in Argument from Evidence</a:t>
            </a:r>
            <a:endParaRPr b="1" sz="2772">
              <a:latin typeface="Helvetica"/>
              <a:ea typeface="Helvetica"/>
              <a:cs typeface="Helvetica"/>
              <a:sym typeface="Helvetica"/>
            </a:endParaRPr>
          </a:p>
          <a:p>
            <a:pPr lvl="0" marL="342264" indent="-342264" defTabSz="449833">
              <a:spcBef>
                <a:spcPts val="3200"/>
              </a:spcBef>
              <a:defRPr sz="1800"/>
            </a:pPr>
            <a:r>
              <a:rPr b="1" sz="2772">
                <a:latin typeface="Helvetica"/>
                <a:ea typeface="Helvetica"/>
                <a:cs typeface="Helvetica"/>
                <a:sym typeface="Helvetica"/>
              </a:rPr>
              <a:t>Obtaining, Evaluating, and Communicating Information</a:t>
            </a:r>
          </a:p>
        </p:txBody>
      </p:sp>
      <p:sp>
        <p:nvSpPr>
          <p:cNvPr id="573" name="Shape 573"/>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10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5" name="Shape 575"/>
          <p:cNvSpPr/>
          <p:nvPr>
            <p:ph type="title"/>
          </p:nvPr>
        </p:nvSpPr>
        <p:spPr>
          <a:prstGeom prst="rect">
            <a:avLst/>
          </a:prstGeom>
        </p:spPr>
        <p:txBody>
          <a:bodyPr/>
          <a:lstStyle/>
          <a:p>
            <a:pPr lvl="0">
              <a:defRPr sz="1800"/>
            </a:pPr>
            <a:r>
              <a:rPr sz="8000"/>
              <a:t>Why this?</a:t>
            </a:r>
          </a:p>
        </p:txBody>
      </p:sp>
      <p:sp>
        <p:nvSpPr>
          <p:cNvPr id="576" name="Shape 576"/>
          <p:cNvSpPr/>
          <p:nvPr>
            <p:ph type="body" idx="1"/>
          </p:nvPr>
        </p:nvSpPr>
        <p:spPr>
          <a:xfrm>
            <a:off x="952500" y="889000"/>
            <a:ext cx="11099800" cy="6286500"/>
          </a:xfrm>
          <a:prstGeom prst="rect">
            <a:avLst/>
          </a:prstGeom>
        </p:spPr>
        <p:txBody>
          <a:bodyPr/>
          <a:lstStyle/>
          <a:p>
            <a:pPr lvl="0">
              <a:defRPr sz="1800"/>
            </a:pPr>
            <a:r>
              <a:rPr sz="3600"/>
              <a:t>Art to start (using See, Wonder, Think)</a:t>
            </a:r>
            <a:endParaRPr sz="3600"/>
          </a:p>
          <a:p>
            <a:pPr lvl="0">
              <a:defRPr sz="1800"/>
            </a:pPr>
            <a:r>
              <a:rPr sz="3600"/>
              <a:t>Constructivist Five “E” lesson-</a:t>
            </a:r>
          </a:p>
        </p:txBody>
      </p:sp>
      <p:sp>
        <p:nvSpPr>
          <p:cNvPr id="577" name="Shape 577"/>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76">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57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576">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76" grpId="1"/>
    </p:bldLst>
  </p:timing>
</p:sld>
</file>

<file path=ppt/slides/slide10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9" name="Shape 579"/>
          <p:cNvSpPr/>
          <p:nvPr>
            <p:ph type="title"/>
          </p:nvPr>
        </p:nvSpPr>
        <p:spPr>
          <a:xfrm>
            <a:off x="1270000" y="1892300"/>
            <a:ext cx="10464800" cy="5969000"/>
          </a:xfrm>
          <a:prstGeom prst="rect">
            <a:avLst/>
          </a:prstGeom>
        </p:spPr>
        <p:txBody>
          <a:bodyPr/>
          <a:lstStyle/>
          <a:p>
            <a:pPr lvl="0" defTabSz="572516">
              <a:defRPr sz="1800"/>
            </a:pPr>
            <a:r>
              <a:rPr sz="7840"/>
              <a:t>Engage</a:t>
            </a:r>
            <a:endParaRPr sz="7840"/>
          </a:p>
          <a:p>
            <a:pPr lvl="0" defTabSz="572516">
              <a:defRPr sz="1800"/>
            </a:pPr>
            <a:r>
              <a:rPr sz="7840"/>
              <a:t>Explore</a:t>
            </a:r>
            <a:endParaRPr sz="7840"/>
          </a:p>
          <a:p>
            <a:pPr lvl="0" defTabSz="572516">
              <a:defRPr sz="1800"/>
            </a:pPr>
            <a:r>
              <a:rPr sz="7840"/>
              <a:t>Explain</a:t>
            </a:r>
            <a:endParaRPr sz="7840"/>
          </a:p>
          <a:p>
            <a:pPr lvl="0" defTabSz="572516">
              <a:defRPr sz="1800"/>
            </a:pPr>
            <a:r>
              <a:rPr sz="7056"/>
              <a:t>Evaluate</a:t>
            </a:r>
            <a:endParaRPr sz="7056"/>
          </a:p>
          <a:p>
            <a:pPr lvl="0" defTabSz="572516">
              <a:defRPr sz="1800"/>
            </a:pPr>
            <a:r>
              <a:rPr sz="7840"/>
              <a:t>Extend</a:t>
            </a:r>
          </a:p>
        </p:txBody>
      </p:sp>
      <p:sp>
        <p:nvSpPr>
          <p:cNvPr id="580" name="Shape 580"/>
          <p:cNvSpPr/>
          <p:nvPr/>
        </p:nvSpPr>
        <p:spPr>
          <a:xfrm>
            <a:off x="3204219" y="831850"/>
            <a:ext cx="6596361" cy="952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600">
                <a:latin typeface="Helvetica"/>
                <a:ea typeface="Helvetica"/>
                <a:cs typeface="Helvetica"/>
                <a:sym typeface="Helvetica"/>
              </a:defRPr>
            </a:lvl1pPr>
          </a:lstStyle>
          <a:p>
            <a:pPr lvl="0">
              <a:defRPr b="0" sz="1800"/>
            </a:pPr>
            <a:r>
              <a:rPr b="1" sz="5600"/>
              <a:t>Five E Lesson Plan</a:t>
            </a:r>
          </a:p>
        </p:txBody>
      </p:sp>
      <p:sp>
        <p:nvSpPr>
          <p:cNvPr id="581" name="Shape 581"/>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79">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57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57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57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57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1" fill="hold">
                                  <p:stCondLst>
                                    <p:cond delay="0"/>
                                  </p:stCondLst>
                                  <p:iterate type="el" backwards="0">
                                    <p:tmAbs val="0"/>
                                  </p:iterate>
                                  <p:childTnLst>
                                    <p:set>
                                      <p:cBhvr>
                                        <p:cTn id="24" fill="hold"/>
                                        <p:tgtEl>
                                          <p:spTgt spid="579">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79" grpId="1"/>
    </p:bldLst>
  </p:timing>
</p:sld>
</file>

<file path=ppt/slides/slide10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583" name="Table 583"/>
          <p:cNvGraphicFramePr/>
          <p:nvPr/>
        </p:nvGraphicFramePr>
        <p:xfrm>
          <a:off x="1270000" y="1270000"/>
          <a:ext cx="10812314" cy="7213600"/>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235051"/>
                <a:gridCol w="8577262"/>
              </a:tblGrid>
              <a:tr h="697498">
                <a:tc>
                  <a:txBody>
                    <a:bodyPr/>
                    <a:lstStyle/>
                    <a:p>
                      <a:pPr lvl="0" algn="ctr" defTabSz="914400">
                        <a:defRPr sz="1800"/>
                      </a:pPr>
                      <a:r>
                        <a:rPr b="1" sz="2600">
                          <a:latin typeface="Helvetica"/>
                          <a:ea typeface="Helvetica"/>
                          <a:cs typeface="Helvetica"/>
                          <a:sym typeface="Helvetica"/>
                        </a:rPr>
                        <a:t>Five E’s</a:t>
                      </a:r>
                    </a:p>
                  </a:txBody>
                  <a:tcPr marL="50800" marR="50800" marT="50800" marB="50800" anchor="ctr" anchorCtr="0"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lvl="0" algn="ctr" defTabSz="914400">
                        <a:defRPr sz="1800"/>
                      </a:pPr>
                      <a:r>
                        <a:rPr b="1" sz="2600">
                          <a:latin typeface="Helvetica"/>
                          <a:ea typeface="Helvetica"/>
                          <a:cs typeface="Helvetica"/>
                          <a:sym typeface="Helvetica"/>
                        </a:rPr>
                        <a:t>Description</a:t>
                      </a:r>
                    </a:p>
                  </a:txBody>
                  <a:tcPr marL="50800" marR="50800" marT="50800" marB="50800" anchor="ctr" anchorCtr="0"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r>
              <a:tr h="1303220">
                <a:tc>
                  <a:txBody>
                    <a:bodyPr/>
                    <a:lstStyle/>
                    <a:p>
                      <a:pPr lvl="0" algn="ctr" defTabSz="914400">
                        <a:defRPr sz="1800"/>
                      </a:pPr>
                      <a:r>
                        <a:rPr b="1" sz="2600">
                          <a:latin typeface="Helvetica"/>
                          <a:ea typeface="Helvetica"/>
                          <a:cs typeface="Helvetica"/>
                          <a:sym typeface="Helvetica"/>
                        </a:rPr>
                        <a:t>Engage</a:t>
                      </a:r>
                    </a:p>
                  </a:txBody>
                  <a:tcPr marL="50800" marR="50800" marT="50800" marB="50800" anchor="ctr" anchorCtr="0"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lvl="0" algn="ctr" defTabSz="914400">
                        <a:defRPr sz="1800"/>
                      </a:pPr>
                      <a:r>
                        <a:rPr sz="2600">
                          <a:sym typeface="Helvetica Light"/>
                        </a:rPr>
                        <a:t>Stimulate curiosity
Generate questions
Activate prior knowledge</a:t>
                      </a:r>
                    </a:p>
                  </a:txBody>
                  <a:tcPr marL="50800" marR="50800" marT="50800" marB="50800" anchor="ctr" anchorCtr="0"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r>
              <a:tr h="1303220">
                <a:tc>
                  <a:txBody>
                    <a:bodyPr/>
                    <a:lstStyle/>
                    <a:p>
                      <a:pPr lvl="0" algn="ctr" defTabSz="914400">
                        <a:defRPr sz="1800"/>
                      </a:pPr>
                      <a:r>
                        <a:rPr b="1" sz="2600">
                          <a:latin typeface="Helvetica"/>
                          <a:ea typeface="Helvetica"/>
                          <a:cs typeface="Helvetica"/>
                          <a:sym typeface="Helvetica"/>
                        </a:rPr>
                        <a:t>Explore</a:t>
                      </a:r>
                    </a:p>
                  </a:txBody>
                  <a:tcPr marL="50800" marR="50800" marT="50800" marB="50800" anchor="ctr" anchorCtr="0"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lvl="0" algn="ctr" defTabSz="914400">
                        <a:defRPr sz="1800"/>
                      </a:pPr>
                      <a:r>
                        <a:rPr sz="2600">
                          <a:sym typeface="Helvetica Light"/>
                        </a:rPr>
                        <a:t>Collaborative hands on activity
Time to puzzle &amp; play
Teacher observes &amp; listens
</a:t>
                      </a:r>
                    </a:p>
                  </a:txBody>
                  <a:tcPr marL="50800" marR="50800" marT="50800" marB="50800" anchor="ctr" anchorCtr="0"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r>
              <a:tr h="1303220">
                <a:tc>
                  <a:txBody>
                    <a:bodyPr/>
                    <a:lstStyle/>
                    <a:p>
                      <a:pPr lvl="0" algn="ctr" defTabSz="914400">
                        <a:defRPr sz="1800"/>
                      </a:pPr>
                      <a:r>
                        <a:rPr b="1" sz="2600">
                          <a:latin typeface="Helvetica"/>
                          <a:ea typeface="Helvetica"/>
                          <a:cs typeface="Helvetica"/>
                          <a:sym typeface="Helvetica"/>
                        </a:rPr>
                        <a:t>Explain</a:t>
                      </a:r>
                    </a:p>
                  </a:txBody>
                  <a:tcPr marL="50800" marR="50800" marT="50800" marB="50800" anchor="ctr" anchorCtr="0"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lvl="0" algn="ctr" defTabSz="914400">
                        <a:defRPr sz="1800"/>
                      </a:pPr>
                      <a:r>
                        <a:rPr sz="2600">
                          <a:sym typeface="Helvetica Light"/>
                        </a:rPr>
                        <a:t>Students explain with justification in own words
Teacher asks for clarification and evidence
Teacher uses students experiences to explain concepts</a:t>
                      </a:r>
                    </a:p>
                  </a:txBody>
                  <a:tcPr marL="50800" marR="50800" marT="50800" marB="50800" anchor="ctr" anchorCtr="0"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r>
              <a:tr h="1303220">
                <a:tc>
                  <a:txBody>
                    <a:bodyPr/>
                    <a:lstStyle/>
                    <a:p>
                      <a:pPr lvl="0" algn="ctr" defTabSz="914400">
                        <a:defRPr sz="1800"/>
                      </a:pPr>
                      <a:r>
                        <a:rPr b="1" sz="2600">
                          <a:latin typeface="Helvetica"/>
                          <a:ea typeface="Helvetica"/>
                          <a:cs typeface="Helvetica"/>
                          <a:sym typeface="Helvetica"/>
                        </a:rPr>
                        <a:t>Evaluate</a:t>
                      </a:r>
                    </a:p>
                  </a:txBody>
                  <a:tcPr marL="50800" marR="50800" marT="50800" marB="50800" anchor="ctr" anchorCtr="0"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lvl="0" algn="ctr" defTabSz="914400">
                        <a:defRPr sz="1800"/>
                      </a:pPr>
                      <a:r>
                        <a:rPr sz="2600">
                          <a:sym typeface="Helvetica Light"/>
                        </a:rPr>
                        <a:t>Students assess own learning and skills
Teacher assesses student knowledge and skills</a:t>
                      </a:r>
                    </a:p>
                  </a:txBody>
                  <a:tcPr marL="50800" marR="50800" marT="50800" marB="50800" anchor="ctr" anchorCtr="0"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r>
              <a:tr h="1303220">
                <a:tc>
                  <a:txBody>
                    <a:bodyPr/>
                    <a:lstStyle/>
                    <a:p>
                      <a:pPr lvl="0" algn="ctr" defTabSz="914400">
                        <a:defRPr sz="1800"/>
                      </a:pPr>
                      <a:r>
                        <a:rPr b="1" sz="2600">
                          <a:latin typeface="Helvetica"/>
                          <a:ea typeface="Helvetica"/>
                          <a:cs typeface="Helvetica"/>
                          <a:sym typeface="Helvetica"/>
                        </a:rPr>
                        <a:t>Extend</a:t>
                      </a:r>
                    </a:p>
                  </a:txBody>
                  <a:tcPr marL="50800" marR="50800" marT="50800" marB="50800" anchor="ctr" anchorCtr="0"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lvl="0" algn="ctr" defTabSz="914400">
                        <a:defRPr sz="1800"/>
                      </a:pPr>
                      <a:r>
                        <a:rPr sz="2600">
                          <a:sym typeface="Helvetica Light"/>
                        </a:rPr>
                        <a:t>What new questions arise?
How can we apply these concepts or skills to new situations?</a:t>
                      </a:r>
                    </a:p>
                  </a:txBody>
                  <a:tcPr marL="50800" marR="50800" marT="50800" marB="50800" anchor="ctr" anchorCtr="0"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r>
            </a:tbl>
          </a:graphicData>
        </a:graphic>
      </p:graphicFrame>
      <p:sp>
        <p:nvSpPr>
          <p:cNvPr id="584" name="Shape 584"/>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3" grpId="1"/>
    </p:bldLst>
  </p:timing>
</p:sld>
</file>

<file path=ppt/slides/slide10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6" name="Shape 586"/>
          <p:cNvSpPr/>
          <p:nvPr>
            <p:ph type="title"/>
          </p:nvPr>
        </p:nvSpPr>
        <p:spPr>
          <a:prstGeom prst="rect">
            <a:avLst/>
          </a:prstGeom>
        </p:spPr>
        <p:txBody>
          <a:bodyPr/>
          <a:lstStyle>
            <a:lvl1pPr defTabSz="549148">
              <a:defRPr sz="7519"/>
            </a:lvl1pPr>
          </a:lstStyle>
          <a:p>
            <a:pPr lvl="0">
              <a:defRPr sz="1800"/>
            </a:pPr>
            <a:r>
              <a:rPr sz="7519"/>
              <a:t>Read “Key Components of the 5 E model”</a:t>
            </a:r>
          </a:p>
        </p:txBody>
      </p:sp>
      <p:sp>
        <p:nvSpPr>
          <p:cNvPr id="587" name="Shape 587"/>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10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9" name="Shape 589"/>
          <p:cNvSpPr/>
          <p:nvPr>
            <p:ph type="title"/>
          </p:nvPr>
        </p:nvSpPr>
        <p:spPr>
          <a:xfrm>
            <a:off x="1270000" y="1892300"/>
            <a:ext cx="10464800" cy="5969000"/>
          </a:xfrm>
          <a:prstGeom prst="rect">
            <a:avLst/>
          </a:prstGeom>
        </p:spPr>
        <p:txBody>
          <a:bodyPr/>
          <a:lstStyle/>
          <a:p>
            <a:pPr lvl="0" defTabSz="560831">
              <a:defRPr sz="1800"/>
            </a:pPr>
            <a:r>
              <a:rPr sz="7679">
                <a:solidFill>
                  <a:srgbClr val="DCDEE0"/>
                </a:solidFill>
              </a:rPr>
              <a:t>Engage</a:t>
            </a:r>
            <a:endParaRPr sz="7679">
              <a:solidFill>
                <a:srgbClr val="DCDEE0"/>
              </a:solidFill>
            </a:endParaRPr>
          </a:p>
          <a:p>
            <a:pPr lvl="0" defTabSz="560831">
              <a:defRPr sz="1800"/>
            </a:pPr>
            <a:r>
              <a:rPr sz="7679">
                <a:solidFill>
                  <a:srgbClr val="DCDEE0"/>
                </a:solidFill>
              </a:rPr>
              <a:t>Explore</a:t>
            </a:r>
            <a:endParaRPr sz="7679">
              <a:solidFill>
                <a:srgbClr val="DCDEE0"/>
              </a:solidFill>
            </a:endParaRPr>
          </a:p>
          <a:p>
            <a:pPr lvl="0" defTabSz="560831">
              <a:defRPr sz="1800"/>
            </a:pPr>
            <a:r>
              <a:rPr sz="7679"/>
              <a:t>Explain </a:t>
            </a:r>
            <a:r>
              <a:rPr sz="4416"/>
              <a:t>(by teacher) </a:t>
            </a:r>
            <a:r>
              <a:rPr sz="7679"/>
              <a:t>Evaluate </a:t>
            </a:r>
            <a:r>
              <a:rPr sz="4416"/>
              <a:t>(by teacher)</a:t>
            </a:r>
            <a:endParaRPr sz="7679"/>
          </a:p>
          <a:p>
            <a:pPr lvl="0" defTabSz="560831">
              <a:defRPr sz="1800"/>
            </a:pPr>
            <a:r>
              <a:rPr sz="7679">
                <a:solidFill>
                  <a:srgbClr val="DCDEE0"/>
                </a:solidFill>
              </a:rPr>
              <a:t>Extend</a:t>
            </a:r>
          </a:p>
        </p:txBody>
      </p:sp>
      <p:sp>
        <p:nvSpPr>
          <p:cNvPr id="590" name="Shape 590"/>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 name="Shape 82"/>
          <p:cNvSpPr/>
          <p:nvPr>
            <p:ph type="title"/>
          </p:nvPr>
        </p:nvSpPr>
        <p:spPr>
          <a:prstGeom prst="rect">
            <a:avLst/>
          </a:prstGeom>
        </p:spPr>
        <p:txBody>
          <a:bodyPr/>
          <a:lstStyle/>
          <a:p>
            <a:pPr lvl="0">
              <a:defRPr sz="1800"/>
            </a:pPr>
            <a:r>
              <a:rPr sz="8000"/>
              <a:t>Welcome</a:t>
            </a:r>
          </a:p>
        </p:txBody>
      </p:sp>
      <p:sp>
        <p:nvSpPr>
          <p:cNvPr id="83" name="Shape 83"/>
          <p:cNvSpPr/>
          <p:nvPr>
            <p:ph type="body" idx="1"/>
          </p:nvPr>
        </p:nvSpPr>
        <p:spPr>
          <a:xfrm>
            <a:off x="888528" y="2082800"/>
            <a:ext cx="11184639" cy="7004427"/>
          </a:xfrm>
          <a:prstGeom prst="rect">
            <a:avLst/>
          </a:prstGeom>
        </p:spPr>
        <p:txBody>
          <a:bodyPr/>
          <a:lstStyle/>
          <a:p>
            <a:pPr lvl="0" marL="0" indent="0">
              <a:buSzTx/>
              <a:buNone/>
              <a:defRPr sz="1800"/>
            </a:pPr>
            <a:r>
              <a:rPr b="1" i="1" sz="3600">
                <a:latin typeface="Helvetica"/>
                <a:ea typeface="Helvetica"/>
                <a:cs typeface="Helvetica"/>
                <a:sym typeface="Helvetica"/>
              </a:rPr>
              <a:t>Thank you!</a:t>
            </a:r>
            <a:endParaRPr b="1" i="1" sz="3600">
              <a:latin typeface="Helvetica"/>
              <a:ea typeface="Helvetica"/>
              <a:cs typeface="Helvetica"/>
              <a:sym typeface="Helvetica"/>
            </a:endParaRPr>
          </a:p>
          <a:p>
            <a:pPr lvl="0">
              <a:defRPr sz="1800"/>
            </a:pPr>
            <a:r>
              <a:rPr sz="3600"/>
              <a:t>We appreciate you being here!</a:t>
            </a:r>
            <a:endParaRPr sz="3600"/>
          </a:p>
          <a:p>
            <a:pPr lvl="0">
              <a:defRPr sz="1800"/>
            </a:pPr>
            <a:r>
              <a:rPr sz="3600"/>
              <a:t>We are asked to teach in new ways.</a:t>
            </a:r>
            <a:endParaRPr sz="3600"/>
          </a:p>
          <a:p>
            <a:pPr lvl="0">
              <a:defRPr sz="1800"/>
            </a:pPr>
            <a:r>
              <a:rPr sz="3600"/>
              <a:t>Bring creativity and fun back into teaching</a:t>
            </a:r>
            <a:endParaRPr sz="3600"/>
          </a:p>
          <a:p>
            <a:pPr lvl="0">
              <a:defRPr sz="1800"/>
            </a:pPr>
            <a:r>
              <a:rPr sz="3600"/>
              <a:t>This investment will pay off in great teaching and learning for you and your students.</a:t>
            </a:r>
          </a:p>
        </p:txBody>
      </p:sp>
      <p:sp>
        <p:nvSpPr>
          <p:cNvPr id="84" name="Shape 84"/>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83">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8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8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8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8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1" fill="hold">
                                  <p:stCondLst>
                                    <p:cond delay="0"/>
                                  </p:stCondLst>
                                  <p:iterate type="el" backwards="0">
                                    <p:tmAbs val="0"/>
                                  </p:iterate>
                                  <p:childTnLst>
                                    <p:set>
                                      <p:cBhvr>
                                        <p:cTn id="24" fill="hold"/>
                                        <p:tgtEl>
                                          <p:spTgt spid="83">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3" grpId="1"/>
    </p:bldLst>
  </p:timing>
</p:sld>
</file>

<file path=ppt/slides/slide1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2" name="Shape 592"/>
          <p:cNvSpPr/>
          <p:nvPr>
            <p:ph type="title"/>
          </p:nvPr>
        </p:nvSpPr>
        <p:spPr>
          <a:xfrm>
            <a:off x="1270000" y="1892300"/>
            <a:ext cx="10464800" cy="5969000"/>
          </a:xfrm>
          <a:prstGeom prst="rect">
            <a:avLst/>
          </a:prstGeom>
        </p:spPr>
        <p:txBody>
          <a:bodyPr/>
          <a:lstStyle/>
          <a:p>
            <a:pPr lvl="0" defTabSz="578358">
              <a:defRPr sz="1800"/>
            </a:pPr>
            <a:r>
              <a:rPr sz="7919">
                <a:solidFill>
                  <a:srgbClr val="A6AAA9"/>
                </a:solidFill>
              </a:rPr>
              <a:t>Engage</a:t>
            </a:r>
            <a:endParaRPr sz="7919">
              <a:solidFill>
                <a:srgbClr val="A6AAA9"/>
              </a:solidFill>
            </a:endParaRPr>
          </a:p>
          <a:p>
            <a:pPr lvl="0" defTabSz="578358">
              <a:defRPr sz="1800"/>
            </a:pPr>
            <a:r>
              <a:rPr sz="7919">
                <a:solidFill>
                  <a:srgbClr val="A6AAA9"/>
                </a:solidFill>
              </a:rPr>
              <a:t>Explore</a:t>
            </a:r>
            <a:endParaRPr sz="7919">
              <a:solidFill>
                <a:srgbClr val="A6AAA9"/>
              </a:solidFill>
            </a:endParaRPr>
          </a:p>
          <a:p>
            <a:pPr lvl="0" defTabSz="578358">
              <a:defRPr sz="1800"/>
            </a:pPr>
            <a:r>
              <a:rPr sz="7919"/>
              <a:t>Explain- by whom?</a:t>
            </a:r>
            <a:endParaRPr sz="7919"/>
          </a:p>
          <a:p>
            <a:pPr lvl="0" defTabSz="578358">
              <a:defRPr sz="1800"/>
            </a:pPr>
            <a:r>
              <a:rPr sz="7425"/>
              <a:t>Evaluate- by whom?</a:t>
            </a:r>
            <a:endParaRPr sz="7425"/>
          </a:p>
          <a:p>
            <a:pPr lvl="0" defTabSz="578358">
              <a:defRPr sz="1800"/>
            </a:pPr>
            <a:r>
              <a:rPr sz="7128">
                <a:solidFill>
                  <a:srgbClr val="A6AAA9"/>
                </a:solidFill>
              </a:rPr>
              <a:t>Extend</a:t>
            </a:r>
          </a:p>
        </p:txBody>
      </p:sp>
      <p:sp>
        <p:nvSpPr>
          <p:cNvPr id="593" name="Shape 593"/>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1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5" name="Shape 595"/>
          <p:cNvSpPr/>
          <p:nvPr>
            <p:ph type="title"/>
          </p:nvPr>
        </p:nvSpPr>
        <p:spPr>
          <a:xfrm>
            <a:off x="1270000" y="1892300"/>
            <a:ext cx="10464800" cy="5969000"/>
          </a:xfrm>
          <a:prstGeom prst="rect">
            <a:avLst/>
          </a:prstGeom>
        </p:spPr>
        <p:txBody>
          <a:bodyPr/>
          <a:lstStyle/>
          <a:p>
            <a:pPr lvl="0">
              <a:defRPr sz="1800"/>
            </a:pPr>
            <a:r>
              <a:rPr sz="8000">
                <a:solidFill>
                  <a:srgbClr val="A6AAA9"/>
                </a:solidFill>
              </a:rPr>
              <a:t>Engage</a:t>
            </a:r>
            <a:endParaRPr sz="8000">
              <a:solidFill>
                <a:srgbClr val="A6AAA9"/>
              </a:solidFill>
            </a:endParaRPr>
          </a:p>
          <a:p>
            <a:pPr lvl="0">
              <a:defRPr sz="1800"/>
            </a:pPr>
            <a:r>
              <a:rPr sz="8000">
                <a:solidFill>
                  <a:srgbClr val="A6AAA9"/>
                </a:solidFill>
              </a:rPr>
              <a:t>Explore</a:t>
            </a:r>
            <a:endParaRPr sz="8000">
              <a:solidFill>
                <a:srgbClr val="A6AAA9"/>
              </a:solidFill>
            </a:endParaRPr>
          </a:p>
          <a:p>
            <a:pPr lvl="0">
              <a:defRPr sz="1800"/>
            </a:pPr>
            <a:r>
              <a:rPr sz="8000">
                <a:solidFill>
                  <a:srgbClr val="A6AAA9"/>
                </a:solidFill>
              </a:rPr>
              <a:t>Explain</a:t>
            </a:r>
            <a:endParaRPr sz="8000">
              <a:solidFill>
                <a:srgbClr val="A6AAA9"/>
              </a:solidFill>
            </a:endParaRPr>
          </a:p>
          <a:p>
            <a:pPr lvl="0">
              <a:defRPr sz="1800"/>
            </a:pPr>
            <a:r>
              <a:rPr sz="7200">
                <a:solidFill>
                  <a:srgbClr val="A6AAA9"/>
                </a:solidFill>
              </a:rPr>
              <a:t>Evaluate</a:t>
            </a:r>
            <a:endParaRPr sz="7200">
              <a:solidFill>
                <a:srgbClr val="A6AAA9"/>
              </a:solidFill>
            </a:endParaRPr>
          </a:p>
          <a:p>
            <a:pPr lvl="0">
              <a:defRPr sz="1800"/>
            </a:pPr>
            <a:r>
              <a:rPr sz="7200"/>
              <a:t>Extend</a:t>
            </a:r>
          </a:p>
        </p:txBody>
      </p:sp>
      <p:sp>
        <p:nvSpPr>
          <p:cNvPr id="596" name="Shape 596"/>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1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8" name="Shape 598"/>
          <p:cNvSpPr/>
          <p:nvPr/>
        </p:nvSpPr>
        <p:spPr>
          <a:xfrm>
            <a:off x="1383817" y="7702550"/>
            <a:ext cx="349346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2" invalidUrl="" action="" tgtFrame="" tooltip="" history="1" highlightClick="0" endSnd="0"/>
              </a:defRPr>
            </a:lvl1pPr>
          </a:lstStyle>
          <a:p>
            <a:pPr lvl="0">
              <a:defRPr sz="1800" u="none"/>
            </a:pPr>
            <a:r>
              <a:rPr sz="3600" u="sng">
                <a:hlinkClick r:id="rId2" invalidUrl="" action="" tgtFrame="" tooltip="" history="1" highlightClick="0" endSnd="0"/>
              </a:rPr>
              <a:t>www.101qs.com</a:t>
            </a:r>
          </a:p>
        </p:txBody>
      </p:sp>
      <p:pic>
        <p:nvPicPr>
          <p:cNvPr id="599" name="pasted-image-filtered.jpeg"/>
          <p:cNvPicPr/>
          <p:nvPr/>
        </p:nvPicPr>
        <p:blipFill>
          <a:blip r:embed="rId3">
            <a:extLst/>
          </a:blip>
          <a:stretch>
            <a:fillRect/>
          </a:stretch>
        </p:blipFill>
        <p:spPr>
          <a:xfrm>
            <a:off x="1397856" y="514874"/>
            <a:ext cx="10209088" cy="6380681"/>
          </a:xfrm>
          <a:prstGeom prst="rect">
            <a:avLst/>
          </a:prstGeom>
          <a:ln w="12700">
            <a:miter lim="400000"/>
          </a:ln>
        </p:spPr>
      </p:pic>
      <p:sp>
        <p:nvSpPr>
          <p:cNvPr id="600" name="Shape 600"/>
          <p:cNvSpPr/>
          <p:nvPr/>
        </p:nvSpPr>
        <p:spPr>
          <a:xfrm>
            <a:off x="8597468" y="6864349"/>
            <a:ext cx="1994764" cy="2832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Engage</a:t>
            </a:r>
            <a:endParaRPr sz="3600"/>
          </a:p>
          <a:p>
            <a:pPr lvl="0">
              <a:defRPr sz="1800"/>
            </a:pPr>
            <a:r>
              <a:rPr sz="3600"/>
              <a:t>Explore</a:t>
            </a:r>
            <a:endParaRPr sz="3600"/>
          </a:p>
          <a:p>
            <a:pPr lvl="0">
              <a:defRPr sz="1800"/>
            </a:pPr>
            <a:r>
              <a:rPr sz="3600"/>
              <a:t>Explain</a:t>
            </a:r>
            <a:endParaRPr sz="3600"/>
          </a:p>
          <a:p>
            <a:pPr lvl="0">
              <a:defRPr sz="1800"/>
            </a:pPr>
            <a:r>
              <a:rPr sz="3600"/>
              <a:t>Evaluate</a:t>
            </a:r>
            <a:endParaRPr sz="3600"/>
          </a:p>
          <a:p>
            <a:pPr lvl="0">
              <a:defRPr sz="1800"/>
            </a:pPr>
            <a:r>
              <a:rPr sz="3600"/>
              <a:t>Extend</a:t>
            </a:r>
          </a:p>
        </p:txBody>
      </p:sp>
    </p:spTree>
  </p:cSld>
  <p:clrMapOvr>
    <a:masterClrMapping/>
  </p:clrMapOvr>
  <p:transition spd="med" advClick="1"/>
</p:sld>
</file>

<file path=ppt/slides/slide1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2" name="Shape 602"/>
          <p:cNvSpPr/>
          <p:nvPr/>
        </p:nvSpPr>
        <p:spPr>
          <a:xfrm>
            <a:off x="2082520" y="2933700"/>
            <a:ext cx="3315260" cy="228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3600"/>
              <a:t>Teacher Centered Direct Instruction</a:t>
            </a:r>
          </a:p>
        </p:txBody>
      </p:sp>
      <p:sp>
        <p:nvSpPr>
          <p:cNvPr id="603" name="Shape 603"/>
          <p:cNvSpPr/>
          <p:nvPr/>
        </p:nvSpPr>
        <p:spPr>
          <a:xfrm>
            <a:off x="7759420" y="2933700"/>
            <a:ext cx="3315260" cy="228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3600"/>
              <a:t>Student Centered </a:t>
            </a:r>
            <a:endParaRPr sz="3600"/>
          </a:p>
          <a:p>
            <a:pPr lvl="0">
              <a:defRPr sz="1800"/>
            </a:pPr>
            <a:r>
              <a:rPr sz="3600"/>
              <a:t>Five E</a:t>
            </a:r>
            <a:endParaRPr sz="3600"/>
          </a:p>
          <a:p>
            <a:pPr lvl="0">
              <a:defRPr sz="1800"/>
            </a:pPr>
            <a:r>
              <a:rPr sz="3600"/>
              <a:t>Instruction</a:t>
            </a:r>
          </a:p>
        </p:txBody>
      </p:sp>
      <p:sp>
        <p:nvSpPr>
          <p:cNvPr id="604" name="Shape 604"/>
          <p:cNvSpPr/>
          <p:nvPr/>
        </p:nvSpPr>
        <p:spPr>
          <a:xfrm>
            <a:off x="2673350" y="5245100"/>
            <a:ext cx="7899400" cy="279400"/>
          </a:xfrm>
          <a:prstGeom prst="rect">
            <a:avLst/>
          </a:prstGeom>
          <a:blipFill>
            <a:blip r:embed="rId2"/>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lvl="0">
              <a:defRPr sz="2400">
                <a:solidFill>
                  <a:srgbClr val="FFFFFF"/>
                </a:solidFill>
              </a:defRPr>
            </a:pPr>
          </a:p>
        </p:txBody>
      </p:sp>
      <p:sp>
        <p:nvSpPr>
          <p:cNvPr id="605" name="Shape 605"/>
          <p:cNvSpPr/>
          <p:nvPr/>
        </p:nvSpPr>
        <p:spPr>
          <a:xfrm>
            <a:off x="5988050" y="5549900"/>
            <a:ext cx="1270000" cy="1270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blipFill>
            <a:blip r:embed="rId2"/>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lvl="0">
              <a:defRPr sz="2400">
                <a:solidFill>
                  <a:srgbClr val="FFFFFF"/>
                </a:solidFill>
              </a:defRPr>
            </a:pPr>
          </a:p>
        </p:txBody>
      </p:sp>
      <p:sp>
        <p:nvSpPr>
          <p:cNvPr id="606" name="Shape 606"/>
          <p:cNvSpPr/>
          <p:nvPr/>
        </p:nvSpPr>
        <p:spPr>
          <a:xfrm>
            <a:off x="6379716" y="5962649"/>
            <a:ext cx="486668"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800">
                <a:solidFill>
                  <a:srgbClr val="FFFFFF"/>
                </a:solidFill>
                <a:latin typeface="Helvetica"/>
                <a:ea typeface="Helvetica"/>
                <a:cs typeface="Helvetica"/>
                <a:sym typeface="Helvetica"/>
              </a:defRPr>
            </a:lvl1pPr>
          </a:lstStyle>
          <a:p>
            <a:pPr lvl="0">
              <a:defRPr b="0" sz="1800">
                <a:solidFill>
                  <a:srgbClr val="000000"/>
                </a:solidFill>
              </a:defRPr>
            </a:pPr>
            <a:r>
              <a:rPr b="1" sz="4800">
                <a:solidFill>
                  <a:srgbClr val="FFFFFF"/>
                </a:solidFill>
              </a:rPr>
              <a:t>?</a:t>
            </a:r>
          </a:p>
        </p:txBody>
      </p:sp>
      <p:sp>
        <p:nvSpPr>
          <p:cNvPr id="607" name="Shape 607"/>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1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9" name="Shape 609"/>
          <p:cNvSpPr/>
          <p:nvPr>
            <p:ph type="title"/>
          </p:nvPr>
        </p:nvSpPr>
        <p:spPr>
          <a:prstGeom prst="rect">
            <a:avLst/>
          </a:prstGeom>
        </p:spPr>
        <p:txBody>
          <a:bodyPr/>
          <a:lstStyle/>
          <a:p>
            <a:pPr lvl="0">
              <a:defRPr sz="1800"/>
            </a:pPr>
            <a:r>
              <a:rPr sz="8000"/>
              <a:t>Talk time</a:t>
            </a:r>
          </a:p>
        </p:txBody>
      </p:sp>
      <p:sp>
        <p:nvSpPr>
          <p:cNvPr id="610" name="Shape 610"/>
          <p:cNvSpPr/>
          <p:nvPr>
            <p:ph type="body" idx="1"/>
          </p:nvPr>
        </p:nvSpPr>
        <p:spPr>
          <a:xfrm>
            <a:off x="762000" y="2101850"/>
            <a:ext cx="11480801" cy="6286500"/>
          </a:xfrm>
          <a:prstGeom prst="rect">
            <a:avLst/>
          </a:prstGeom>
        </p:spPr>
        <p:txBody>
          <a:bodyPr/>
          <a:lstStyle/>
          <a:p>
            <a:pPr lvl="0">
              <a:defRPr sz="1800"/>
            </a:pPr>
            <a:r>
              <a:rPr sz="3600"/>
              <a:t>I think the value in using the Five E approach is…</a:t>
            </a:r>
            <a:endParaRPr sz="3600"/>
          </a:p>
          <a:p>
            <a:pPr lvl="0">
              <a:defRPr sz="1800"/>
            </a:pPr>
            <a:r>
              <a:rPr sz="3600"/>
              <a:t>I tend to do well at E_________ and would like to improve my use of E_________…</a:t>
            </a:r>
            <a:endParaRPr sz="3600"/>
          </a:p>
          <a:p>
            <a:pPr lvl="0">
              <a:defRPr sz="1800"/>
            </a:pPr>
            <a:r>
              <a:rPr sz="3600"/>
              <a:t>One lesson that I could modify into the Five E approach is _______________.</a:t>
            </a:r>
            <a:endParaRPr sz="3600"/>
          </a:p>
          <a:p>
            <a:pPr lvl="0">
              <a:defRPr sz="1800"/>
            </a:pPr>
            <a:r>
              <a:rPr sz="3600"/>
              <a:t>It will be challenging for me to…</a:t>
            </a:r>
          </a:p>
        </p:txBody>
      </p:sp>
      <p:sp>
        <p:nvSpPr>
          <p:cNvPr id="611" name="Shape 611"/>
          <p:cNvSpPr/>
          <p:nvPr/>
        </p:nvSpPr>
        <p:spPr>
          <a:xfrm>
            <a:off x="8394268" y="6324599"/>
            <a:ext cx="1994764" cy="2832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Engage</a:t>
            </a:r>
            <a:endParaRPr sz="3600"/>
          </a:p>
          <a:p>
            <a:pPr lvl="0">
              <a:defRPr sz="1800"/>
            </a:pPr>
            <a:r>
              <a:rPr sz="3600"/>
              <a:t>Explore</a:t>
            </a:r>
            <a:endParaRPr sz="3600"/>
          </a:p>
          <a:p>
            <a:pPr lvl="0">
              <a:defRPr sz="1800"/>
            </a:pPr>
            <a:r>
              <a:rPr sz="3600"/>
              <a:t>Explain</a:t>
            </a:r>
            <a:endParaRPr sz="3600"/>
          </a:p>
          <a:p>
            <a:pPr lvl="0">
              <a:defRPr sz="1800"/>
            </a:pPr>
            <a:r>
              <a:rPr sz="3600"/>
              <a:t>Evaluate</a:t>
            </a:r>
            <a:endParaRPr sz="3600"/>
          </a:p>
          <a:p>
            <a:pPr lvl="0">
              <a:defRPr sz="1800"/>
            </a:pPr>
            <a:r>
              <a:rPr sz="3600"/>
              <a:t>Extend</a:t>
            </a:r>
          </a:p>
        </p:txBody>
      </p:sp>
      <p:sp>
        <p:nvSpPr>
          <p:cNvPr id="612" name="Shape 612"/>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610">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61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6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6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610">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10" grpId="1"/>
    </p:bldLst>
  </p:timing>
</p:sld>
</file>

<file path=ppt/slides/slide1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4" name="Shape 614"/>
          <p:cNvSpPr/>
          <p:nvPr>
            <p:ph type="title"/>
          </p:nvPr>
        </p:nvSpPr>
        <p:spPr>
          <a:prstGeom prst="rect">
            <a:avLst/>
          </a:prstGeom>
        </p:spPr>
        <p:txBody>
          <a:bodyPr/>
          <a:lstStyle/>
          <a:p>
            <a:pPr lvl="0">
              <a:defRPr sz="1800"/>
            </a:pPr>
            <a:r>
              <a:rPr sz="8000"/>
              <a:t>Engagement levels</a:t>
            </a:r>
          </a:p>
        </p:txBody>
      </p:sp>
      <p:graphicFrame>
        <p:nvGraphicFramePr>
          <p:cNvPr id="615" name="Table 615"/>
          <p:cNvGraphicFramePr/>
          <p:nvPr/>
        </p:nvGraphicFramePr>
        <p:xfrm>
          <a:off x="1587500" y="2895600"/>
          <a:ext cx="10375702" cy="571500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235769"/>
                <a:gridCol w="4356100"/>
                <a:gridCol w="2042219"/>
                <a:gridCol w="2741612"/>
              </a:tblGrid>
              <a:tr h="952500">
                <a:tc>
                  <a:txBody>
                    <a:bodyPr/>
                    <a:lstStyle/>
                    <a:p>
                      <a:pPr lvl="0" algn="ctr" defTabSz="914400">
                        <a:defRPr sz="1800"/>
                      </a:pPr>
                      <a:r>
                        <a:rPr sz="3400">
                          <a:sym typeface="Helvetica Light"/>
                        </a:rPr>
                        <a:t>Level</a:t>
                      </a: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c>
                  <a:txBody>
                    <a:bodyPr/>
                    <a:lstStyle/>
                    <a:p>
                      <a:pPr lvl="0" algn="l" defTabSz="914400">
                        <a:defRPr sz="1800"/>
                      </a:pPr>
                      <a:r>
                        <a:rPr sz="3400">
                          <a:sym typeface="Helvetica Light"/>
                        </a:rPr>
                        <a:t>Defined</a:t>
                      </a: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c>
                  <a:txBody>
                    <a:bodyPr/>
                    <a:lstStyle/>
                    <a:p>
                      <a:pPr lvl="0" algn="ctr" defTabSz="914400">
                        <a:defRPr sz="1800"/>
                      </a:pPr>
                      <a:r>
                        <a:rPr sz="3400">
                          <a:sym typeface="Helvetica Light"/>
                        </a:rPr>
                        <a:t>Ideal % ?</a:t>
                      </a: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c>
                  <a:txBody>
                    <a:bodyPr/>
                    <a:lstStyle/>
                    <a:p>
                      <a:pPr lvl="0" algn="ctr" defTabSz="914400">
                        <a:defRPr sz="1800"/>
                      </a:pPr>
                      <a:r>
                        <a:rPr sz="3400">
                          <a:sym typeface="Helvetica Light"/>
                        </a:rPr>
                        <a:t>Predicted% ?</a:t>
                      </a: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r>
              <a:tr h="952500">
                <a:tc>
                  <a:txBody>
                    <a:bodyPr/>
                    <a:lstStyle/>
                    <a:p>
                      <a:pPr lvl="0" algn="ctr" defTabSz="914400">
                        <a:defRPr sz="1800"/>
                      </a:pPr>
                      <a:r>
                        <a:rPr sz="2600">
                          <a:sym typeface="Helvetica Light"/>
                        </a:rPr>
                        <a:t>5</a:t>
                      </a: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c>
                  <a:txBody>
                    <a:bodyPr/>
                    <a:lstStyle/>
                    <a:p>
                      <a:pPr lvl="0" algn="l" defTabSz="914400">
                        <a:defRPr sz="1800"/>
                      </a:pPr>
                      <a:r>
                        <a:rPr sz="3400">
                          <a:sym typeface="Helvetica Light"/>
                        </a:rPr>
                        <a:t>Creative Engagement</a:t>
                      </a: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c>
                  <a:txBody>
                    <a:bodyPr/>
                    <a:lstStyle/>
                    <a:p>
                      <a:pPr lvl="0" algn="ctr" defTabSz="914400">
                        <a:defRPr sz="2600">
                          <a:sym typeface="Helvetica Light"/>
                        </a:defRPr>
                      </a:pP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c>
                  <a:txBody>
                    <a:bodyPr/>
                    <a:lstStyle/>
                    <a:p>
                      <a:pPr lvl="0" algn="ctr" defTabSz="914400">
                        <a:defRPr sz="2600">
                          <a:sym typeface="Helvetica Light"/>
                        </a:defRPr>
                      </a:pP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r>
              <a:tr h="952500">
                <a:tc>
                  <a:txBody>
                    <a:bodyPr/>
                    <a:lstStyle/>
                    <a:p>
                      <a:pPr lvl="0" algn="ctr" defTabSz="914400">
                        <a:defRPr sz="1800"/>
                      </a:pPr>
                      <a:r>
                        <a:rPr sz="2600">
                          <a:sym typeface="Helvetica Light"/>
                        </a:rPr>
                        <a:t>4</a:t>
                      </a: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c>
                  <a:txBody>
                    <a:bodyPr/>
                    <a:lstStyle/>
                    <a:p>
                      <a:pPr lvl="0" algn="l">
                        <a:spcBef>
                          <a:spcPts val="4200"/>
                        </a:spcBef>
                        <a:defRPr sz="1800"/>
                      </a:pPr>
                      <a:r>
                        <a:rPr sz="3400">
                          <a:sym typeface="Helvetica Light"/>
                        </a:rPr>
                        <a:t>Active Engagement</a:t>
                      </a: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c>
                  <a:txBody>
                    <a:bodyPr/>
                    <a:lstStyle/>
                    <a:p>
                      <a:pPr lvl="0" algn="ctr" defTabSz="914400">
                        <a:defRPr sz="2600">
                          <a:sym typeface="Helvetica Light"/>
                        </a:defRPr>
                      </a:pP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c>
                  <a:txBody>
                    <a:bodyPr/>
                    <a:lstStyle/>
                    <a:p>
                      <a:pPr lvl="0" algn="ctr" defTabSz="914400">
                        <a:defRPr sz="2600">
                          <a:sym typeface="Helvetica Light"/>
                        </a:defRPr>
                      </a:pP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r>
              <a:tr h="952500">
                <a:tc>
                  <a:txBody>
                    <a:bodyPr/>
                    <a:lstStyle/>
                    <a:p>
                      <a:pPr lvl="0" algn="ctr" defTabSz="914400">
                        <a:defRPr sz="1800"/>
                      </a:pPr>
                      <a:r>
                        <a:rPr sz="2600">
                          <a:sym typeface="Helvetica Light"/>
                        </a:rPr>
                        <a:t>3</a:t>
                      </a: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c>
                  <a:txBody>
                    <a:bodyPr/>
                    <a:lstStyle/>
                    <a:p>
                      <a:pPr lvl="0" algn="l">
                        <a:defRPr sz="1800"/>
                      </a:pPr>
                      <a:r>
                        <a:rPr sz="3400">
                          <a:sym typeface="Helvetica Light"/>
                        </a:rPr>
                        <a:t>Sitting</a:t>
                      </a: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c>
                  <a:txBody>
                    <a:bodyPr/>
                    <a:lstStyle/>
                    <a:p>
                      <a:pPr lvl="0" algn="ctr" defTabSz="914400">
                        <a:defRPr sz="2600">
                          <a:sym typeface="Helvetica Light"/>
                        </a:defRPr>
                      </a:pP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c>
                  <a:txBody>
                    <a:bodyPr/>
                    <a:lstStyle/>
                    <a:p>
                      <a:pPr lvl="0" algn="ctr" defTabSz="914400">
                        <a:defRPr sz="2600">
                          <a:sym typeface="Helvetica Light"/>
                        </a:defRPr>
                      </a:pP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r>
              <a:tr h="952500">
                <a:tc>
                  <a:txBody>
                    <a:bodyPr/>
                    <a:lstStyle/>
                    <a:p>
                      <a:pPr lvl="0" algn="ctr" defTabSz="914400">
                        <a:defRPr sz="1800"/>
                      </a:pPr>
                      <a:r>
                        <a:rPr sz="2600">
                          <a:sym typeface="Helvetica Light"/>
                        </a:rPr>
                        <a:t>2</a:t>
                      </a: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c>
                  <a:txBody>
                    <a:bodyPr/>
                    <a:lstStyle/>
                    <a:p>
                      <a:pPr lvl="0" algn="l">
                        <a:defRPr sz="1800"/>
                      </a:pPr>
                      <a:r>
                        <a:rPr sz="3400">
                          <a:sym typeface="Helvetica Light"/>
                        </a:rPr>
                        <a:t>Disengaged</a:t>
                      </a: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c>
                  <a:txBody>
                    <a:bodyPr/>
                    <a:lstStyle/>
                    <a:p>
                      <a:pPr lvl="0" algn="ctr" defTabSz="914400">
                        <a:defRPr sz="2600">
                          <a:sym typeface="Helvetica Light"/>
                        </a:defRPr>
                      </a:pP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c>
                  <a:txBody>
                    <a:bodyPr/>
                    <a:lstStyle/>
                    <a:p>
                      <a:pPr lvl="0" algn="ctr" defTabSz="914400">
                        <a:defRPr sz="2600">
                          <a:sym typeface="Helvetica Light"/>
                        </a:defRPr>
                      </a:pP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r>
              <a:tr h="952500">
                <a:tc>
                  <a:txBody>
                    <a:bodyPr/>
                    <a:lstStyle/>
                    <a:p>
                      <a:pPr lvl="0" algn="ctr" defTabSz="914400">
                        <a:defRPr sz="1800"/>
                      </a:pPr>
                      <a:r>
                        <a:rPr sz="2600">
                          <a:sym typeface="Helvetica Light"/>
                        </a:rPr>
                        <a:t>1</a:t>
                      </a: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c>
                  <a:txBody>
                    <a:bodyPr/>
                    <a:lstStyle/>
                    <a:p>
                      <a:pPr lvl="0" algn="l">
                        <a:defRPr sz="1800"/>
                      </a:pPr>
                      <a:r>
                        <a:rPr sz="3400">
                          <a:sym typeface="Helvetica Light"/>
                        </a:rPr>
                        <a:t>Disruptive</a:t>
                      </a: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c>
                  <a:txBody>
                    <a:bodyPr/>
                    <a:lstStyle/>
                    <a:p>
                      <a:pPr lvl="0" algn="ctr" defTabSz="914400">
                        <a:defRPr sz="2600">
                          <a:sym typeface="Helvetica Light"/>
                        </a:defRPr>
                      </a:pP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c>
                  <a:txBody>
                    <a:bodyPr/>
                    <a:lstStyle/>
                    <a:p>
                      <a:pPr lvl="0" algn="ctr" defTabSz="914400">
                        <a:defRPr sz="2600">
                          <a:sym typeface="Helvetica Light"/>
                        </a:defRPr>
                      </a:pP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r>
            </a:tbl>
          </a:graphicData>
        </a:graphic>
      </p:graphicFrame>
      <p:sp>
        <p:nvSpPr>
          <p:cNvPr id="616" name="Shape 616"/>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6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15" grpId="1"/>
    </p:bldLst>
  </p:timing>
</p:sld>
</file>

<file path=ppt/slides/slide1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8" name="Shape 618"/>
          <p:cNvSpPr/>
          <p:nvPr>
            <p:ph type="title"/>
          </p:nvPr>
        </p:nvSpPr>
        <p:spPr>
          <a:prstGeom prst="rect">
            <a:avLst/>
          </a:prstGeom>
        </p:spPr>
        <p:txBody>
          <a:bodyPr/>
          <a:lstStyle/>
          <a:p>
            <a:pPr lvl="0">
              <a:defRPr sz="1800"/>
            </a:pPr>
            <a:r>
              <a:rPr sz="8000"/>
              <a:t>Engagement levels</a:t>
            </a:r>
          </a:p>
        </p:txBody>
      </p:sp>
      <p:graphicFrame>
        <p:nvGraphicFramePr>
          <p:cNvPr id="619" name="Table 619"/>
          <p:cNvGraphicFramePr/>
          <p:nvPr/>
        </p:nvGraphicFramePr>
        <p:xfrm>
          <a:off x="1587500" y="2908300"/>
          <a:ext cx="10375702" cy="571500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538609"/>
                <a:gridCol w="5423614"/>
                <a:gridCol w="3413477"/>
              </a:tblGrid>
              <a:tr h="952500">
                <a:tc>
                  <a:txBody>
                    <a:bodyPr/>
                    <a:lstStyle/>
                    <a:p>
                      <a:pPr lvl="0" algn="ctr" defTabSz="914400">
                        <a:defRPr sz="1800"/>
                      </a:pPr>
                      <a:r>
                        <a:rPr sz="3400">
                          <a:sym typeface="Helvetica Light"/>
                        </a:rPr>
                        <a:t>Level</a:t>
                      </a: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c>
                  <a:txBody>
                    <a:bodyPr/>
                    <a:lstStyle/>
                    <a:p>
                      <a:pPr lvl="0" algn="l" defTabSz="914400">
                        <a:defRPr sz="1800"/>
                      </a:pPr>
                      <a:r>
                        <a:rPr sz="3400">
                          <a:sym typeface="Helvetica Light"/>
                        </a:rPr>
                        <a:t>Defined</a:t>
                      </a: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c>
                  <a:txBody>
                    <a:bodyPr/>
                    <a:lstStyle/>
                    <a:p>
                      <a:pPr lvl="0" algn="ctr" defTabSz="914400">
                        <a:defRPr sz="1800"/>
                      </a:pPr>
                      <a:r>
                        <a:rPr sz="3700">
                          <a:sym typeface="Helvetica Light"/>
                        </a:rPr>
                        <a:t>Observed</a:t>
                      </a: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r>
              <a:tr h="952500">
                <a:tc>
                  <a:txBody>
                    <a:bodyPr/>
                    <a:lstStyle/>
                    <a:p>
                      <a:pPr lvl="0" algn="ctr" defTabSz="914400">
                        <a:defRPr sz="1800"/>
                      </a:pPr>
                      <a:r>
                        <a:rPr sz="2600">
                          <a:sym typeface="Helvetica Light"/>
                        </a:rPr>
                        <a:t>5</a:t>
                      </a: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c>
                  <a:txBody>
                    <a:bodyPr/>
                    <a:lstStyle/>
                    <a:p>
                      <a:pPr lvl="0" algn="l" defTabSz="914400">
                        <a:defRPr sz="1800"/>
                      </a:pPr>
                      <a:r>
                        <a:rPr sz="3400">
                          <a:sym typeface="Helvetica Light"/>
                        </a:rPr>
                        <a:t>Creative Engagement</a:t>
                      </a: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c>
                  <a:txBody>
                    <a:bodyPr/>
                    <a:lstStyle/>
                    <a:p>
                      <a:pPr lvl="0" algn="ctr" defTabSz="914400">
                        <a:defRPr sz="1800"/>
                      </a:pPr>
                      <a:r>
                        <a:rPr sz="3700">
                          <a:sym typeface="Helvetica Light"/>
                        </a:rPr>
                        <a:t>0.02%</a:t>
                      </a: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r>
              <a:tr h="952500">
                <a:tc>
                  <a:txBody>
                    <a:bodyPr/>
                    <a:lstStyle/>
                    <a:p>
                      <a:pPr lvl="0" algn="ctr" defTabSz="914400">
                        <a:defRPr sz="1800"/>
                      </a:pPr>
                      <a:r>
                        <a:rPr sz="2600">
                          <a:sym typeface="Helvetica Light"/>
                        </a:rPr>
                        <a:t>4</a:t>
                      </a: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c>
                  <a:txBody>
                    <a:bodyPr/>
                    <a:lstStyle/>
                    <a:p>
                      <a:pPr lvl="0" algn="l">
                        <a:spcBef>
                          <a:spcPts val="4200"/>
                        </a:spcBef>
                        <a:defRPr sz="1800"/>
                      </a:pPr>
                      <a:r>
                        <a:rPr sz="3400">
                          <a:sym typeface="Helvetica Light"/>
                        </a:rPr>
                        <a:t>Active Engagement</a:t>
                      </a: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c>
                  <a:txBody>
                    <a:bodyPr/>
                    <a:lstStyle/>
                    <a:p>
                      <a:pPr lvl="0" algn="ctr" defTabSz="914400">
                        <a:defRPr sz="1800"/>
                      </a:pPr>
                      <a:r>
                        <a:rPr sz="3700">
                          <a:sym typeface="Helvetica Light"/>
                        </a:rPr>
                        <a:t>27%</a:t>
                      </a: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r>
              <a:tr h="952500">
                <a:tc>
                  <a:txBody>
                    <a:bodyPr/>
                    <a:lstStyle/>
                    <a:p>
                      <a:pPr lvl="0" algn="ctr" defTabSz="914400">
                        <a:defRPr sz="1800"/>
                      </a:pPr>
                      <a:r>
                        <a:rPr sz="2600">
                          <a:sym typeface="Helvetica Light"/>
                        </a:rPr>
                        <a:t>3</a:t>
                      </a: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c>
                  <a:txBody>
                    <a:bodyPr/>
                    <a:lstStyle/>
                    <a:p>
                      <a:pPr lvl="0" algn="l">
                        <a:defRPr sz="1800"/>
                      </a:pPr>
                      <a:r>
                        <a:rPr sz="3400">
                          <a:sym typeface="Helvetica Light"/>
                        </a:rPr>
                        <a:t>Sitting</a:t>
                      </a: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c>
                  <a:txBody>
                    <a:bodyPr/>
                    <a:lstStyle/>
                    <a:p>
                      <a:pPr lvl="0" algn="ctr" defTabSz="914400">
                        <a:defRPr sz="1800"/>
                      </a:pPr>
                      <a:r>
                        <a:rPr sz="3700">
                          <a:sym typeface="Helvetica Light"/>
                        </a:rPr>
                        <a:t>58%</a:t>
                      </a: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r>
              <a:tr h="952500">
                <a:tc>
                  <a:txBody>
                    <a:bodyPr/>
                    <a:lstStyle/>
                    <a:p>
                      <a:pPr lvl="0" algn="ctr" defTabSz="914400">
                        <a:defRPr sz="1800"/>
                      </a:pPr>
                      <a:r>
                        <a:rPr sz="2600">
                          <a:sym typeface="Helvetica Light"/>
                        </a:rPr>
                        <a:t>2</a:t>
                      </a: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c>
                  <a:txBody>
                    <a:bodyPr/>
                    <a:lstStyle/>
                    <a:p>
                      <a:pPr lvl="0" algn="l">
                        <a:defRPr sz="1800"/>
                      </a:pPr>
                      <a:r>
                        <a:rPr sz="3400">
                          <a:sym typeface="Helvetica Light"/>
                        </a:rPr>
                        <a:t>Disengaged</a:t>
                      </a: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c>
                  <a:txBody>
                    <a:bodyPr/>
                    <a:lstStyle/>
                    <a:p>
                      <a:pPr lvl="0" algn="ctr" defTabSz="914400">
                        <a:defRPr sz="1800"/>
                      </a:pPr>
                      <a:r>
                        <a:rPr sz="3700">
                          <a:sym typeface="Helvetica Light"/>
                        </a:rPr>
                        <a:t>13%</a:t>
                      </a: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r>
              <a:tr h="952500">
                <a:tc>
                  <a:txBody>
                    <a:bodyPr/>
                    <a:lstStyle/>
                    <a:p>
                      <a:pPr lvl="0" algn="ctr" defTabSz="914400">
                        <a:defRPr sz="1800"/>
                      </a:pPr>
                      <a:r>
                        <a:rPr sz="2600">
                          <a:sym typeface="Helvetica Light"/>
                        </a:rPr>
                        <a:t>1</a:t>
                      </a: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c>
                  <a:txBody>
                    <a:bodyPr/>
                    <a:lstStyle/>
                    <a:p>
                      <a:pPr lvl="0" algn="l">
                        <a:defRPr sz="1800"/>
                      </a:pPr>
                      <a:r>
                        <a:rPr sz="3400">
                          <a:sym typeface="Helvetica Light"/>
                        </a:rPr>
                        <a:t>Disruptive</a:t>
                      </a: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c>
                  <a:txBody>
                    <a:bodyPr/>
                    <a:lstStyle/>
                    <a:p>
                      <a:pPr lvl="0" algn="ctr" defTabSz="914400">
                        <a:defRPr sz="1800"/>
                      </a:pPr>
                      <a:r>
                        <a:rPr sz="3700">
                          <a:sym typeface="Helvetica Light"/>
                        </a:rPr>
                        <a:t>2%</a:t>
                      </a:r>
                    </a:p>
                  </a:txBody>
                  <a:tcPr marL="50800" marR="50800" marT="50800" marB="50800" anchor="ctr" anchorCtr="0" horzOverflow="overflow">
                    <a:lnL w="25400">
                      <a:solidFill>
                        <a:srgbClr val="3797C6"/>
                      </a:solidFill>
                      <a:miter lim="400000"/>
                    </a:lnL>
                    <a:lnR w="25400">
                      <a:solidFill>
                        <a:srgbClr val="3797C6"/>
                      </a:solidFill>
                      <a:miter lim="400000"/>
                    </a:lnR>
                    <a:lnT w="25400">
                      <a:solidFill>
                        <a:srgbClr val="3797C6"/>
                      </a:solidFill>
                      <a:miter lim="400000"/>
                    </a:lnT>
                    <a:lnB w="25400">
                      <a:solidFill>
                        <a:srgbClr val="3797C6"/>
                      </a:solidFill>
                      <a:miter lim="400000"/>
                    </a:lnB>
                  </a:tcPr>
                </a:tc>
              </a:tr>
            </a:tbl>
          </a:graphicData>
        </a:graphic>
      </p:graphicFrame>
      <p:sp>
        <p:nvSpPr>
          <p:cNvPr id="620" name="Shape 620"/>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6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19" grpId="1"/>
    </p:bldLst>
  </p:timing>
</p:sld>
</file>

<file path=ppt/slides/slide1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622" name="Chart 622"/>
          <p:cNvGraphicFramePr/>
          <p:nvPr/>
        </p:nvGraphicFramePr>
        <p:xfrm>
          <a:off x="1433449" y="1949450"/>
          <a:ext cx="10272777" cy="5854700"/>
        </p:xfrm>
        <a:graphic xmlns:a="http://schemas.openxmlformats.org/drawingml/2006/main">
          <a:graphicData uri="http://schemas.openxmlformats.org/drawingml/2006/chart">
            <c:chart xmlns:c="http://schemas.openxmlformats.org/drawingml/2006/chart" r:id="rId2"/>
          </a:graphicData>
        </a:graphic>
      </p:graphicFrame>
      <p:sp>
        <p:nvSpPr>
          <p:cNvPr id="623" name="Shape 623"/>
          <p:cNvSpPr/>
          <p:nvPr/>
        </p:nvSpPr>
        <p:spPr>
          <a:xfrm>
            <a:off x="6298082" y="1797050"/>
            <a:ext cx="102915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58%</a:t>
            </a:r>
          </a:p>
        </p:txBody>
      </p:sp>
      <p:sp>
        <p:nvSpPr>
          <p:cNvPr id="624" name="Shape 624"/>
          <p:cNvSpPr/>
          <p:nvPr/>
        </p:nvSpPr>
        <p:spPr>
          <a:xfrm>
            <a:off x="8266582" y="5708650"/>
            <a:ext cx="102915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13%</a:t>
            </a:r>
          </a:p>
        </p:txBody>
      </p:sp>
      <p:sp>
        <p:nvSpPr>
          <p:cNvPr id="625" name="Shape 625"/>
          <p:cNvSpPr/>
          <p:nvPr/>
        </p:nvSpPr>
        <p:spPr>
          <a:xfrm>
            <a:off x="10362183" y="6572250"/>
            <a:ext cx="774955"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2%</a:t>
            </a:r>
          </a:p>
        </p:txBody>
      </p:sp>
      <p:sp>
        <p:nvSpPr>
          <p:cNvPr id="626" name="Shape 626"/>
          <p:cNvSpPr/>
          <p:nvPr/>
        </p:nvSpPr>
        <p:spPr>
          <a:xfrm>
            <a:off x="4393082" y="4498975"/>
            <a:ext cx="102915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27%</a:t>
            </a:r>
          </a:p>
        </p:txBody>
      </p:sp>
      <p:sp>
        <p:nvSpPr>
          <p:cNvPr id="627" name="Shape 627"/>
          <p:cNvSpPr/>
          <p:nvPr/>
        </p:nvSpPr>
        <p:spPr>
          <a:xfrm>
            <a:off x="2350007" y="6699250"/>
            <a:ext cx="107670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&lt;1%</a:t>
            </a:r>
          </a:p>
        </p:txBody>
      </p:sp>
      <p:sp>
        <p:nvSpPr>
          <p:cNvPr id="628" name="Shape 628"/>
          <p:cNvSpPr/>
          <p:nvPr/>
        </p:nvSpPr>
        <p:spPr>
          <a:xfrm>
            <a:off x="4497577" y="7429500"/>
            <a:ext cx="820167"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lvl="0">
              <a:defRPr sz="1800"/>
            </a:pPr>
            <a:r>
              <a:rPr sz="2000"/>
              <a:t>Active</a:t>
            </a:r>
          </a:p>
        </p:txBody>
      </p:sp>
      <p:sp>
        <p:nvSpPr>
          <p:cNvPr id="629" name="Shape 629"/>
          <p:cNvSpPr/>
          <p:nvPr/>
        </p:nvSpPr>
        <p:spPr>
          <a:xfrm>
            <a:off x="2360675" y="7429500"/>
            <a:ext cx="105537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lvl="0">
              <a:defRPr sz="1800"/>
            </a:pPr>
            <a:r>
              <a:rPr sz="2000"/>
              <a:t>Creative</a:t>
            </a:r>
          </a:p>
        </p:txBody>
      </p:sp>
      <p:sp>
        <p:nvSpPr>
          <p:cNvPr id="630" name="Shape 630"/>
          <p:cNvSpPr/>
          <p:nvPr/>
        </p:nvSpPr>
        <p:spPr>
          <a:xfrm>
            <a:off x="8025383" y="7429500"/>
            <a:ext cx="1511555"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lvl="0">
              <a:defRPr sz="1800"/>
            </a:pPr>
            <a:r>
              <a:rPr sz="2000"/>
              <a:t>Disengaged</a:t>
            </a:r>
          </a:p>
        </p:txBody>
      </p:sp>
      <p:sp>
        <p:nvSpPr>
          <p:cNvPr id="631" name="Shape 631"/>
          <p:cNvSpPr/>
          <p:nvPr/>
        </p:nvSpPr>
        <p:spPr>
          <a:xfrm>
            <a:off x="10006710" y="7429500"/>
            <a:ext cx="125730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lvl="0">
              <a:defRPr sz="1800"/>
            </a:pPr>
            <a:r>
              <a:rPr sz="2000"/>
              <a:t>Disruptive</a:t>
            </a:r>
          </a:p>
        </p:txBody>
      </p:sp>
    </p:spTree>
  </p:cSld>
  <p:clrMapOvr>
    <a:masterClrMapping/>
  </p:clrMapOvr>
  <p:transition spd="med" advClick="1"/>
</p:sld>
</file>

<file path=ppt/slides/slide1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3" name="Shape 633"/>
          <p:cNvSpPr/>
          <p:nvPr>
            <p:ph type="title"/>
          </p:nvPr>
        </p:nvSpPr>
        <p:spPr>
          <a:prstGeom prst="rect">
            <a:avLst/>
          </a:prstGeom>
        </p:spPr>
        <p:txBody>
          <a:bodyPr/>
          <a:lstStyle/>
          <a:p>
            <a:pPr lvl="0">
              <a:defRPr sz="1800"/>
            </a:pPr>
            <a:r>
              <a:rPr sz="8000"/>
              <a:t>Break until 1:55</a:t>
            </a:r>
          </a:p>
        </p:txBody>
      </p:sp>
    </p:spTree>
  </p:cSld>
  <p:clrMapOvr>
    <a:masterClrMapping/>
  </p:clrMapOvr>
  <p:transition spd="med" advClick="1"/>
</p:sld>
</file>

<file path=ppt/slides/slide1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5" name="Shape 635"/>
          <p:cNvSpPr/>
          <p:nvPr>
            <p:ph type="title"/>
          </p:nvPr>
        </p:nvSpPr>
        <p:spPr>
          <a:xfrm>
            <a:off x="952500" y="1168400"/>
            <a:ext cx="11099800" cy="2159000"/>
          </a:xfrm>
          <a:prstGeom prst="rect">
            <a:avLst/>
          </a:prstGeom>
        </p:spPr>
        <p:txBody>
          <a:bodyPr/>
          <a:lstStyle/>
          <a:p>
            <a:pPr lvl="0">
              <a:defRPr sz="1800"/>
            </a:pPr>
            <a:r>
              <a:rPr sz="8000"/>
              <a:t>What we are seeing</a:t>
            </a:r>
          </a:p>
        </p:txBody>
      </p:sp>
      <p:pic>
        <p:nvPicPr>
          <p:cNvPr id="636" name="pasted-image.tif"/>
          <p:cNvPicPr/>
          <p:nvPr/>
        </p:nvPicPr>
        <p:blipFill>
          <a:blip r:embed="rId2">
            <a:extLst/>
          </a:blip>
          <a:stretch>
            <a:fillRect/>
          </a:stretch>
        </p:blipFill>
        <p:spPr>
          <a:xfrm>
            <a:off x="557857" y="3354742"/>
            <a:ext cx="6019801" cy="3611881"/>
          </a:xfrm>
          <a:prstGeom prst="rect">
            <a:avLst/>
          </a:prstGeom>
          <a:ln w="12700">
            <a:miter lim="400000"/>
          </a:ln>
        </p:spPr>
      </p:pic>
      <p:sp>
        <p:nvSpPr>
          <p:cNvPr id="637" name="Shape 637"/>
          <p:cNvSpPr/>
          <p:nvPr/>
        </p:nvSpPr>
        <p:spPr>
          <a:xfrm>
            <a:off x="6844182" y="4017682"/>
            <a:ext cx="5196536" cy="228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30 students</a:t>
            </a:r>
            <a:endParaRPr sz="3600"/>
          </a:p>
          <a:p>
            <a:pPr lvl="0">
              <a:defRPr sz="1800"/>
            </a:pPr>
            <a:r>
              <a:rPr sz="3600"/>
              <a:t>1 answers question</a:t>
            </a:r>
            <a:endParaRPr sz="3600"/>
          </a:p>
          <a:p>
            <a:pPr lvl="0">
              <a:defRPr sz="1800"/>
            </a:pPr>
            <a:r>
              <a:rPr sz="3600"/>
              <a:t>That’s 97% “sitting” and</a:t>
            </a:r>
            <a:endParaRPr sz="3600"/>
          </a:p>
          <a:p>
            <a:pPr lvl="0">
              <a:defRPr sz="1800"/>
            </a:pPr>
            <a:r>
              <a:rPr sz="3600"/>
              <a:t>3% “active engagement”</a:t>
            </a:r>
          </a:p>
        </p:txBody>
      </p:sp>
      <p:sp>
        <p:nvSpPr>
          <p:cNvPr id="638" name="Shape 638"/>
          <p:cNvSpPr/>
          <p:nvPr/>
        </p:nvSpPr>
        <p:spPr>
          <a:xfrm>
            <a:off x="494791" y="7759700"/>
            <a:ext cx="1201521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What do you learn when 1 students answers the question?</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637">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63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63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63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63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4" presetID="2" grpId="2" fill="hold">
                                  <p:stCondLst>
                                    <p:cond delay="0"/>
                                  </p:stCondLst>
                                  <p:iterate type="el" backwards="0">
                                    <p:tmAbs val="0"/>
                                  </p:iterate>
                                  <p:childTnLst>
                                    <p:set>
                                      <p:cBhvr>
                                        <p:cTn id="24" fill="hold"/>
                                        <p:tgtEl>
                                          <p:spTgt spid="638"/>
                                        </p:tgtEl>
                                        <p:attrNameLst>
                                          <p:attrName>style.visibility</p:attrName>
                                        </p:attrNameLst>
                                      </p:cBhvr>
                                      <p:to>
                                        <p:strVal val="visible"/>
                                      </p:to>
                                    </p:set>
                                    <p:anim calcmode="lin" valueType="num">
                                      <p:cBhvr>
                                        <p:cTn id="25" dur="1000" fill="hold"/>
                                        <p:tgtEl>
                                          <p:spTgt spid="638"/>
                                        </p:tgtEl>
                                        <p:attrNameLst>
                                          <p:attrName>ppt_x</p:attrName>
                                        </p:attrNameLst>
                                      </p:cBhvr>
                                      <p:tavLst>
                                        <p:tav tm="0">
                                          <p:val>
                                            <p:strVal val="#ppt_x"/>
                                          </p:val>
                                        </p:tav>
                                        <p:tav tm="100000">
                                          <p:val>
                                            <p:strVal val="#ppt_x"/>
                                          </p:val>
                                        </p:tav>
                                      </p:tavLst>
                                    </p:anim>
                                    <p:anim calcmode="lin" valueType="num">
                                      <p:cBhvr>
                                        <p:cTn id="26" dur="1000" fill="hold"/>
                                        <p:tgtEl>
                                          <p:spTgt spid="6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8" grpId="2"/>
      <p:bldP build="p" bldLvl="1" animBg="1" rev="0" advAuto="0" spid="637"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 name="Shape 86"/>
          <p:cNvSpPr/>
          <p:nvPr>
            <p:ph type="title"/>
          </p:nvPr>
        </p:nvSpPr>
        <p:spPr>
          <a:prstGeom prst="rect">
            <a:avLst/>
          </a:prstGeom>
        </p:spPr>
        <p:txBody>
          <a:bodyPr/>
          <a:lstStyle/>
          <a:p>
            <a:pPr lvl="0">
              <a:defRPr sz="1800"/>
            </a:pPr>
            <a:r>
              <a:rPr sz="8000"/>
              <a:t>Welcome</a:t>
            </a:r>
          </a:p>
        </p:txBody>
      </p:sp>
      <p:sp>
        <p:nvSpPr>
          <p:cNvPr id="87" name="Shape 87"/>
          <p:cNvSpPr/>
          <p:nvPr>
            <p:ph type="body" idx="1"/>
          </p:nvPr>
        </p:nvSpPr>
        <p:spPr>
          <a:xfrm>
            <a:off x="748828" y="1677393"/>
            <a:ext cx="11773844" cy="6898524"/>
          </a:xfrm>
          <a:prstGeom prst="rect">
            <a:avLst/>
          </a:prstGeom>
        </p:spPr>
        <p:txBody>
          <a:bodyPr/>
          <a:lstStyle/>
          <a:p>
            <a:pPr lvl="0" marL="0" indent="0">
              <a:buSzTx/>
              <a:buNone/>
              <a:defRPr sz="1800"/>
            </a:pPr>
            <a:r>
              <a:rPr b="1" i="1" sz="3600">
                <a:latin typeface="Helvetica"/>
                <a:ea typeface="Helvetica"/>
                <a:cs typeface="Helvetica"/>
                <a:sym typeface="Helvetica"/>
              </a:rPr>
              <a:t>Who we are: </a:t>
            </a:r>
            <a:endParaRPr b="1" i="1" sz="3600">
              <a:latin typeface="Helvetica"/>
              <a:ea typeface="Helvetica"/>
              <a:cs typeface="Helvetica"/>
              <a:sym typeface="Helvetica"/>
            </a:endParaRPr>
          </a:p>
          <a:p>
            <a:pPr lvl="0">
              <a:defRPr sz="1800"/>
            </a:pPr>
            <a:r>
              <a:rPr sz="3600"/>
              <a:t>Heather Gaiera &amp; Bill Funkhouser: project coordinators</a:t>
            </a:r>
            <a:endParaRPr sz="3600"/>
          </a:p>
          <a:p>
            <a:pPr lvl="0">
              <a:defRPr sz="1800"/>
            </a:pPr>
            <a:r>
              <a:rPr sz="3600"/>
              <a:t>Beth Foster: project director</a:t>
            </a:r>
            <a:endParaRPr sz="3600"/>
          </a:p>
          <a:p>
            <a:pPr lvl="0">
              <a:defRPr sz="1800"/>
            </a:pPr>
            <a:r>
              <a:rPr sz="3600"/>
              <a:t>Mimi Dojka: artist coordinator</a:t>
            </a:r>
            <a:endParaRPr sz="3600"/>
          </a:p>
          <a:p>
            <a:pPr lvl="0">
              <a:defRPr sz="1800"/>
            </a:pPr>
            <a:r>
              <a:rPr sz="3600"/>
              <a:t>Lyn Scott: HSU principal investigator</a:t>
            </a:r>
            <a:endParaRPr sz="3600"/>
          </a:p>
          <a:p>
            <a:pPr lvl="0">
              <a:defRPr sz="1800"/>
            </a:pPr>
            <a:r>
              <a:rPr sz="3600"/>
              <a:t>Jack Bareilles- project evaluator</a:t>
            </a:r>
          </a:p>
        </p:txBody>
      </p:sp>
      <p:sp>
        <p:nvSpPr>
          <p:cNvPr id="88" name="Shape 88"/>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87">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8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8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8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8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1" fill="hold">
                                  <p:stCondLst>
                                    <p:cond delay="0"/>
                                  </p:stCondLst>
                                  <p:iterate type="el" backwards="0">
                                    <p:tmAbs val="0"/>
                                  </p:iterate>
                                  <p:childTnLst>
                                    <p:set>
                                      <p:cBhvr>
                                        <p:cTn id="24" fill="hold"/>
                                        <p:tgtEl>
                                          <p:spTgt spid="8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nodeType="clickEffect" presetClass="entr" presetSubtype="0" presetID="1" grpId="1" fill="hold">
                                  <p:stCondLst>
                                    <p:cond delay="0"/>
                                  </p:stCondLst>
                                  <p:iterate type="el" backwards="0">
                                    <p:tmAbs val="0"/>
                                  </p:iterate>
                                  <p:childTnLst>
                                    <p:set>
                                      <p:cBhvr>
                                        <p:cTn id="28" fill="hold"/>
                                        <p:tgtEl>
                                          <p:spTgt spid="87">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7" grpId="1"/>
    </p:bldLst>
  </p:timing>
</p:sld>
</file>

<file path=ppt/slides/slide1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0" name="Shape 640"/>
          <p:cNvSpPr/>
          <p:nvPr>
            <p:ph type="title"/>
          </p:nvPr>
        </p:nvSpPr>
        <p:spPr>
          <a:xfrm>
            <a:off x="952500" y="1168400"/>
            <a:ext cx="11099800" cy="2159000"/>
          </a:xfrm>
          <a:prstGeom prst="rect">
            <a:avLst/>
          </a:prstGeom>
        </p:spPr>
        <p:txBody>
          <a:bodyPr/>
          <a:lstStyle/>
          <a:p>
            <a:pPr lvl="0">
              <a:defRPr sz="1800"/>
            </a:pPr>
            <a:r>
              <a:rPr sz="8000"/>
              <a:t>Could you…</a:t>
            </a:r>
          </a:p>
        </p:txBody>
      </p:sp>
      <p:sp>
        <p:nvSpPr>
          <p:cNvPr id="641" name="Shape 641"/>
          <p:cNvSpPr/>
          <p:nvPr/>
        </p:nvSpPr>
        <p:spPr>
          <a:xfrm>
            <a:off x="5552439" y="4343400"/>
            <a:ext cx="7018021" cy="228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30 students</a:t>
            </a:r>
            <a:endParaRPr sz="3600"/>
          </a:p>
          <a:p>
            <a:pPr lvl="0">
              <a:defRPr sz="1800"/>
            </a:pPr>
            <a:r>
              <a:rPr sz="3600"/>
              <a:t>“turn and talk to elbow partner”</a:t>
            </a:r>
            <a:endParaRPr sz="3600"/>
          </a:p>
          <a:p>
            <a:pPr lvl="0">
              <a:defRPr sz="1800"/>
            </a:pPr>
            <a:r>
              <a:rPr sz="3600"/>
              <a:t>30 students answer question</a:t>
            </a:r>
            <a:endParaRPr sz="3600"/>
          </a:p>
          <a:p>
            <a:pPr lvl="0">
              <a:defRPr sz="1800"/>
            </a:pPr>
            <a:r>
              <a:rPr sz="3600"/>
              <a:t>That’s 100% “active engagement”</a:t>
            </a:r>
          </a:p>
        </p:txBody>
      </p:sp>
      <p:pic>
        <p:nvPicPr>
          <p:cNvPr id="642" name="pasted-image.tif"/>
          <p:cNvPicPr/>
          <p:nvPr/>
        </p:nvPicPr>
        <p:blipFill>
          <a:blip r:embed="rId2">
            <a:extLst/>
          </a:blip>
          <a:srcRect l="4791" t="0" r="23124" b="0"/>
          <a:stretch>
            <a:fillRect/>
          </a:stretch>
        </p:blipFill>
        <p:spPr>
          <a:xfrm>
            <a:off x="1015454" y="3721100"/>
            <a:ext cx="4394201" cy="4064000"/>
          </a:xfrm>
          <a:prstGeom prst="rect">
            <a:avLst/>
          </a:prstGeom>
          <a:ln w="12700">
            <a:miter lim="400000"/>
          </a:ln>
        </p:spPr>
      </p:pic>
      <p:sp>
        <p:nvSpPr>
          <p:cNvPr id="643" name="Shape 643"/>
          <p:cNvSpPr/>
          <p:nvPr/>
        </p:nvSpPr>
        <p:spPr>
          <a:xfrm>
            <a:off x="1338326" y="8178800"/>
            <a:ext cx="1032814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How many times per day could you plan for this?  </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641">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64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64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64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64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4" presetID="2" grpId="2" fill="hold">
                                  <p:stCondLst>
                                    <p:cond delay="0"/>
                                  </p:stCondLst>
                                  <p:iterate type="el" backwards="0">
                                    <p:tmAbs val="0"/>
                                  </p:iterate>
                                  <p:childTnLst>
                                    <p:set>
                                      <p:cBhvr>
                                        <p:cTn id="24" fill="hold"/>
                                        <p:tgtEl>
                                          <p:spTgt spid="643"/>
                                        </p:tgtEl>
                                        <p:attrNameLst>
                                          <p:attrName>style.visibility</p:attrName>
                                        </p:attrNameLst>
                                      </p:cBhvr>
                                      <p:to>
                                        <p:strVal val="visible"/>
                                      </p:to>
                                    </p:set>
                                    <p:anim calcmode="lin" valueType="num">
                                      <p:cBhvr>
                                        <p:cTn id="25" dur="1000" fill="hold"/>
                                        <p:tgtEl>
                                          <p:spTgt spid="643"/>
                                        </p:tgtEl>
                                        <p:attrNameLst>
                                          <p:attrName>ppt_x</p:attrName>
                                        </p:attrNameLst>
                                      </p:cBhvr>
                                      <p:tavLst>
                                        <p:tav tm="0">
                                          <p:val>
                                            <p:strVal val="#ppt_x"/>
                                          </p:val>
                                        </p:tav>
                                        <p:tav tm="100000">
                                          <p:val>
                                            <p:strVal val="#ppt_x"/>
                                          </p:val>
                                        </p:tav>
                                      </p:tavLst>
                                    </p:anim>
                                    <p:anim calcmode="lin" valueType="num">
                                      <p:cBhvr>
                                        <p:cTn id="26" dur="1000" fill="hold"/>
                                        <p:tgtEl>
                                          <p:spTgt spid="6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3" grpId="2"/>
      <p:bldP build="p" bldLvl="1" animBg="1" rev="0" advAuto="0" spid="641" grpId="1"/>
    </p:bldLst>
  </p:timing>
</p:sld>
</file>

<file path=ppt/slides/slide1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45" name="unnamed.jpg"/>
          <p:cNvPicPr/>
          <p:nvPr/>
        </p:nvPicPr>
        <p:blipFill>
          <a:blip r:embed="rId2">
            <a:extLst/>
          </a:blip>
          <a:srcRect l="0" t="0" r="0" b="4432"/>
          <a:stretch>
            <a:fillRect/>
          </a:stretch>
        </p:blipFill>
        <p:spPr>
          <a:xfrm>
            <a:off x="1541194" y="1152007"/>
            <a:ext cx="9922412" cy="7119386"/>
          </a:xfrm>
          <a:prstGeom prst="rect">
            <a:avLst/>
          </a:prstGeom>
          <a:ln w="12700">
            <a:miter lim="400000"/>
          </a:ln>
        </p:spPr>
      </p:pic>
    </p:spTree>
  </p:cSld>
  <p:clrMapOvr>
    <a:masterClrMapping/>
  </p:clrMapOvr>
  <p:transition spd="med" advClick="1"/>
</p:sld>
</file>

<file path=ppt/slides/slide1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7" name="Shape 647"/>
          <p:cNvSpPr/>
          <p:nvPr>
            <p:ph type="title"/>
          </p:nvPr>
        </p:nvSpPr>
        <p:spPr>
          <a:prstGeom prst="rect">
            <a:avLst/>
          </a:prstGeom>
        </p:spPr>
        <p:txBody>
          <a:bodyPr/>
          <a:lstStyle>
            <a:lvl1pPr defTabSz="514095">
              <a:defRPr sz="7040"/>
            </a:lvl1pPr>
          </a:lstStyle>
          <a:p>
            <a:pPr lvl="0">
              <a:defRPr sz="1800"/>
            </a:pPr>
            <a:r>
              <a:rPr sz="7040"/>
              <a:t>What did we do today that had you create or engage with the topic?</a:t>
            </a:r>
          </a:p>
        </p:txBody>
      </p:sp>
    </p:spTree>
  </p:cSld>
  <p:clrMapOvr>
    <a:masterClrMapping/>
  </p:clrMapOvr>
  <p:transition spd="med" advClick="1"/>
</p:sld>
</file>

<file path=ppt/slides/slide1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9" name="Shape 649"/>
          <p:cNvSpPr/>
          <p:nvPr>
            <p:ph type="title"/>
          </p:nvPr>
        </p:nvSpPr>
        <p:spPr>
          <a:prstGeom prst="rect">
            <a:avLst/>
          </a:prstGeom>
        </p:spPr>
        <p:txBody>
          <a:bodyPr/>
          <a:lstStyle/>
          <a:p>
            <a:pPr lvl="0">
              <a:defRPr sz="1800"/>
            </a:pPr>
            <a:r>
              <a:rPr sz="8000"/>
              <a:t>Today</a:t>
            </a:r>
          </a:p>
        </p:txBody>
      </p:sp>
      <p:sp>
        <p:nvSpPr>
          <p:cNvPr id="650" name="Shape 650"/>
          <p:cNvSpPr/>
          <p:nvPr>
            <p:ph type="body" idx="4294967295"/>
          </p:nvPr>
        </p:nvSpPr>
        <p:spPr>
          <a:xfrm>
            <a:off x="1200150" y="2273300"/>
            <a:ext cx="4559300" cy="6959600"/>
          </a:xfrm>
          <a:prstGeom prst="rect">
            <a:avLst/>
          </a:prstGeom>
        </p:spPr>
        <p:txBody>
          <a:bodyPr anchor="ctr"/>
          <a:lstStyle/>
          <a:p>
            <a:pPr lvl="0" marL="373379" indent="-373379" defTabSz="490727">
              <a:spcBef>
                <a:spcPts val="3500"/>
              </a:spcBef>
              <a:buFontTx/>
              <a:defRPr sz="1800">
                <a:solidFill>
                  <a:srgbClr val="000000"/>
                </a:solidFill>
              </a:defRPr>
            </a:pPr>
            <a:r>
              <a:rPr sz="3024">
                <a:latin typeface="+mn-lt"/>
                <a:ea typeface="+mn-ea"/>
                <a:cs typeface="+mn-cs"/>
                <a:sym typeface="Helvetica Light"/>
              </a:rPr>
              <a:t>Curate a show</a:t>
            </a:r>
            <a:endParaRPr sz="3024">
              <a:latin typeface="+mn-lt"/>
              <a:ea typeface="+mn-ea"/>
              <a:cs typeface="+mn-cs"/>
              <a:sym typeface="Helvetica Light"/>
            </a:endParaRPr>
          </a:p>
          <a:p>
            <a:pPr lvl="0" marL="373379" indent="-373379" defTabSz="490727">
              <a:spcBef>
                <a:spcPts val="3500"/>
              </a:spcBef>
              <a:buFontTx/>
              <a:defRPr sz="1800">
                <a:solidFill>
                  <a:srgbClr val="000000"/>
                </a:solidFill>
              </a:defRPr>
            </a:pPr>
            <a:r>
              <a:rPr sz="3024">
                <a:latin typeface="+mn-lt"/>
                <a:ea typeface="+mn-ea"/>
                <a:cs typeface="+mn-cs"/>
                <a:sym typeface="Helvetica Light"/>
              </a:rPr>
              <a:t>Beginning, middle, end</a:t>
            </a:r>
            <a:endParaRPr sz="3024">
              <a:latin typeface="+mn-lt"/>
              <a:ea typeface="+mn-ea"/>
              <a:cs typeface="+mn-cs"/>
              <a:sym typeface="Helvetica Light"/>
            </a:endParaRPr>
          </a:p>
          <a:p>
            <a:pPr lvl="0" marL="373379" indent="-373379" defTabSz="490727">
              <a:spcBef>
                <a:spcPts val="3500"/>
              </a:spcBef>
              <a:buFontTx/>
              <a:defRPr sz="1800">
                <a:solidFill>
                  <a:srgbClr val="000000"/>
                </a:solidFill>
              </a:defRPr>
            </a:pPr>
            <a:r>
              <a:rPr sz="3024">
                <a:latin typeface="+mn-lt"/>
                <a:ea typeface="+mn-ea"/>
                <a:cs typeface="+mn-cs"/>
                <a:sym typeface="Helvetica Light"/>
              </a:rPr>
              <a:t>See, wonder think</a:t>
            </a:r>
            <a:endParaRPr sz="3024">
              <a:latin typeface="+mn-lt"/>
              <a:ea typeface="+mn-ea"/>
              <a:cs typeface="+mn-cs"/>
              <a:sym typeface="Helvetica Light"/>
            </a:endParaRPr>
          </a:p>
          <a:p>
            <a:pPr lvl="0" marL="373379" indent="-373379" defTabSz="490727">
              <a:spcBef>
                <a:spcPts val="3500"/>
              </a:spcBef>
              <a:buFontTx/>
              <a:defRPr sz="1800">
                <a:solidFill>
                  <a:srgbClr val="000000"/>
                </a:solidFill>
              </a:defRPr>
            </a:pPr>
            <a:r>
              <a:rPr sz="3024">
                <a:latin typeface="+mn-lt"/>
                <a:ea typeface="+mn-ea"/>
                <a:cs typeface="+mn-cs"/>
                <a:sym typeface="Helvetica Light"/>
              </a:rPr>
              <a:t>On/ Off</a:t>
            </a:r>
            <a:endParaRPr sz="3024">
              <a:latin typeface="+mn-lt"/>
              <a:ea typeface="+mn-ea"/>
              <a:cs typeface="+mn-cs"/>
              <a:sym typeface="Helvetica Light"/>
            </a:endParaRPr>
          </a:p>
          <a:p>
            <a:pPr lvl="0" marL="373379" indent="-373379" defTabSz="490727">
              <a:spcBef>
                <a:spcPts val="3500"/>
              </a:spcBef>
              <a:buFontTx/>
              <a:defRPr sz="1800">
                <a:solidFill>
                  <a:srgbClr val="000000"/>
                </a:solidFill>
              </a:defRPr>
            </a:pPr>
            <a:r>
              <a:rPr sz="3024">
                <a:latin typeface="+mn-lt"/>
                <a:ea typeface="+mn-ea"/>
                <a:cs typeface="+mn-cs"/>
                <a:sym typeface="Helvetica Light"/>
              </a:rPr>
              <a:t>Pantomine </a:t>
            </a:r>
            <a:endParaRPr sz="3024">
              <a:latin typeface="+mn-lt"/>
              <a:ea typeface="+mn-ea"/>
              <a:cs typeface="+mn-cs"/>
              <a:sym typeface="Helvetica Light"/>
            </a:endParaRPr>
          </a:p>
          <a:p>
            <a:pPr lvl="0" marL="373379" indent="-373379" defTabSz="490727">
              <a:spcBef>
                <a:spcPts val="3500"/>
              </a:spcBef>
              <a:buFontTx/>
              <a:defRPr sz="1800">
                <a:solidFill>
                  <a:srgbClr val="000000"/>
                </a:solidFill>
              </a:defRPr>
            </a:pPr>
            <a:r>
              <a:rPr sz="3024">
                <a:latin typeface="+mn-lt"/>
                <a:ea typeface="+mn-ea"/>
                <a:cs typeface="+mn-cs"/>
                <a:sym typeface="Helvetica Light"/>
              </a:rPr>
              <a:t>Tableau</a:t>
            </a:r>
            <a:endParaRPr sz="3024">
              <a:latin typeface="+mn-lt"/>
              <a:ea typeface="+mn-ea"/>
              <a:cs typeface="+mn-cs"/>
              <a:sym typeface="Helvetica Light"/>
            </a:endParaRPr>
          </a:p>
          <a:p>
            <a:pPr lvl="0" marL="373379" indent="-373379" defTabSz="490727">
              <a:spcBef>
                <a:spcPts val="3500"/>
              </a:spcBef>
              <a:buFontTx/>
              <a:defRPr sz="1800">
                <a:solidFill>
                  <a:srgbClr val="000000"/>
                </a:solidFill>
              </a:defRPr>
            </a:pPr>
            <a:r>
              <a:rPr sz="3024">
                <a:latin typeface="+mn-lt"/>
                <a:ea typeface="+mn-ea"/>
                <a:cs typeface="+mn-cs"/>
                <a:sym typeface="Helvetica Light"/>
              </a:rPr>
              <a:t>Inquiry lesson</a:t>
            </a:r>
            <a:endParaRPr sz="3024">
              <a:latin typeface="+mn-lt"/>
              <a:ea typeface="+mn-ea"/>
              <a:cs typeface="+mn-cs"/>
              <a:sym typeface="Helvetica Light"/>
            </a:endParaRPr>
          </a:p>
          <a:p>
            <a:pPr lvl="0" marL="373379" indent="-373379" defTabSz="490727">
              <a:spcBef>
                <a:spcPts val="3500"/>
              </a:spcBef>
              <a:buFontTx/>
              <a:defRPr sz="1800">
                <a:solidFill>
                  <a:srgbClr val="000000"/>
                </a:solidFill>
              </a:defRPr>
            </a:pPr>
            <a:r>
              <a:rPr sz="3024">
                <a:latin typeface="+mn-lt"/>
                <a:ea typeface="+mn-ea"/>
                <a:cs typeface="+mn-cs"/>
                <a:sym typeface="Helvetica Light"/>
              </a:rPr>
              <a:t>Five E</a:t>
            </a:r>
          </a:p>
        </p:txBody>
      </p:sp>
      <p:sp>
        <p:nvSpPr>
          <p:cNvPr id="651" name="Shape 651"/>
          <p:cNvSpPr/>
          <p:nvPr/>
        </p:nvSpPr>
        <p:spPr>
          <a:xfrm>
            <a:off x="7537450" y="1651000"/>
            <a:ext cx="4559300" cy="6959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marL="444500" indent="-444500" algn="l">
              <a:spcBef>
                <a:spcPts val="4200"/>
              </a:spcBef>
              <a:buSzPct val="75000"/>
              <a:buChar char="•"/>
              <a:defRPr sz="1800"/>
            </a:pPr>
            <a:r>
              <a:rPr sz="3600"/>
              <a:t>Talk Time</a:t>
            </a:r>
            <a:endParaRPr sz="3600"/>
          </a:p>
          <a:p>
            <a:pPr lvl="0" algn="l">
              <a:spcBef>
                <a:spcPts val="4200"/>
              </a:spcBef>
              <a:defRPr sz="1800"/>
            </a:pPr>
            <a:r>
              <a:rPr sz="3600"/>
              <a:t>After artful thinking strategies</a:t>
            </a:r>
            <a:endParaRPr sz="3600"/>
          </a:p>
          <a:p>
            <a:pPr lvl="0" algn="l">
              <a:spcBef>
                <a:spcPts val="4200"/>
              </a:spcBef>
              <a:defRPr sz="1800"/>
            </a:pPr>
            <a:r>
              <a:rPr sz="3600"/>
              <a:t>After drama</a:t>
            </a:r>
            <a:endParaRPr sz="3600"/>
          </a:p>
          <a:p>
            <a:pPr lvl="0" algn="l">
              <a:spcBef>
                <a:spcPts val="4200"/>
              </a:spcBef>
              <a:defRPr sz="1800"/>
            </a:pPr>
            <a:r>
              <a:rPr sz="3600"/>
              <a:t>After Five E</a:t>
            </a:r>
            <a:endParaRPr sz="3600"/>
          </a:p>
          <a:p>
            <a:pPr lvl="0" algn="l">
              <a:spcBef>
                <a:spcPts val="4200"/>
              </a:spcBef>
              <a:defRPr sz="1800"/>
            </a:pPr>
            <a:r>
              <a:rPr sz="3600"/>
              <a:t>Now</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650">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65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65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65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65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1" fill="hold">
                                  <p:stCondLst>
                                    <p:cond delay="0"/>
                                  </p:stCondLst>
                                  <p:iterate type="el" backwards="0">
                                    <p:tmAbs val="0"/>
                                  </p:iterate>
                                  <p:childTnLst>
                                    <p:set>
                                      <p:cBhvr>
                                        <p:cTn id="24" fill="hold"/>
                                        <p:tgtEl>
                                          <p:spTgt spid="65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nodeType="clickEffect" presetClass="entr" presetSubtype="0" presetID="1" grpId="1" fill="hold">
                                  <p:stCondLst>
                                    <p:cond delay="0"/>
                                  </p:stCondLst>
                                  <p:iterate type="el" backwards="0">
                                    <p:tmAbs val="0"/>
                                  </p:iterate>
                                  <p:childTnLst>
                                    <p:set>
                                      <p:cBhvr>
                                        <p:cTn id="28" fill="hold"/>
                                        <p:tgtEl>
                                          <p:spTgt spid="650">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nodeType="clickEffect" presetClass="entr" presetSubtype="0" presetID="1" grpId="1" fill="hold">
                                  <p:stCondLst>
                                    <p:cond delay="0"/>
                                  </p:stCondLst>
                                  <p:iterate type="el" backwards="0">
                                    <p:tmAbs val="0"/>
                                  </p:iterate>
                                  <p:childTnLst>
                                    <p:set>
                                      <p:cBhvr>
                                        <p:cTn id="32" fill="hold"/>
                                        <p:tgtEl>
                                          <p:spTgt spid="650">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nodeType="clickEffect" presetClass="entr" presetSubtype="0" presetID="1" grpId="1" fill="hold">
                                  <p:stCondLst>
                                    <p:cond delay="0"/>
                                  </p:stCondLst>
                                  <p:iterate type="el" backwards="0">
                                    <p:tmAbs val="0"/>
                                  </p:iterate>
                                  <p:childTnLst>
                                    <p:set>
                                      <p:cBhvr>
                                        <p:cTn id="36" fill="hold"/>
                                        <p:tgtEl>
                                          <p:spTgt spid="650">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nodeType="clickEffect" presetClass="entr" presetSubtype="0" presetID="1" grpId="2" fill="hold">
                                  <p:stCondLst>
                                    <p:cond delay="0"/>
                                  </p:stCondLst>
                                  <p:iterate type="el" backwards="0">
                                    <p:tmAbs val="0"/>
                                  </p:iterate>
                                  <p:childTnLst>
                                    <p:set>
                                      <p:cBhvr>
                                        <p:cTn id="40" fill="hold"/>
                                        <p:tgtEl>
                                          <p:spTgt spid="651">
                                            <p:bg/>
                                          </p:spTgt>
                                        </p:tgtEl>
                                        <p:attrNameLst>
                                          <p:attrName>style.visibility</p:attrName>
                                        </p:attrNameLst>
                                      </p:cBhvr>
                                      <p:to>
                                        <p:strVal val="visible"/>
                                      </p:to>
                                    </p:set>
                                  </p:childTnLst>
                                </p:cTn>
                              </p:par>
                              <p:par>
                                <p:cTn id="41" presetClass="entr" presetSubtype="0" presetID="1" grpId="2" fill="hold">
                                  <p:stCondLst>
                                    <p:cond delay="0"/>
                                  </p:stCondLst>
                                  <p:iterate type="el" backwards="0">
                                    <p:tmAbs val="0"/>
                                  </p:iterate>
                                  <p:childTnLst>
                                    <p:set>
                                      <p:cBhvr>
                                        <p:cTn id="42" fill="hold"/>
                                        <p:tgtEl>
                                          <p:spTgt spid="651">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nodeType="clickEffect" presetClass="entr" presetSubtype="0" presetID="1" grpId="2" fill="hold">
                                  <p:stCondLst>
                                    <p:cond delay="0"/>
                                  </p:stCondLst>
                                  <p:iterate type="el" backwards="0">
                                    <p:tmAbs val="0"/>
                                  </p:iterate>
                                  <p:childTnLst>
                                    <p:set>
                                      <p:cBhvr>
                                        <p:cTn id="46" fill="hold"/>
                                        <p:tgtEl>
                                          <p:spTgt spid="651">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nodeType="clickEffect" presetClass="entr" presetSubtype="0" presetID="1" grpId="2" fill="hold">
                                  <p:stCondLst>
                                    <p:cond delay="0"/>
                                  </p:stCondLst>
                                  <p:iterate type="el" backwards="0">
                                    <p:tmAbs val="0"/>
                                  </p:iterate>
                                  <p:childTnLst>
                                    <p:set>
                                      <p:cBhvr>
                                        <p:cTn id="50" fill="hold"/>
                                        <p:tgtEl>
                                          <p:spTgt spid="651">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nodeType="clickEffect" presetClass="entr" presetSubtype="0" presetID="1" grpId="2" fill="hold">
                                  <p:stCondLst>
                                    <p:cond delay="0"/>
                                  </p:stCondLst>
                                  <p:iterate type="el" backwards="0">
                                    <p:tmAbs val="0"/>
                                  </p:iterate>
                                  <p:childTnLst>
                                    <p:set>
                                      <p:cBhvr>
                                        <p:cTn id="54" fill="hold"/>
                                        <p:tgtEl>
                                          <p:spTgt spid="651">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nodeType="clickEffect" presetClass="entr" presetSubtype="0" presetID="1" grpId="2" fill="hold">
                                  <p:stCondLst>
                                    <p:cond delay="0"/>
                                  </p:stCondLst>
                                  <p:iterate type="el" backwards="0">
                                    <p:tmAbs val="0"/>
                                  </p:iterate>
                                  <p:childTnLst>
                                    <p:set>
                                      <p:cBhvr>
                                        <p:cTn id="58" fill="hold"/>
                                        <p:tgtEl>
                                          <p:spTgt spid="651">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50" grpId="1"/>
      <p:bldP build="p" bldLvl="5" animBg="1" rev="0" advAuto="0" spid="651" grpId="2"/>
    </p:bldLst>
  </p:timing>
</p:sld>
</file>

<file path=ppt/slides/slide1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3" name="Shape 653"/>
          <p:cNvSpPr/>
          <p:nvPr>
            <p:ph type="title"/>
          </p:nvPr>
        </p:nvSpPr>
        <p:spPr>
          <a:prstGeom prst="rect">
            <a:avLst/>
          </a:prstGeom>
        </p:spPr>
        <p:txBody>
          <a:bodyPr/>
          <a:lstStyle/>
          <a:p>
            <a:pPr lvl="0">
              <a:defRPr sz="1800"/>
            </a:pPr>
            <a:r>
              <a:rPr sz="8000"/>
              <a:t>Talk Time</a:t>
            </a:r>
          </a:p>
        </p:txBody>
      </p:sp>
      <p:sp>
        <p:nvSpPr>
          <p:cNvPr id="654" name="Shape 654"/>
          <p:cNvSpPr/>
          <p:nvPr>
            <p:ph type="body" idx="1"/>
          </p:nvPr>
        </p:nvSpPr>
        <p:spPr>
          <a:xfrm>
            <a:off x="952500" y="1733550"/>
            <a:ext cx="11099800" cy="6286500"/>
          </a:xfrm>
          <a:prstGeom prst="rect">
            <a:avLst/>
          </a:prstGeom>
        </p:spPr>
        <p:txBody>
          <a:bodyPr/>
          <a:lstStyle/>
          <a:p>
            <a:pPr lvl="0">
              <a:defRPr sz="1800"/>
            </a:pPr>
            <a:r>
              <a:rPr sz="3600"/>
              <a:t>Teachers probably call on one student because…</a:t>
            </a:r>
            <a:endParaRPr sz="3600"/>
          </a:p>
          <a:p>
            <a:pPr lvl="0">
              <a:defRPr sz="1800"/>
            </a:pPr>
            <a:r>
              <a:rPr sz="3600"/>
              <a:t>I am setting a goal of using “elbow partners” ___ times per day.  </a:t>
            </a:r>
            <a:endParaRPr sz="3600"/>
          </a:p>
          <a:p>
            <a:pPr lvl="0">
              <a:defRPr sz="1800"/>
            </a:pPr>
            <a:r>
              <a:rPr sz="3600"/>
              <a:t>My take-away from the engagement data collected in classrooms is…</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654">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65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65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654">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54" grpId="1"/>
    </p:bldLst>
  </p:timing>
</p:sld>
</file>

<file path=ppt/slides/slide1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6" name="Shape 656"/>
          <p:cNvSpPr/>
          <p:nvPr>
            <p:ph type="title"/>
          </p:nvPr>
        </p:nvSpPr>
        <p:spPr>
          <a:xfrm>
            <a:off x="952500" y="3619500"/>
            <a:ext cx="11099800" cy="2159000"/>
          </a:xfrm>
          <a:prstGeom prst="rect">
            <a:avLst/>
          </a:prstGeom>
        </p:spPr>
        <p:txBody>
          <a:bodyPr/>
          <a:lstStyle>
            <a:lvl1pPr defTabSz="537463">
              <a:defRPr sz="7360"/>
            </a:lvl1pPr>
          </a:lstStyle>
          <a:p>
            <a:pPr lvl="0">
              <a:defRPr sz="1800"/>
            </a:pPr>
            <a:r>
              <a:rPr sz="7360"/>
              <a:t>Project Logistics &amp; Details</a:t>
            </a:r>
          </a:p>
        </p:txBody>
      </p:sp>
    </p:spTree>
  </p:cSld>
  <p:clrMapOvr>
    <a:masterClrMapping/>
  </p:clrMapOvr>
  <p:transition spd="med" advClick="1"/>
</p:sld>
</file>

<file path=ppt/slides/slide1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8" name="Shape 658"/>
          <p:cNvSpPr/>
          <p:nvPr>
            <p:ph type="title"/>
          </p:nvPr>
        </p:nvSpPr>
        <p:spPr>
          <a:prstGeom prst="rect">
            <a:avLst/>
          </a:prstGeom>
        </p:spPr>
        <p:txBody>
          <a:bodyPr/>
          <a:lstStyle/>
          <a:p>
            <a:pPr lvl="0">
              <a:defRPr sz="1800"/>
            </a:pPr>
            <a:r>
              <a:rPr sz="4200"/>
              <a:t>Goals of the project &amp; what can be expected</a:t>
            </a:r>
          </a:p>
        </p:txBody>
      </p:sp>
      <p:sp>
        <p:nvSpPr>
          <p:cNvPr id="659" name="Shape 659"/>
          <p:cNvSpPr/>
          <p:nvPr>
            <p:ph type="body" idx="1"/>
          </p:nvPr>
        </p:nvSpPr>
        <p:spPr>
          <a:prstGeom prst="rect">
            <a:avLst/>
          </a:prstGeom>
        </p:spPr>
        <p:txBody>
          <a:bodyPr/>
          <a:lstStyle/>
          <a:p>
            <a:pPr lvl="0" marL="632713" indent="-632713" defTabSz="549148">
              <a:spcBef>
                <a:spcPts val="3900"/>
              </a:spcBef>
              <a:buSzPct val="100000"/>
              <a:buFontTx/>
              <a:buAutoNum type="arabicPeriod" startAt="1"/>
              <a:defRPr sz="1800">
                <a:solidFill>
                  <a:srgbClr val="000000"/>
                </a:solidFill>
              </a:defRPr>
            </a:pPr>
            <a:r>
              <a:rPr sz="3384"/>
              <a:t>Improve </a:t>
            </a:r>
            <a:r>
              <a:rPr b="1" sz="3384">
                <a:latin typeface="Helvetica Neue"/>
                <a:ea typeface="Helvetica Neue"/>
                <a:cs typeface="Helvetica Neue"/>
                <a:sym typeface="Helvetica Neue"/>
              </a:rPr>
              <a:t>student mastery </a:t>
            </a:r>
            <a:r>
              <a:rPr sz="3384"/>
              <a:t>of Science, Math, Reading and Writing.</a:t>
            </a:r>
            <a:endParaRPr sz="3384"/>
          </a:p>
          <a:p>
            <a:pPr lvl="0" marL="632713" indent="-632713" defTabSz="549148">
              <a:spcBef>
                <a:spcPts val="3900"/>
              </a:spcBef>
              <a:buSzPct val="100000"/>
              <a:buFontTx/>
              <a:buAutoNum type="arabicPeriod" startAt="1"/>
              <a:defRPr sz="1800">
                <a:solidFill>
                  <a:srgbClr val="000000"/>
                </a:solidFill>
              </a:defRPr>
            </a:pPr>
            <a:r>
              <a:rPr sz="3384"/>
              <a:t>Implement effective </a:t>
            </a:r>
            <a:r>
              <a:rPr b="1" sz="3384">
                <a:latin typeface="Helvetica Neue"/>
                <a:ea typeface="Helvetica Neue"/>
                <a:cs typeface="Helvetica Neue"/>
                <a:sym typeface="Helvetica Neue"/>
              </a:rPr>
              <a:t>arts integration lessons </a:t>
            </a:r>
            <a:r>
              <a:rPr sz="3384"/>
              <a:t>in the classroom.</a:t>
            </a:r>
            <a:endParaRPr sz="3384"/>
          </a:p>
          <a:p>
            <a:pPr lvl="0" marL="632713" indent="-632713" defTabSz="549148">
              <a:spcBef>
                <a:spcPts val="3900"/>
              </a:spcBef>
              <a:buSzPct val="100000"/>
              <a:buFontTx/>
              <a:buAutoNum type="arabicPeriod" startAt="1"/>
              <a:defRPr sz="1800">
                <a:solidFill>
                  <a:srgbClr val="000000"/>
                </a:solidFill>
              </a:defRPr>
            </a:pPr>
            <a:r>
              <a:rPr sz="3384"/>
              <a:t>Increase student </a:t>
            </a:r>
            <a:r>
              <a:rPr b="1" sz="3384">
                <a:latin typeface="Helvetica Neue"/>
                <a:ea typeface="Helvetica Neue"/>
                <a:cs typeface="Helvetica Neue"/>
                <a:sym typeface="Helvetica Neue"/>
              </a:rPr>
              <a:t>engagement.</a:t>
            </a:r>
            <a:endParaRPr sz="3384"/>
          </a:p>
          <a:p>
            <a:pPr lvl="0" marL="632713" indent="-632713" defTabSz="549148">
              <a:spcBef>
                <a:spcPts val="3900"/>
              </a:spcBef>
              <a:buSzPct val="100000"/>
              <a:buFontTx/>
              <a:buAutoNum type="arabicPeriod" startAt="1"/>
              <a:defRPr sz="1800">
                <a:solidFill>
                  <a:srgbClr val="000000"/>
                </a:solidFill>
              </a:defRPr>
            </a:pPr>
            <a:r>
              <a:rPr sz="3384"/>
              <a:t>Increase student </a:t>
            </a:r>
            <a:r>
              <a:rPr b="1" sz="3384">
                <a:latin typeface="Helvetica Neue"/>
                <a:ea typeface="Helvetica Neue"/>
                <a:cs typeface="Helvetica Neue"/>
                <a:sym typeface="Helvetica Neue"/>
              </a:rPr>
              <a:t>involvement</a:t>
            </a:r>
            <a:r>
              <a:rPr sz="3384"/>
              <a:t> in creating, performing and responding to the arts.</a:t>
            </a:r>
            <a:endParaRPr sz="3384"/>
          </a:p>
          <a:p>
            <a:pPr lvl="0" marL="632713" indent="-632713" defTabSz="549148">
              <a:spcBef>
                <a:spcPts val="3900"/>
              </a:spcBef>
              <a:buSzPct val="100000"/>
              <a:buFontTx/>
              <a:buAutoNum type="arabicPeriod" startAt="1"/>
              <a:defRPr sz="1800">
                <a:solidFill>
                  <a:srgbClr val="000000"/>
                </a:solidFill>
              </a:defRPr>
            </a:pPr>
            <a:r>
              <a:rPr sz="3384"/>
              <a:t>Develop a sustainable and replicable arts integration </a:t>
            </a:r>
            <a:r>
              <a:rPr b="1" sz="3384">
                <a:latin typeface="Helvetica Neue"/>
                <a:ea typeface="Helvetica Neue"/>
                <a:cs typeface="Helvetica Neue"/>
                <a:sym typeface="Helvetica Neue"/>
              </a:rPr>
              <a:t>model</a:t>
            </a:r>
            <a:r>
              <a:rPr sz="3384"/>
              <a:t>.</a:t>
            </a:r>
          </a:p>
        </p:txBody>
      </p:sp>
      <p:sp>
        <p:nvSpPr>
          <p:cNvPr id="660" name="Shape 660"/>
          <p:cNvSpPr/>
          <p:nvPr/>
        </p:nvSpPr>
        <p:spPr>
          <a:xfrm>
            <a:off x="11871076" y="8738861"/>
            <a:ext cx="633680" cy="46106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400">
                <a:latin typeface="Helvetica Neue Light"/>
                <a:ea typeface="Helvetica Neue Light"/>
                <a:cs typeface="Helvetica Neue Light"/>
                <a:sym typeface="Helvetica Neue Light"/>
              </a:defRPr>
            </a:lvl1pPr>
          </a:lstStyle>
          <a:p>
            <a:pPr lvl="0">
              <a:defRPr sz="1800"/>
            </a:pPr>
            <a:r>
              <a:rPr sz="2400"/>
              <a:t>H/B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659">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65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65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65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65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1" fill="hold">
                                  <p:stCondLst>
                                    <p:cond delay="0"/>
                                  </p:stCondLst>
                                  <p:iterate type="el" backwards="0">
                                    <p:tmAbs val="0"/>
                                  </p:iterate>
                                  <p:childTnLst>
                                    <p:set>
                                      <p:cBhvr>
                                        <p:cTn id="24" fill="hold"/>
                                        <p:tgtEl>
                                          <p:spTgt spid="659">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59" grpId="1"/>
    </p:bldLst>
  </p:timing>
</p:sld>
</file>

<file path=ppt/slides/slide1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2" name="Shape 662"/>
          <p:cNvSpPr/>
          <p:nvPr>
            <p:ph type="title"/>
          </p:nvPr>
        </p:nvSpPr>
        <p:spPr>
          <a:prstGeom prst="rect">
            <a:avLst/>
          </a:prstGeom>
        </p:spPr>
        <p:txBody>
          <a:bodyPr/>
          <a:lstStyle/>
          <a:p>
            <a:pPr lvl="0">
              <a:defRPr sz="1800"/>
            </a:pPr>
            <a:r>
              <a:rPr sz="8000"/>
              <a:t>What does it look like?</a:t>
            </a:r>
          </a:p>
        </p:txBody>
      </p:sp>
      <p:sp>
        <p:nvSpPr>
          <p:cNvPr id="663" name="Shape 663"/>
          <p:cNvSpPr/>
          <p:nvPr>
            <p:ph type="body" idx="1"/>
          </p:nvPr>
        </p:nvSpPr>
        <p:spPr>
          <a:xfrm>
            <a:off x="1435100" y="2057796"/>
            <a:ext cx="8255000" cy="6286501"/>
          </a:xfrm>
          <a:prstGeom prst="rect">
            <a:avLst/>
          </a:prstGeom>
        </p:spPr>
        <p:txBody>
          <a:bodyPr/>
          <a:lstStyle/>
          <a:p>
            <a:pPr lvl="0" marL="553155" indent="-553155" defTabSz="467359">
              <a:spcBef>
                <a:spcPts val="3300"/>
              </a:spcBef>
              <a:defRPr sz="1800"/>
            </a:pPr>
            <a:r>
              <a:rPr sz="2800"/>
              <a:t>Teachers trained in arts integration </a:t>
            </a:r>
            <a:r>
              <a:rPr b="1" sz="2800">
                <a:latin typeface="Helvetica"/>
                <a:ea typeface="Helvetica"/>
                <a:cs typeface="Helvetica"/>
                <a:sym typeface="Helvetica"/>
              </a:rPr>
              <a:t>embed the arts in their classroom lessons in all subjects</a:t>
            </a:r>
            <a:r>
              <a:rPr sz="2800"/>
              <a:t> to introduce, support, reinforce and assess learning.</a:t>
            </a:r>
            <a:endParaRPr sz="2800"/>
          </a:p>
          <a:p>
            <a:pPr lvl="0" marL="553155" indent="-553155" defTabSz="467359">
              <a:spcBef>
                <a:spcPts val="3300"/>
              </a:spcBef>
              <a:defRPr sz="1800"/>
            </a:pPr>
            <a:r>
              <a:rPr sz="2800"/>
              <a:t>Classrooms are safe learning environments where </a:t>
            </a:r>
            <a:r>
              <a:rPr b="1" sz="2800">
                <a:latin typeface="Helvetica"/>
                <a:ea typeface="Helvetica"/>
                <a:cs typeface="Helvetica"/>
                <a:sym typeface="Helvetica"/>
              </a:rPr>
              <a:t>students are encouraged to explore, experience and discover.</a:t>
            </a:r>
            <a:endParaRPr sz="2800"/>
          </a:p>
          <a:p>
            <a:pPr lvl="0" marL="553155" indent="-553155" defTabSz="467359">
              <a:spcBef>
                <a:spcPts val="3300"/>
              </a:spcBef>
              <a:defRPr sz="1800"/>
            </a:pPr>
            <a:r>
              <a:rPr sz="2800"/>
              <a:t>Lessons often shift from teacher directed to </a:t>
            </a:r>
            <a:r>
              <a:rPr b="1" sz="2800">
                <a:latin typeface="Helvetica"/>
                <a:ea typeface="Helvetica"/>
                <a:cs typeface="Helvetica"/>
                <a:sym typeface="Helvetica"/>
              </a:rPr>
              <a:t>student directed</a:t>
            </a:r>
            <a:r>
              <a:rPr sz="2800"/>
              <a:t>.</a:t>
            </a:r>
          </a:p>
        </p:txBody>
      </p:sp>
      <p:sp>
        <p:nvSpPr>
          <p:cNvPr id="664" name="Shape 664"/>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H</a:t>
            </a:r>
          </a:p>
        </p:txBody>
      </p:sp>
      <p:pic>
        <p:nvPicPr>
          <p:cNvPr id="665" name="image9.tif"/>
          <p:cNvPicPr/>
          <p:nvPr/>
        </p:nvPicPr>
        <p:blipFill>
          <a:blip r:embed="rId2">
            <a:extLst/>
          </a:blip>
          <a:srcRect l="0" t="0" r="40632" b="32740"/>
          <a:stretch>
            <a:fillRect/>
          </a:stretch>
        </p:blipFill>
        <p:spPr>
          <a:xfrm>
            <a:off x="10366554" y="2306152"/>
            <a:ext cx="1854038" cy="1848424"/>
          </a:xfrm>
          <a:prstGeom prst="rect">
            <a:avLst/>
          </a:prstGeom>
          <a:ln w="12700">
            <a:miter lim="400000"/>
          </a:ln>
        </p:spPr>
      </p:pic>
      <p:pic>
        <p:nvPicPr>
          <p:cNvPr id="666" name="image10.tif"/>
          <p:cNvPicPr/>
          <p:nvPr/>
        </p:nvPicPr>
        <p:blipFill>
          <a:blip r:embed="rId3">
            <a:extLst/>
          </a:blip>
          <a:srcRect l="0" t="0" r="28727" b="0"/>
          <a:stretch>
            <a:fillRect/>
          </a:stretch>
        </p:blipFill>
        <p:spPr>
          <a:xfrm>
            <a:off x="10307421" y="4330700"/>
            <a:ext cx="1864458" cy="1740793"/>
          </a:xfrm>
          <a:prstGeom prst="rect">
            <a:avLst/>
          </a:prstGeom>
          <a:ln w="12700">
            <a:miter lim="400000"/>
          </a:ln>
        </p:spPr>
      </p:pic>
      <p:pic>
        <p:nvPicPr>
          <p:cNvPr id="667" name="image12.tif"/>
          <p:cNvPicPr/>
          <p:nvPr/>
        </p:nvPicPr>
        <p:blipFill>
          <a:blip r:embed="rId4">
            <a:extLst/>
          </a:blip>
          <a:srcRect l="38571" t="0" r="11190" b="0"/>
          <a:stretch>
            <a:fillRect/>
          </a:stretch>
        </p:blipFill>
        <p:spPr>
          <a:xfrm>
            <a:off x="10312580" y="6247694"/>
            <a:ext cx="1854192" cy="1845404"/>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663">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663">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66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1" fill="hold">
                                  <p:stCondLst>
                                    <p:cond delay="0"/>
                                  </p:stCondLst>
                                  <p:iterate type="el" backwards="0">
                                    <p:tmAbs val="0"/>
                                  </p:iterate>
                                  <p:childTnLst>
                                    <p:set>
                                      <p:cBhvr>
                                        <p:cTn id="15" fill="hold"/>
                                        <p:tgtEl>
                                          <p:spTgt spid="663">
                                            <p:txEl>
                                              <p:pRg st="1" end="1"/>
                                            </p:txEl>
                                          </p:spTgt>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3" fill="hold">
                                  <p:stCondLst>
                                    <p:cond delay="0"/>
                                  </p:stCondLst>
                                  <p:iterate type="el" backwards="0">
                                    <p:tmAbs val="0"/>
                                  </p:iterate>
                                  <p:childTnLst>
                                    <p:set>
                                      <p:cBhvr>
                                        <p:cTn id="18" fill="hold"/>
                                        <p:tgtEl>
                                          <p:spTgt spid="6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1" fill="hold">
                                  <p:stCondLst>
                                    <p:cond delay="0"/>
                                  </p:stCondLst>
                                  <p:iterate type="el" backwards="0">
                                    <p:tmAbs val="0"/>
                                  </p:iterate>
                                  <p:childTnLst>
                                    <p:set>
                                      <p:cBhvr>
                                        <p:cTn id="22" fill="hold"/>
                                        <p:tgtEl>
                                          <p:spTgt spid="663">
                                            <p:txEl>
                                              <p:pRg st="2" end="2"/>
                                            </p:txEl>
                                          </p:spTgt>
                                        </p:tgtEl>
                                        <p:attrNameLst>
                                          <p:attrName>style.visibility</p:attrName>
                                        </p:attrNameLst>
                                      </p:cBhvr>
                                      <p:to>
                                        <p:strVal val="visible"/>
                                      </p:to>
                                    </p:set>
                                  </p:childTnLst>
                                </p:cTn>
                              </p:par>
                            </p:childTnLst>
                          </p:cTn>
                        </p:par>
                        <p:par>
                          <p:cTn id="23" fill="hold">
                            <p:stCondLst>
                              <p:cond delay="0"/>
                            </p:stCondLst>
                            <p:childTnLst>
                              <p:par>
                                <p:cTn id="24" nodeType="afterEffect" presetClass="entr" presetSubtype="0" presetID="1" grpId="4" fill="hold">
                                  <p:stCondLst>
                                    <p:cond delay="0"/>
                                  </p:stCondLst>
                                  <p:iterate type="el" backwards="0">
                                    <p:tmAbs val="0"/>
                                  </p:iterate>
                                  <p:childTnLst>
                                    <p:set>
                                      <p:cBhvr>
                                        <p:cTn id="25" fill="hold"/>
                                        <p:tgtEl>
                                          <p:spTgt spid="6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63" grpId="1"/>
      <p:bldP build="whole" bldLvl="1" animBg="1" rev="0" advAuto="0" spid="666" grpId="3"/>
      <p:bldP build="whole" bldLvl="1" animBg="1" rev="0" advAuto="0" spid="667" grpId="4"/>
      <p:bldP build="whole" bldLvl="1" animBg="1" rev="0" advAuto="0" spid="665" grpId="2"/>
    </p:bldLst>
  </p:timing>
</p:sld>
</file>

<file path=ppt/slides/slide1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9" name="Shape 669"/>
          <p:cNvSpPr/>
          <p:nvPr>
            <p:ph type="title"/>
          </p:nvPr>
        </p:nvSpPr>
        <p:spPr>
          <a:prstGeom prst="rect">
            <a:avLst/>
          </a:prstGeom>
        </p:spPr>
        <p:txBody>
          <a:bodyPr/>
          <a:lstStyle>
            <a:lvl1pPr>
              <a:defRPr u="sng">
                <a:hlinkClick r:id="rId2" invalidUrl="" action="" tgtFrame="" tooltip="" history="1" highlightClick="0" endSnd="0"/>
              </a:defRPr>
            </a:lvl1pPr>
          </a:lstStyle>
          <a:p>
            <a:pPr lvl="0">
              <a:defRPr sz="1800" u="none"/>
            </a:pPr>
            <a:r>
              <a:rPr sz="8000" u="sng">
                <a:hlinkClick r:id="rId2" invalidUrl="" action="" tgtFrame="" tooltip="" history="1" highlightClick="0" endSnd="0"/>
              </a:rPr>
              <a:t>Bates Middle School</a:t>
            </a:r>
          </a:p>
        </p:txBody>
      </p:sp>
    </p:spTree>
  </p:cSld>
  <p:clrMapOvr>
    <a:masterClrMapping/>
  </p:clrMapOvr>
  <p:transition spd="med" advClick="1"/>
</p:sld>
</file>

<file path=ppt/slides/slide1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1" name="Shape 671"/>
          <p:cNvSpPr/>
          <p:nvPr>
            <p:ph type="title"/>
          </p:nvPr>
        </p:nvSpPr>
        <p:spPr>
          <a:xfrm>
            <a:off x="952500" y="444500"/>
            <a:ext cx="11099800" cy="1331585"/>
          </a:xfrm>
          <a:prstGeom prst="rect">
            <a:avLst/>
          </a:prstGeom>
        </p:spPr>
        <p:txBody>
          <a:bodyPr/>
          <a:lstStyle/>
          <a:p>
            <a:pPr lvl="0">
              <a:defRPr sz="1800"/>
            </a:pPr>
            <a:r>
              <a:rPr sz="8000"/>
              <a:t>`</a:t>
            </a:r>
          </a:p>
        </p:txBody>
      </p:sp>
      <p:sp>
        <p:nvSpPr>
          <p:cNvPr id="672" name="Shape 672"/>
          <p:cNvSpPr/>
          <p:nvPr>
            <p:ph type="body" idx="1"/>
          </p:nvPr>
        </p:nvSpPr>
        <p:spPr>
          <a:xfrm>
            <a:off x="890656" y="1550015"/>
            <a:ext cx="10113772" cy="7035884"/>
          </a:xfrm>
          <a:prstGeom prst="rect">
            <a:avLst/>
          </a:prstGeom>
        </p:spPr>
        <p:txBody>
          <a:bodyPr/>
          <a:lstStyle/>
          <a:p>
            <a:pPr lvl="0" marL="711200" indent="-711200" defTabSz="525779">
              <a:spcBef>
                <a:spcPts val="3700"/>
              </a:spcBef>
              <a:buFont typeface="Helvetica"/>
              <a:defRPr sz="1800"/>
            </a:pPr>
            <a:r>
              <a:rPr b="1" sz="3200">
                <a:latin typeface="Helvetica"/>
                <a:ea typeface="Helvetica"/>
                <a:cs typeface="Helvetica"/>
                <a:sym typeface="Helvetica"/>
              </a:rPr>
              <a:t>Visiting Artists*</a:t>
            </a:r>
            <a:r>
              <a:rPr sz="3200"/>
              <a:t> come to your school for performances/ presentations</a:t>
            </a:r>
            <a:endParaRPr sz="3200"/>
          </a:p>
          <a:p>
            <a:pPr lvl="0" marL="711200" indent="-711200" defTabSz="525779">
              <a:spcBef>
                <a:spcPts val="3700"/>
              </a:spcBef>
              <a:buFont typeface="Helvetica"/>
              <a:defRPr sz="1800"/>
            </a:pPr>
            <a:r>
              <a:rPr b="1" sz="3200">
                <a:latin typeface="Helvetica"/>
                <a:ea typeface="Helvetica"/>
                <a:cs typeface="Helvetica"/>
                <a:sym typeface="Helvetica"/>
              </a:rPr>
              <a:t>Collaborating Artists*</a:t>
            </a:r>
            <a:r>
              <a:rPr sz="3200"/>
              <a:t> plan longer units with you so students can connect an art form to another subject.</a:t>
            </a:r>
            <a:endParaRPr sz="3200"/>
          </a:p>
          <a:p>
            <a:pPr lvl="0" marL="711200" indent="-711200" defTabSz="525779">
              <a:spcBef>
                <a:spcPts val="3700"/>
              </a:spcBef>
              <a:defRPr sz="1800"/>
            </a:pPr>
            <a:r>
              <a:rPr sz="3200"/>
              <a:t>Students experience visual art, theatre, music or dance through a </a:t>
            </a:r>
            <a:r>
              <a:rPr b="1" sz="3200">
                <a:latin typeface="Helvetica"/>
                <a:ea typeface="Helvetica"/>
                <a:cs typeface="Helvetica"/>
                <a:sym typeface="Helvetica"/>
              </a:rPr>
              <a:t>field trip*</a:t>
            </a:r>
            <a:r>
              <a:rPr sz="3200"/>
              <a:t>.</a:t>
            </a:r>
          </a:p>
        </p:txBody>
      </p:sp>
      <p:sp>
        <p:nvSpPr>
          <p:cNvPr id="673" name="Shape 673"/>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B</a:t>
            </a:r>
          </a:p>
        </p:txBody>
      </p:sp>
      <p:pic>
        <p:nvPicPr>
          <p:cNvPr id="674" name="image2.tif"/>
          <p:cNvPicPr/>
          <p:nvPr/>
        </p:nvPicPr>
        <p:blipFill>
          <a:blip r:embed="rId2">
            <a:extLst/>
          </a:blip>
          <a:stretch>
            <a:fillRect/>
          </a:stretch>
        </p:blipFill>
        <p:spPr>
          <a:xfrm>
            <a:off x="10965984" y="2034027"/>
            <a:ext cx="1574802" cy="1574802"/>
          </a:xfrm>
          <a:prstGeom prst="rect">
            <a:avLst/>
          </a:prstGeom>
          <a:ln w="12700">
            <a:miter lim="400000"/>
          </a:ln>
        </p:spPr>
      </p:pic>
      <p:pic>
        <p:nvPicPr>
          <p:cNvPr id="675" name="image3.tif"/>
          <p:cNvPicPr/>
          <p:nvPr/>
        </p:nvPicPr>
        <p:blipFill>
          <a:blip r:embed="rId3">
            <a:extLst/>
          </a:blip>
          <a:stretch>
            <a:fillRect/>
          </a:stretch>
        </p:blipFill>
        <p:spPr>
          <a:xfrm>
            <a:off x="10953284" y="4267856"/>
            <a:ext cx="1600202" cy="1600202"/>
          </a:xfrm>
          <a:prstGeom prst="rect">
            <a:avLst/>
          </a:prstGeom>
          <a:ln w="12700">
            <a:miter lim="400000"/>
          </a:ln>
        </p:spPr>
      </p:pic>
      <p:pic>
        <p:nvPicPr>
          <p:cNvPr id="676" name="image4.tif"/>
          <p:cNvPicPr/>
          <p:nvPr/>
        </p:nvPicPr>
        <p:blipFill>
          <a:blip r:embed="rId4">
            <a:extLst/>
          </a:blip>
          <a:stretch>
            <a:fillRect/>
          </a:stretch>
        </p:blipFill>
        <p:spPr>
          <a:xfrm>
            <a:off x="10978684" y="6820572"/>
            <a:ext cx="1549402" cy="1549402"/>
          </a:xfrm>
          <a:prstGeom prst="rect">
            <a:avLst/>
          </a:prstGeom>
          <a:ln w="12700">
            <a:miter lim="400000"/>
          </a:ln>
        </p:spPr>
      </p:pic>
      <p:sp>
        <p:nvSpPr>
          <p:cNvPr id="677" name="Shape 677"/>
          <p:cNvSpPr/>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defRPr sz="8000"/>
            </a:lvl1pPr>
          </a:lstStyle>
          <a:p>
            <a:pPr lvl="0">
              <a:defRPr sz="1800"/>
            </a:pPr>
            <a:r>
              <a:rPr sz="8000"/>
              <a:t>Opportunities</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674"/>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672">
                                            <p:bg/>
                                          </p:spTgt>
                                        </p:tgtEl>
                                        <p:attrNameLst>
                                          <p:attrName>style.visibility</p:attrName>
                                        </p:attrNameLst>
                                      </p:cBhvr>
                                      <p:to>
                                        <p:strVal val="visible"/>
                                      </p:to>
                                    </p:set>
                                  </p:childTnLst>
                                </p:cTn>
                              </p:par>
                              <p:par>
                                <p:cTn id="10" presetClass="entr" presetSubtype="0" presetID="1" grpId="2" fill="hold">
                                  <p:stCondLst>
                                    <p:cond delay="0"/>
                                  </p:stCondLst>
                                  <p:iterate type="el" backwards="0">
                                    <p:tmAbs val="0"/>
                                  </p:iterate>
                                  <p:childTnLst>
                                    <p:set>
                                      <p:cBhvr>
                                        <p:cTn id="11" fill="hold"/>
                                        <p:tgtEl>
                                          <p:spTgt spid="67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2" fill="hold">
                                  <p:stCondLst>
                                    <p:cond delay="0"/>
                                  </p:stCondLst>
                                  <p:iterate type="el" backwards="0">
                                    <p:tmAbs val="0"/>
                                  </p:iterate>
                                  <p:childTnLst>
                                    <p:set>
                                      <p:cBhvr>
                                        <p:cTn id="15" fill="hold"/>
                                        <p:tgtEl>
                                          <p:spTgt spid="672">
                                            <p:txEl>
                                              <p:pRg st="1" end="1"/>
                                            </p:txEl>
                                          </p:spTgt>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3" fill="hold">
                                  <p:stCondLst>
                                    <p:cond delay="0"/>
                                  </p:stCondLst>
                                  <p:iterate type="el" backwards="0">
                                    <p:tmAbs val="0"/>
                                  </p:iterate>
                                  <p:childTnLst>
                                    <p:set>
                                      <p:cBhvr>
                                        <p:cTn id="18" fill="hold"/>
                                        <p:tgtEl>
                                          <p:spTgt spid="6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4" fill="hold">
                                  <p:stCondLst>
                                    <p:cond delay="0"/>
                                  </p:stCondLst>
                                  <p:iterate type="el" backwards="0">
                                    <p:tmAbs val="0"/>
                                  </p:iterate>
                                  <p:childTnLst>
                                    <p:set>
                                      <p:cBhvr>
                                        <p:cTn id="22" fill="hold"/>
                                        <p:tgtEl>
                                          <p:spTgt spid="676"/>
                                        </p:tgtEl>
                                        <p:attrNameLst>
                                          <p:attrName>style.visibility</p:attrName>
                                        </p:attrNameLst>
                                      </p:cBhvr>
                                      <p:to>
                                        <p:strVal val="visible"/>
                                      </p:to>
                                    </p:set>
                                  </p:childTnLst>
                                </p:cTn>
                              </p:par>
                            </p:childTnLst>
                          </p:cTn>
                        </p:par>
                        <p:par>
                          <p:cTn id="23" fill="hold">
                            <p:stCondLst>
                              <p:cond delay="0"/>
                            </p:stCondLst>
                            <p:childTnLst>
                              <p:par>
                                <p:cTn id="24" nodeType="afterEffect" presetClass="entr" presetSubtype="0" presetID="1" grpId="2" fill="hold">
                                  <p:stCondLst>
                                    <p:cond delay="0"/>
                                  </p:stCondLst>
                                  <p:iterate type="el" backwards="0">
                                    <p:tmAbs val="0"/>
                                  </p:iterate>
                                  <p:childTnLst>
                                    <p:set>
                                      <p:cBhvr>
                                        <p:cTn id="25" fill="hold"/>
                                        <p:tgtEl>
                                          <p:spTgt spid="672">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75" grpId="3"/>
      <p:bldP build="whole" bldLvl="1" animBg="1" rev="0" advAuto="0" spid="676" grpId="4"/>
      <p:bldP build="whole" bldLvl="1" animBg="1" rev="0" advAuto="0" spid="674" grpId="1"/>
      <p:bldP build="p" bldLvl="5" animBg="1" rev="0" advAuto="0" spid="672" grpId="2"/>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0" name="Shape 90"/>
          <p:cNvSpPr/>
          <p:nvPr>
            <p:ph type="title"/>
          </p:nvPr>
        </p:nvSpPr>
        <p:spPr>
          <a:prstGeom prst="rect">
            <a:avLst/>
          </a:prstGeom>
        </p:spPr>
        <p:txBody>
          <a:bodyPr/>
          <a:lstStyle/>
          <a:p>
            <a:pPr lvl="0">
              <a:defRPr sz="1800"/>
            </a:pPr>
            <a:r>
              <a:rPr sz="8000"/>
              <a:t>Welcome</a:t>
            </a:r>
          </a:p>
        </p:txBody>
      </p:sp>
      <p:sp>
        <p:nvSpPr>
          <p:cNvPr id="91" name="Shape 91"/>
          <p:cNvSpPr/>
          <p:nvPr>
            <p:ph type="body" idx="1"/>
          </p:nvPr>
        </p:nvSpPr>
        <p:spPr>
          <a:xfrm>
            <a:off x="888528" y="1677393"/>
            <a:ext cx="11227744" cy="6898524"/>
          </a:xfrm>
          <a:prstGeom prst="rect">
            <a:avLst/>
          </a:prstGeom>
        </p:spPr>
        <p:txBody>
          <a:bodyPr/>
          <a:lstStyle/>
          <a:p>
            <a:pPr lvl="0" marL="0" indent="0">
              <a:buSzTx/>
              <a:buNone/>
              <a:defRPr sz="1800"/>
            </a:pPr>
            <a:r>
              <a:rPr b="1" i="1" sz="3600">
                <a:latin typeface="Helvetica"/>
                <a:ea typeface="Helvetica"/>
                <a:cs typeface="Helvetica"/>
                <a:sym typeface="Helvetica"/>
              </a:rPr>
              <a:t>Who are you? </a:t>
            </a:r>
            <a:endParaRPr b="1" i="1" sz="3600">
              <a:latin typeface="Helvetica"/>
              <a:ea typeface="Helvetica"/>
              <a:cs typeface="Helvetica"/>
              <a:sym typeface="Helvetica"/>
            </a:endParaRPr>
          </a:p>
          <a:p>
            <a:pPr lvl="0">
              <a:defRPr sz="1800"/>
            </a:pPr>
            <a:r>
              <a:rPr sz="3600"/>
              <a:t>Grade 3</a:t>
            </a:r>
            <a:endParaRPr sz="3600"/>
          </a:p>
          <a:p>
            <a:pPr lvl="0">
              <a:defRPr sz="1800"/>
            </a:pPr>
            <a:r>
              <a:rPr sz="3600"/>
              <a:t>Grade 4</a:t>
            </a:r>
            <a:endParaRPr sz="3600"/>
          </a:p>
          <a:p>
            <a:pPr lvl="0">
              <a:defRPr sz="1800"/>
            </a:pPr>
            <a:r>
              <a:rPr sz="3600"/>
              <a:t>Grade 5</a:t>
            </a:r>
            <a:endParaRPr sz="3600"/>
          </a:p>
          <a:p>
            <a:pPr lvl="0">
              <a:defRPr sz="1800"/>
            </a:pPr>
            <a:r>
              <a:rPr sz="3600"/>
              <a:t>Multi-grade</a:t>
            </a:r>
          </a:p>
        </p:txBody>
      </p:sp>
      <p:sp>
        <p:nvSpPr>
          <p:cNvPr id="92" name="Shape 92"/>
          <p:cNvSpPr/>
          <p:nvPr/>
        </p:nvSpPr>
        <p:spPr>
          <a:xfrm>
            <a:off x="6757949" y="3244849"/>
            <a:ext cx="2917394" cy="501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marL="228600" indent="-228600" algn="l">
              <a:lnSpc>
                <a:spcPct val="200000"/>
              </a:lnSpc>
              <a:buSzPct val="100000"/>
              <a:buChar char="•"/>
              <a:defRPr sz="1800"/>
            </a:pPr>
            <a:r>
              <a:rPr sz="3600"/>
              <a:t>Grant</a:t>
            </a:r>
            <a:endParaRPr sz="3600"/>
          </a:p>
          <a:p>
            <a:pPr lvl="0" marL="228600" indent="-228600" algn="l">
              <a:lnSpc>
                <a:spcPct val="200000"/>
              </a:lnSpc>
              <a:buSzPct val="100000"/>
              <a:buChar char="•"/>
              <a:defRPr sz="1800"/>
            </a:pPr>
            <a:r>
              <a:rPr sz="3600"/>
              <a:t>Lafayette</a:t>
            </a:r>
            <a:endParaRPr sz="3600"/>
          </a:p>
          <a:p>
            <a:pPr lvl="0" marL="228600" indent="-228600" algn="l">
              <a:lnSpc>
                <a:spcPct val="200000"/>
              </a:lnSpc>
              <a:buSzPct val="100000"/>
              <a:buChar char="•"/>
              <a:defRPr sz="1800"/>
            </a:pPr>
            <a:r>
              <a:rPr sz="3600"/>
              <a:t>Washington</a:t>
            </a:r>
            <a:endParaRPr sz="3600"/>
          </a:p>
          <a:p>
            <a:pPr lvl="0" marL="228600" indent="-228600" algn="l">
              <a:lnSpc>
                <a:spcPct val="200000"/>
              </a:lnSpc>
              <a:buSzPct val="100000"/>
              <a:buChar char="•"/>
              <a:defRPr sz="1800"/>
            </a:pPr>
            <a:r>
              <a:rPr sz="3600"/>
              <a:t>Alice Birney</a:t>
            </a:r>
            <a:endParaRPr sz="3600"/>
          </a:p>
          <a:p>
            <a:pPr lvl="0" marL="228600" indent="-228600" algn="l">
              <a:lnSpc>
                <a:spcPct val="200000"/>
              </a:lnSpc>
              <a:buSzPct val="100000"/>
              <a:buChar char="•"/>
              <a:defRPr sz="1800"/>
            </a:pPr>
            <a:r>
              <a:rPr sz="3600"/>
              <a:t>Guests</a:t>
            </a:r>
          </a:p>
        </p:txBody>
      </p:sp>
      <p:sp>
        <p:nvSpPr>
          <p:cNvPr id="93" name="Shape 93"/>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91">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9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9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9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9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1" fill="hold">
                                  <p:stCondLst>
                                    <p:cond delay="0"/>
                                  </p:stCondLst>
                                  <p:iterate type="el" backwards="0">
                                    <p:tmAbs val="0"/>
                                  </p:iterate>
                                  <p:childTnLst>
                                    <p:set>
                                      <p:cBhvr>
                                        <p:cTn id="24" fill="hold"/>
                                        <p:tgtEl>
                                          <p:spTgt spid="9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nodeType="clickEffect" presetClass="entr" presetSubtype="0" presetID="1" grpId="2" fill="hold">
                                  <p:stCondLst>
                                    <p:cond delay="0"/>
                                  </p:stCondLst>
                                  <p:iterate type="el" backwards="0">
                                    <p:tmAbs val="0"/>
                                  </p:iterate>
                                  <p:childTnLst>
                                    <p:set>
                                      <p:cBhvr>
                                        <p:cTn id="28" fill="hold"/>
                                        <p:tgtEl>
                                          <p:spTgt spid="92">
                                            <p:bg/>
                                          </p:spTgt>
                                        </p:tgtEl>
                                        <p:attrNameLst>
                                          <p:attrName>style.visibility</p:attrName>
                                        </p:attrNameLst>
                                      </p:cBhvr>
                                      <p:to>
                                        <p:strVal val="visible"/>
                                      </p:to>
                                    </p:set>
                                  </p:childTnLst>
                                </p:cTn>
                              </p:par>
                              <p:par>
                                <p:cTn id="29" presetClass="entr" presetSubtype="0" presetID="1" grpId="2" fill="hold">
                                  <p:stCondLst>
                                    <p:cond delay="0"/>
                                  </p:stCondLst>
                                  <p:iterate type="el" backwards="0">
                                    <p:tmAbs val="0"/>
                                  </p:iterate>
                                  <p:childTnLst>
                                    <p:set>
                                      <p:cBhvr>
                                        <p:cTn id="30" fill="hold"/>
                                        <p:tgtEl>
                                          <p:spTgt spid="9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1" grpId="2" fill="hold">
                                  <p:stCondLst>
                                    <p:cond delay="0"/>
                                  </p:stCondLst>
                                  <p:iterate type="el" backwards="0">
                                    <p:tmAbs val="0"/>
                                  </p:iterate>
                                  <p:childTnLst>
                                    <p:set>
                                      <p:cBhvr>
                                        <p:cTn id="34" fill="hold"/>
                                        <p:tgtEl>
                                          <p:spTgt spid="92">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nodeType="clickEffect" presetClass="entr" presetSubtype="0" presetID="1" grpId="2" fill="hold">
                                  <p:stCondLst>
                                    <p:cond delay="0"/>
                                  </p:stCondLst>
                                  <p:iterate type="el" backwards="0">
                                    <p:tmAbs val="0"/>
                                  </p:iterate>
                                  <p:childTnLst>
                                    <p:set>
                                      <p:cBhvr>
                                        <p:cTn id="38" fill="hold"/>
                                        <p:tgtEl>
                                          <p:spTgt spid="92">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nodeType="clickEffect" presetClass="entr" presetSubtype="0" presetID="1" grpId="2" fill="hold">
                                  <p:stCondLst>
                                    <p:cond delay="0"/>
                                  </p:stCondLst>
                                  <p:iterate type="el" backwards="0">
                                    <p:tmAbs val="0"/>
                                  </p:iterate>
                                  <p:childTnLst>
                                    <p:set>
                                      <p:cBhvr>
                                        <p:cTn id="42" fill="hold"/>
                                        <p:tgtEl>
                                          <p:spTgt spid="92">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nodeType="clickEffect" presetClass="entr" presetSubtype="0" presetID="1" grpId="2" fill="hold">
                                  <p:stCondLst>
                                    <p:cond delay="0"/>
                                  </p:stCondLst>
                                  <p:iterate type="el" backwards="0">
                                    <p:tmAbs val="0"/>
                                  </p:iterate>
                                  <p:childTnLst>
                                    <p:set>
                                      <p:cBhvr>
                                        <p:cTn id="46" fill="hold"/>
                                        <p:tgtEl>
                                          <p:spTgt spid="92">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2" grpId="2"/>
      <p:bldP build="p" bldLvl="5" animBg="1" rev="0" advAuto="0" spid="91" grpId="1"/>
    </p:bldLst>
  </p:timing>
</p:sld>
</file>

<file path=ppt/slides/slide1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9" name="Shape 679"/>
          <p:cNvSpPr/>
          <p:nvPr>
            <p:ph type="title"/>
          </p:nvPr>
        </p:nvSpPr>
        <p:spPr>
          <a:prstGeom prst="rect">
            <a:avLst/>
          </a:prstGeom>
        </p:spPr>
        <p:txBody>
          <a:bodyPr/>
          <a:lstStyle/>
          <a:p>
            <a:pPr lvl="0">
              <a:defRPr sz="1800"/>
            </a:pPr>
            <a:r>
              <a:rPr sz="8000"/>
              <a:t>Opportunities</a:t>
            </a:r>
          </a:p>
        </p:txBody>
      </p:sp>
      <p:sp>
        <p:nvSpPr>
          <p:cNvPr id="680" name="Shape 680"/>
          <p:cNvSpPr/>
          <p:nvPr>
            <p:ph type="body" idx="1"/>
          </p:nvPr>
        </p:nvSpPr>
        <p:spPr>
          <a:xfrm>
            <a:off x="465253" y="2101883"/>
            <a:ext cx="9087455" cy="6010413"/>
          </a:xfrm>
          <a:prstGeom prst="rect">
            <a:avLst/>
          </a:prstGeom>
        </p:spPr>
        <p:txBody>
          <a:bodyPr/>
          <a:lstStyle/>
          <a:p>
            <a:pPr lvl="0" marL="711200" indent="-711200" defTabSz="525779">
              <a:spcBef>
                <a:spcPts val="3700"/>
              </a:spcBef>
              <a:defRPr sz="1800"/>
            </a:pPr>
            <a:r>
              <a:rPr sz="3500"/>
              <a:t>Personal tablet computer for each teacher</a:t>
            </a:r>
            <a:endParaRPr sz="3500"/>
          </a:p>
          <a:p>
            <a:pPr lvl="0" marL="711200" indent="-711200" defTabSz="525779">
              <a:spcBef>
                <a:spcPts val="3700"/>
              </a:spcBef>
              <a:defRPr sz="1800"/>
            </a:pPr>
            <a:r>
              <a:rPr sz="3500"/>
              <a:t>Tablets for your school</a:t>
            </a:r>
            <a:endParaRPr sz="3500"/>
          </a:p>
          <a:p>
            <a:pPr lvl="0" marL="711200" indent="-711200" defTabSz="525779">
              <a:spcBef>
                <a:spcPts val="3700"/>
              </a:spcBef>
              <a:defRPr sz="1800"/>
            </a:pPr>
            <a:r>
              <a:rPr sz="3500"/>
              <a:t>Technology training</a:t>
            </a:r>
            <a:endParaRPr sz="3500"/>
          </a:p>
          <a:p>
            <a:pPr lvl="0" marL="711200" indent="-711200" defTabSz="525779">
              <a:spcBef>
                <a:spcPts val="3700"/>
              </a:spcBef>
              <a:defRPr sz="1800"/>
            </a:pPr>
            <a:r>
              <a:rPr sz="3500"/>
              <a:t>Extended education credits available</a:t>
            </a:r>
          </a:p>
        </p:txBody>
      </p:sp>
      <p:pic>
        <p:nvPicPr>
          <p:cNvPr id="681" name="pasted-image.tif"/>
          <p:cNvPicPr/>
          <p:nvPr/>
        </p:nvPicPr>
        <p:blipFill>
          <a:blip r:embed="rId2">
            <a:extLst/>
          </a:blip>
          <a:stretch>
            <a:fillRect/>
          </a:stretch>
        </p:blipFill>
        <p:spPr>
          <a:xfrm rot="16200000">
            <a:off x="10140247" y="2430470"/>
            <a:ext cx="1693004" cy="1693004"/>
          </a:xfrm>
          <a:prstGeom prst="rect">
            <a:avLst/>
          </a:prstGeom>
          <a:ln w="12700">
            <a:miter lim="400000"/>
          </a:ln>
        </p:spPr>
      </p:pic>
      <p:grpSp>
        <p:nvGrpSpPr>
          <p:cNvPr id="688" name="Group 688"/>
          <p:cNvGrpSpPr/>
          <p:nvPr/>
        </p:nvGrpSpPr>
        <p:grpSpPr>
          <a:xfrm>
            <a:off x="9605133" y="4242746"/>
            <a:ext cx="2763230" cy="3493010"/>
            <a:chOff x="0" y="0"/>
            <a:chExt cx="2763229" cy="3493009"/>
          </a:xfrm>
        </p:grpSpPr>
        <p:sp>
          <p:nvSpPr>
            <p:cNvPr id="682" name="Shape 682"/>
            <p:cNvSpPr/>
            <p:nvPr/>
          </p:nvSpPr>
          <p:spPr>
            <a:xfrm>
              <a:off x="2116707" y="3276344"/>
              <a:ext cx="165250" cy="2166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1500"/>
              </a:lvl1pPr>
            </a:lstStyle>
            <a:p>
              <a:pPr lvl="0">
                <a:defRPr sz="1800"/>
              </a:pPr>
              <a:r>
                <a:rPr sz="1500"/>
                <a:t>H</a:t>
              </a:r>
            </a:p>
          </p:txBody>
        </p:sp>
        <p:pic>
          <p:nvPicPr>
            <p:cNvPr id="683" name="pasted-image.tif"/>
            <p:cNvPicPr/>
            <p:nvPr/>
          </p:nvPicPr>
          <p:blipFill>
            <a:blip r:embed="rId2">
              <a:extLst/>
            </a:blip>
            <a:stretch>
              <a:fillRect/>
            </a:stretch>
          </p:blipFill>
          <p:spPr>
            <a:xfrm>
              <a:off x="0" y="0"/>
              <a:ext cx="1727466" cy="1727466"/>
            </a:xfrm>
            <a:prstGeom prst="rect">
              <a:avLst/>
            </a:prstGeom>
            <a:ln w="12700" cap="flat">
              <a:noFill/>
              <a:miter lim="400000"/>
            </a:ln>
            <a:effectLst/>
          </p:spPr>
        </p:pic>
        <p:pic>
          <p:nvPicPr>
            <p:cNvPr id="684" name="pasted-image.tif"/>
            <p:cNvPicPr/>
            <p:nvPr/>
          </p:nvPicPr>
          <p:blipFill>
            <a:blip r:embed="rId2">
              <a:extLst/>
            </a:blip>
            <a:stretch>
              <a:fillRect/>
            </a:stretch>
          </p:blipFill>
          <p:spPr>
            <a:xfrm>
              <a:off x="208209" y="0"/>
              <a:ext cx="1727467" cy="1727466"/>
            </a:xfrm>
            <a:prstGeom prst="rect">
              <a:avLst/>
            </a:prstGeom>
            <a:ln w="12700" cap="flat">
              <a:noFill/>
              <a:miter lim="400000"/>
            </a:ln>
            <a:effectLst/>
          </p:spPr>
        </p:pic>
        <p:pic>
          <p:nvPicPr>
            <p:cNvPr id="685" name="pasted-image.tif"/>
            <p:cNvPicPr/>
            <p:nvPr/>
          </p:nvPicPr>
          <p:blipFill>
            <a:blip r:embed="rId2">
              <a:extLst/>
            </a:blip>
            <a:stretch>
              <a:fillRect/>
            </a:stretch>
          </p:blipFill>
          <p:spPr>
            <a:xfrm>
              <a:off x="494467" y="0"/>
              <a:ext cx="1727467" cy="1727466"/>
            </a:xfrm>
            <a:prstGeom prst="rect">
              <a:avLst/>
            </a:prstGeom>
            <a:ln w="12700" cap="flat">
              <a:noFill/>
              <a:miter lim="400000"/>
            </a:ln>
            <a:effectLst/>
          </p:spPr>
        </p:pic>
        <p:pic>
          <p:nvPicPr>
            <p:cNvPr id="686" name="pasted-image.tif"/>
            <p:cNvPicPr/>
            <p:nvPr/>
          </p:nvPicPr>
          <p:blipFill>
            <a:blip r:embed="rId2">
              <a:extLst/>
            </a:blip>
            <a:stretch>
              <a:fillRect/>
            </a:stretch>
          </p:blipFill>
          <p:spPr>
            <a:xfrm>
              <a:off x="765115" y="0"/>
              <a:ext cx="1727467" cy="1727466"/>
            </a:xfrm>
            <a:prstGeom prst="rect">
              <a:avLst/>
            </a:prstGeom>
            <a:ln w="12700" cap="flat">
              <a:noFill/>
              <a:miter lim="400000"/>
            </a:ln>
            <a:effectLst/>
          </p:spPr>
        </p:pic>
        <p:pic>
          <p:nvPicPr>
            <p:cNvPr id="687" name="pasted-image.tif"/>
            <p:cNvPicPr/>
            <p:nvPr/>
          </p:nvPicPr>
          <p:blipFill>
            <a:blip r:embed="rId2">
              <a:extLst/>
            </a:blip>
            <a:stretch>
              <a:fillRect/>
            </a:stretch>
          </p:blipFill>
          <p:spPr>
            <a:xfrm>
              <a:off x="1035763" y="0"/>
              <a:ext cx="1727467" cy="1727466"/>
            </a:xfrm>
            <a:prstGeom prst="rect">
              <a:avLst/>
            </a:prstGeom>
            <a:ln w="12700" cap="flat">
              <a:noFill/>
              <a:miter lim="400000"/>
            </a:ln>
            <a:effectLst/>
          </p:spPr>
        </p:pic>
      </p:grpSp>
      <p:pic>
        <p:nvPicPr>
          <p:cNvPr id="689" name="pasted-image.tif"/>
          <p:cNvPicPr/>
          <p:nvPr/>
        </p:nvPicPr>
        <p:blipFill>
          <a:blip r:embed="rId3">
            <a:extLst/>
          </a:blip>
          <a:stretch>
            <a:fillRect/>
          </a:stretch>
        </p:blipFill>
        <p:spPr>
          <a:xfrm>
            <a:off x="9608218" y="6073972"/>
            <a:ext cx="3156290" cy="2421492"/>
          </a:xfrm>
          <a:prstGeom prst="rect">
            <a:avLst/>
          </a:prstGeom>
          <a:ln w="12700">
            <a:miter lim="400000"/>
          </a:ln>
        </p:spPr>
      </p:pic>
      <p:pic>
        <p:nvPicPr>
          <p:cNvPr id="690" name="pasted-image.tif"/>
          <p:cNvPicPr/>
          <p:nvPr/>
        </p:nvPicPr>
        <p:blipFill>
          <a:blip r:embed="rId4">
            <a:extLst/>
          </a:blip>
          <a:stretch>
            <a:fillRect/>
          </a:stretch>
        </p:blipFill>
        <p:spPr>
          <a:xfrm>
            <a:off x="4303658" y="7380558"/>
            <a:ext cx="4064001" cy="939801"/>
          </a:xfrm>
          <a:prstGeom prst="rect">
            <a:avLst/>
          </a:prstGeom>
          <a:ln w="12700">
            <a:miter lim="400000"/>
          </a:ln>
        </p:spPr>
      </p:pic>
      <p:sp>
        <p:nvSpPr>
          <p:cNvPr id="691" name="Shape 691"/>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681"/>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680">
                                            <p:bg/>
                                          </p:spTgt>
                                        </p:tgtEl>
                                        <p:attrNameLst>
                                          <p:attrName>style.visibility</p:attrName>
                                        </p:attrNameLst>
                                      </p:cBhvr>
                                      <p:to>
                                        <p:strVal val="visible"/>
                                      </p:to>
                                    </p:set>
                                  </p:childTnLst>
                                </p:cTn>
                              </p:par>
                              <p:par>
                                <p:cTn id="10" presetClass="entr" presetSubtype="0" presetID="1" grpId="2" fill="hold">
                                  <p:stCondLst>
                                    <p:cond delay="0"/>
                                  </p:stCondLst>
                                  <p:iterate type="el" backwards="0">
                                    <p:tmAbs val="0"/>
                                  </p:iterate>
                                  <p:childTnLst>
                                    <p:set>
                                      <p:cBhvr>
                                        <p:cTn id="11" fill="hold"/>
                                        <p:tgtEl>
                                          <p:spTgt spid="68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2" fill="hold">
                                  <p:stCondLst>
                                    <p:cond delay="0"/>
                                  </p:stCondLst>
                                  <p:iterate type="el" backwards="0">
                                    <p:tmAbs val="0"/>
                                  </p:iterate>
                                  <p:childTnLst>
                                    <p:set>
                                      <p:cBhvr>
                                        <p:cTn id="15" fill="hold"/>
                                        <p:tgtEl>
                                          <p:spTgt spid="680">
                                            <p:txEl>
                                              <p:pRg st="1" end="1"/>
                                            </p:txEl>
                                          </p:spTgt>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3" fill="hold">
                                  <p:stCondLst>
                                    <p:cond delay="0"/>
                                  </p:stCondLst>
                                  <p:iterate type="el" backwards="0">
                                    <p:tmAbs val="0"/>
                                  </p:iterate>
                                  <p:childTnLst>
                                    <p:set>
                                      <p:cBhvr>
                                        <p:cTn id="18" fill="hold"/>
                                        <p:tgtEl>
                                          <p:spTgt spid="6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2" fill="hold">
                                  <p:stCondLst>
                                    <p:cond delay="0"/>
                                  </p:stCondLst>
                                  <p:iterate type="el" backwards="0">
                                    <p:tmAbs val="0"/>
                                  </p:iterate>
                                  <p:childTnLst>
                                    <p:set>
                                      <p:cBhvr>
                                        <p:cTn id="22" fill="hold"/>
                                        <p:tgtEl>
                                          <p:spTgt spid="680">
                                            <p:txEl>
                                              <p:pRg st="2" end="2"/>
                                            </p:txEl>
                                          </p:spTgt>
                                        </p:tgtEl>
                                        <p:attrNameLst>
                                          <p:attrName>style.visibility</p:attrName>
                                        </p:attrNameLst>
                                      </p:cBhvr>
                                      <p:to>
                                        <p:strVal val="visible"/>
                                      </p:to>
                                    </p:set>
                                  </p:childTnLst>
                                </p:cTn>
                              </p:par>
                            </p:childTnLst>
                          </p:cTn>
                        </p:par>
                        <p:par>
                          <p:cTn id="23" fill="hold">
                            <p:stCondLst>
                              <p:cond delay="0"/>
                            </p:stCondLst>
                            <p:childTnLst>
                              <p:par>
                                <p:cTn id="24" nodeType="afterEffect" presetClass="entr" presetSubtype="0" presetID="1" grpId="4" fill="hold">
                                  <p:stCondLst>
                                    <p:cond delay="0"/>
                                  </p:stCondLst>
                                  <p:iterate type="el" backwards="0">
                                    <p:tmAbs val="0"/>
                                  </p:iterate>
                                  <p:childTnLst>
                                    <p:set>
                                      <p:cBhvr>
                                        <p:cTn id="25" fill="hold"/>
                                        <p:tgtEl>
                                          <p:spTgt spid="68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0" presetID="1" grpId="2" fill="hold">
                                  <p:stCondLst>
                                    <p:cond delay="0"/>
                                  </p:stCondLst>
                                  <p:iterate type="el" backwards="0">
                                    <p:tmAbs val="0"/>
                                  </p:iterate>
                                  <p:childTnLst>
                                    <p:set>
                                      <p:cBhvr>
                                        <p:cTn id="29" fill="hold"/>
                                        <p:tgtEl>
                                          <p:spTgt spid="680">
                                            <p:txEl>
                                              <p:pRg st="3" end="3"/>
                                            </p:txEl>
                                          </p:spTgt>
                                        </p:tgtEl>
                                        <p:attrNameLst>
                                          <p:attrName>style.visibility</p:attrName>
                                        </p:attrNameLst>
                                      </p:cBhvr>
                                      <p:to>
                                        <p:strVal val="visible"/>
                                      </p:to>
                                    </p:set>
                                  </p:childTnLst>
                                </p:cTn>
                              </p:par>
                            </p:childTnLst>
                          </p:cTn>
                        </p:par>
                        <p:par>
                          <p:cTn id="30" fill="hold">
                            <p:stCondLst>
                              <p:cond delay="0"/>
                            </p:stCondLst>
                            <p:childTnLst>
                              <p:par>
                                <p:cTn id="31" nodeType="afterEffect" presetClass="entr" presetSubtype="0" presetID="1" grpId="5" fill="hold">
                                  <p:stCondLst>
                                    <p:cond delay="0"/>
                                  </p:stCondLst>
                                  <p:iterate type="el" backwards="0">
                                    <p:tmAbs val="0"/>
                                  </p:iterate>
                                  <p:childTnLst>
                                    <p:set>
                                      <p:cBhvr>
                                        <p:cTn id="32" fill="hold"/>
                                        <p:tgtEl>
                                          <p:spTgt spid="6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90" grpId="5"/>
      <p:bldP build="whole" bldLvl="1" animBg="1" rev="0" advAuto="0" spid="681" grpId="1"/>
      <p:bldP build="whole" bldLvl="1" animBg="1" rev="0" advAuto="0" spid="689" grpId="4"/>
      <p:bldP build="whole" bldLvl="1" animBg="1" rev="0" advAuto="0" spid="688" grpId="3"/>
      <p:bldP build="p" bldLvl="5" animBg="1" rev="0" advAuto="0" spid="680" grpId="2"/>
    </p:bldLst>
  </p:timing>
</p:sld>
</file>

<file path=ppt/slides/slide1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693" name="Table 693"/>
          <p:cNvGraphicFramePr/>
          <p:nvPr/>
        </p:nvGraphicFramePr>
        <p:xfrm>
          <a:off x="362192" y="771948"/>
          <a:ext cx="12283591" cy="8145911"/>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6559109"/>
                <a:gridCol w="5721306"/>
              </a:tblGrid>
              <a:tr h="1097770">
                <a:tc>
                  <a:txBody>
                    <a:bodyPr/>
                    <a:lstStyle/>
                    <a:p>
                      <a:pPr lvl="0" algn="ctr">
                        <a:defRPr b="0" sz="1800">
                          <a:solidFill>
                            <a:srgbClr val="000000"/>
                          </a:solidFill>
                        </a:defRPr>
                      </a:pPr>
                      <a:r>
                        <a:rPr b="1" sz="4600">
                          <a:solidFill>
                            <a:srgbClr val="FFFFFF"/>
                          </a:solidFill>
                          <a:latin typeface="Helvetica Neue"/>
                          <a:ea typeface="Helvetica Neue"/>
                          <a:cs typeface="Helvetica Neue"/>
                        </a:rPr>
                        <a:t>Site Leader</a:t>
                      </a:r>
                      <a:endParaRPr b="1" sz="4600">
                        <a:solidFill>
                          <a:srgbClr val="FFFFFF"/>
                        </a:solidFill>
                        <a:latin typeface="Helvetica Neue"/>
                        <a:ea typeface="Helvetica Neue"/>
                        <a:cs typeface="Helvetica Neue"/>
                      </a:endParaRPr>
                    </a:p>
                    <a:p>
                      <a:pPr lvl="0" algn="ctr">
                        <a:defRPr b="0" sz="1800">
                          <a:solidFill>
                            <a:srgbClr val="000000"/>
                          </a:solidFill>
                        </a:defRPr>
                      </a:pPr>
                      <a:r>
                        <a:rPr b="1" sz="2000">
                          <a:solidFill>
                            <a:srgbClr val="FFFFFF"/>
                          </a:solidFill>
                          <a:latin typeface="Helvetica Neue"/>
                          <a:ea typeface="Helvetica Neue"/>
                          <a:cs typeface="Helvetica Neue"/>
                        </a:rPr>
                        <a:t>Pagel, Payton, Cartwright, Osuna  </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64B2DF"/>
                    </a:solidFill>
                  </a:tcPr>
                </a:tc>
                <a:tc>
                  <a:txBody>
                    <a:bodyPr/>
                    <a:lstStyle/>
                    <a:p>
                      <a:pPr lvl="0" algn="ctr">
                        <a:defRPr b="0" sz="1800">
                          <a:solidFill>
                            <a:srgbClr val="000000"/>
                          </a:solidFill>
                        </a:defRPr>
                      </a:pPr>
                      <a:r>
                        <a:rPr b="1" sz="4600">
                          <a:solidFill>
                            <a:srgbClr val="FFFFFF"/>
                          </a:solidFill>
                          <a:latin typeface="Helvetica Neue"/>
                          <a:ea typeface="Helvetica Neue"/>
                          <a:cs typeface="Helvetica Neue"/>
                        </a:rPr>
                        <a:t>Teacher Participant</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64B2DF"/>
                    </a:solidFill>
                  </a:tcPr>
                </a:tc>
              </a:tr>
              <a:tr h="1760619">
                <a:tc gridSpan="2">
                  <a:txBody>
                    <a:bodyPr/>
                    <a:lstStyle/>
                    <a:p>
                      <a:pPr lvl="0" algn="ctr" defTabSz="457200">
                        <a:defRPr sz="1800"/>
                      </a:pPr>
                      <a:r>
                        <a:rPr sz="2500">
                          <a:latin typeface="Helvetica"/>
                          <a:ea typeface="Helvetica"/>
                          <a:cs typeface="Helvetica"/>
                          <a:sym typeface="Helvetica"/>
                        </a:rPr>
                        <a:t> Training: 2 Days PD during this year, </a:t>
                      </a:r>
                      <a:endParaRPr sz="2500">
                        <a:latin typeface="Helvetica"/>
                        <a:ea typeface="Helvetica"/>
                        <a:cs typeface="Helvetica"/>
                        <a:sym typeface="Helvetica"/>
                      </a:endParaRPr>
                    </a:p>
                    <a:p>
                      <a:pPr lvl="0" algn="ctr" defTabSz="457200">
                        <a:defRPr sz="1800"/>
                      </a:pPr>
                      <a:r>
                        <a:rPr sz="2500">
                          <a:latin typeface="Helvetica"/>
                          <a:ea typeface="Helvetica"/>
                          <a:cs typeface="Helvetica"/>
                          <a:sym typeface="Helvetica"/>
                        </a:rPr>
                        <a:t>2 day STEAM conference January 8-9, 2016 </a:t>
                      </a:r>
                      <a:endParaRPr sz="2500">
                        <a:latin typeface="Helvetica"/>
                        <a:ea typeface="Helvetica"/>
                        <a:cs typeface="Helvetica"/>
                        <a:sym typeface="Helvetica"/>
                      </a:endParaRPr>
                    </a:p>
                    <a:p>
                      <a:pPr lvl="0" algn="ctr" defTabSz="457200">
                        <a:defRPr sz="1800"/>
                      </a:pPr>
                      <a:r>
                        <a:rPr sz="2500">
                          <a:latin typeface="Helvetica"/>
                          <a:ea typeface="Helvetica"/>
                          <a:cs typeface="Helvetica"/>
                          <a:sym typeface="Helvetica"/>
                        </a:rPr>
                        <a:t>4 Day Summer Institute 2016 (HCOE)</a:t>
                      </a:r>
                      <a:endParaRPr sz="2500">
                        <a:latin typeface="Helvetica"/>
                        <a:ea typeface="Helvetica"/>
                        <a:cs typeface="Helvetica"/>
                        <a:sym typeface="Helvetica"/>
                      </a:endParaRPr>
                    </a:p>
                    <a:p>
                      <a:pPr lvl="0" algn="ctr" defTabSz="457200">
                        <a:defRPr sz="1800"/>
                      </a:pPr>
                      <a:r>
                        <a:rPr sz="2500">
                          <a:latin typeface="Helvetica"/>
                          <a:ea typeface="Helvetica"/>
                          <a:cs typeface="Helvetica"/>
                          <a:sym typeface="Helvetica"/>
                        </a:rPr>
                        <a:t>Regular meetings</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hMerge="1">
                  <a:tcPr/>
                </a:tc>
              </a:tr>
              <a:tr h="615785">
                <a:tc gridSpan="2">
                  <a:txBody>
                    <a:bodyPr/>
                    <a:lstStyle/>
                    <a:p>
                      <a:pPr lvl="0" algn="ctr" defTabSz="457200">
                        <a:defRPr sz="1800"/>
                      </a:pPr>
                      <a:r>
                        <a:rPr sz="2500">
                          <a:latin typeface="Helvetica"/>
                          <a:ea typeface="Helvetica"/>
                          <a:cs typeface="Helvetica"/>
                          <a:sym typeface="Helvetica"/>
                        </a:rPr>
                        <a:t>Tablet computer &amp; projector connection for your use</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hMerge="1">
                  <a:tcPr/>
                </a:tc>
              </a:tr>
              <a:tr h="615785">
                <a:tc gridSpan="2">
                  <a:txBody>
                    <a:bodyPr/>
                    <a:lstStyle/>
                    <a:p>
                      <a:pPr lvl="0" algn="ctr" defTabSz="457200">
                        <a:defRPr sz="1800"/>
                      </a:pPr>
                      <a:r>
                        <a:rPr sz="2500">
                          <a:latin typeface="Helvetica"/>
                          <a:ea typeface="Helvetica"/>
                          <a:cs typeface="Helvetica"/>
                          <a:sym typeface="Helvetica"/>
                        </a:rPr>
                        <a:t>Implement &amp; document arts integrated lessons &amp; artist collaboration</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hMerge="1">
                  <a:tcPr/>
                </a:tc>
              </a:tr>
              <a:tr h="889000">
                <a:tc>
                  <a:txBody>
                    <a:bodyPr/>
                    <a:lstStyle/>
                    <a:p>
                      <a:pPr lvl="0" algn="ctr" defTabSz="457200">
                        <a:defRPr sz="1800"/>
                      </a:pPr>
                      <a:r>
                        <a:rPr sz="2500">
                          <a:latin typeface="Helvetica"/>
                          <a:ea typeface="Helvetica"/>
                          <a:cs typeface="Helvetica"/>
                          <a:sym typeface="Helvetica"/>
                        </a:rPr>
                        <a:t>Summer Institute participant/ presenter (meetings to prepare)</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lvl="0" algn="ctr" defTabSz="457200">
                        <a:defRPr sz="1800"/>
                      </a:pPr>
                      <a:r>
                        <a:rPr sz="2500">
                          <a:latin typeface="Helvetica"/>
                          <a:ea typeface="Helvetica"/>
                          <a:cs typeface="Helvetica"/>
                          <a:sym typeface="Helvetica"/>
                        </a:rPr>
                        <a:t>Summer Institute Participant</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1441170">
                <a:tc>
                  <a:txBody>
                    <a:bodyPr/>
                    <a:lstStyle/>
                    <a:p>
                      <a:pPr lvl="0" algn="ctr" defTabSz="457200">
                        <a:defRPr sz="1800"/>
                      </a:pPr>
                      <a:r>
                        <a:rPr sz="2500">
                          <a:latin typeface="Helvetica"/>
                          <a:ea typeface="Helvetica"/>
                          <a:cs typeface="Helvetica"/>
                          <a:sym typeface="Helvetica"/>
                        </a:rPr>
                        <a:t>Be contact/ organizing person </a:t>
                      </a:r>
                      <a:endParaRPr sz="2500">
                        <a:latin typeface="Helvetica"/>
                        <a:ea typeface="Helvetica"/>
                        <a:cs typeface="Helvetica"/>
                        <a:sym typeface="Helvetica"/>
                      </a:endParaRPr>
                    </a:p>
                    <a:p>
                      <a:pPr lvl="0" algn="ctr" defTabSz="457200">
                        <a:defRPr sz="1800"/>
                      </a:pPr>
                      <a:r>
                        <a:rPr sz="2500">
                          <a:latin typeface="Helvetica"/>
                          <a:ea typeface="Helvetica"/>
                          <a:cs typeface="Helvetica"/>
                          <a:sym typeface="Helvetica"/>
                        </a:rPr>
                        <a:t>Document regular contact </a:t>
                      </a:r>
                      <a:endParaRPr sz="2500">
                        <a:latin typeface="Helvetica"/>
                        <a:ea typeface="Helvetica"/>
                        <a:cs typeface="Helvetica"/>
                        <a:sym typeface="Helvetica"/>
                      </a:endParaRPr>
                    </a:p>
                    <a:p>
                      <a:pPr lvl="0" algn="ctr" defTabSz="457200">
                        <a:defRPr sz="1800"/>
                      </a:pPr>
                      <a:r>
                        <a:rPr sz="2500">
                          <a:latin typeface="Helvetica"/>
                          <a:ea typeface="Helvetica"/>
                          <a:cs typeface="Helvetica"/>
                          <a:sym typeface="Helvetica"/>
                        </a:rPr>
                        <a:t>with teacher participants</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lvl="0" algn="ctr" defTabSz="457200">
                        <a:defRPr sz="1800"/>
                      </a:pPr>
                      <a:r>
                        <a:rPr sz="2500">
                          <a:latin typeface="Helvetica"/>
                          <a:ea typeface="Helvetica"/>
                          <a:cs typeface="Helvetica"/>
                          <a:sym typeface="Helvetica"/>
                        </a:rPr>
                        <a:t>Attend regular meetings </a:t>
                      </a:r>
                      <a:endParaRPr sz="2500">
                        <a:latin typeface="Helvetica"/>
                        <a:ea typeface="Helvetica"/>
                        <a:cs typeface="Helvetica"/>
                        <a:sym typeface="Helvetica"/>
                      </a:endParaRPr>
                    </a:p>
                    <a:p>
                      <a:pPr lvl="0" algn="ctr" defTabSz="457200">
                        <a:defRPr sz="1800"/>
                      </a:pPr>
                      <a:r>
                        <a:rPr sz="2500">
                          <a:latin typeface="Helvetica"/>
                          <a:ea typeface="Helvetica"/>
                          <a:cs typeface="Helvetica"/>
                          <a:sym typeface="Helvetica"/>
                        </a:rPr>
                        <a:t>to discuss progress</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626839">
                <a:tc>
                  <a:txBody>
                    <a:bodyPr/>
                    <a:lstStyle/>
                    <a:p>
                      <a:pPr lvl="0" algn="ctr" defTabSz="457200">
                        <a:defRPr sz="1800"/>
                      </a:pPr>
                      <a:r>
                        <a:rPr sz="2500">
                          <a:latin typeface="Helvetica"/>
                          <a:ea typeface="Helvetica"/>
                          <a:cs typeface="Helvetica"/>
                          <a:sym typeface="Helvetica"/>
                        </a:rPr>
                        <a:t>3 year commitment</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lvl="0" algn="ctr" defTabSz="457200">
                        <a:defRPr sz="1800"/>
                      </a:pPr>
                      <a:r>
                        <a:rPr sz="2500">
                          <a:latin typeface="Helvetica"/>
                          <a:ea typeface="Helvetica"/>
                          <a:cs typeface="Helvetica"/>
                          <a:sym typeface="Helvetica"/>
                        </a:rPr>
                        <a:t>1-2 year commitment</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1095766">
                <a:tc>
                  <a:txBody>
                    <a:bodyPr/>
                    <a:lstStyle/>
                    <a:p>
                      <a:pPr lvl="0" algn="ctr" defTabSz="457200">
                        <a:defRPr sz="1800"/>
                      </a:pPr>
                      <a:r>
                        <a:rPr sz="2500">
                          <a:latin typeface="Helvetica"/>
                          <a:ea typeface="Helvetica"/>
                          <a:cs typeface="Helvetica"/>
                          <a:sym typeface="Helvetica"/>
                        </a:rPr>
                        <a:t>$1000* per 12 month year</a:t>
                      </a:r>
                      <a:endParaRPr sz="2500">
                        <a:latin typeface="Helvetica"/>
                        <a:ea typeface="Helvetica"/>
                        <a:cs typeface="Helvetica"/>
                        <a:sym typeface="Helvetica"/>
                      </a:endParaRPr>
                    </a:p>
                    <a:p>
                      <a:pPr lvl="0" algn="ctr" defTabSz="457200">
                        <a:defRPr sz="1800"/>
                      </a:pPr>
                      <a:r>
                        <a:rPr sz="2500">
                          <a:latin typeface="Helvetica"/>
                          <a:ea typeface="Helvetica"/>
                          <a:cs typeface="Helvetica"/>
                          <a:sym typeface="Helvetica"/>
                        </a:rPr>
                        <a:t> (1/2 in June then 1/2 in Dec)</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lvl="0" algn="ctr" defTabSz="457200">
                        <a:defRPr sz="1800"/>
                      </a:pPr>
                      <a:r>
                        <a:rPr sz="2500">
                          <a:latin typeface="Helvetica"/>
                          <a:ea typeface="Helvetica"/>
                          <a:cs typeface="Helvetica"/>
                          <a:sym typeface="Helvetica"/>
                        </a:rPr>
                        <a:t>$500* per year</a:t>
                      </a:r>
                      <a:endParaRPr sz="2500">
                        <a:latin typeface="Helvetica"/>
                        <a:ea typeface="Helvetica"/>
                        <a:cs typeface="Helvetica"/>
                        <a:sym typeface="Helvetica"/>
                      </a:endParaRPr>
                    </a:p>
                    <a:p>
                      <a:pPr lvl="0" algn="ctr" defTabSz="457200">
                        <a:defRPr sz="1800"/>
                      </a:pPr>
                      <a:r>
                        <a:rPr sz="2500">
                          <a:latin typeface="Helvetica"/>
                          <a:ea typeface="Helvetica"/>
                          <a:cs typeface="Helvetica"/>
                          <a:sym typeface="Helvetica"/>
                        </a:rPr>
                        <a:t>(paid in June)</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bl>
          </a:graphicData>
        </a:graphic>
      </p:graphicFrame>
      <p:sp>
        <p:nvSpPr>
          <p:cNvPr id="694" name="Shape 694"/>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6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93" grpId="1"/>
    </p:bldLst>
  </p:timing>
</p:sld>
</file>

<file path=ppt/slides/slide1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6" name="Shape 696"/>
          <p:cNvSpPr/>
          <p:nvPr>
            <p:ph type="title"/>
          </p:nvPr>
        </p:nvSpPr>
        <p:spPr>
          <a:xfrm>
            <a:off x="1143000" y="2396430"/>
            <a:ext cx="10464800" cy="1125340"/>
          </a:xfrm>
          <a:prstGeom prst="rect">
            <a:avLst/>
          </a:prstGeom>
        </p:spPr>
        <p:txBody>
          <a:bodyPr/>
          <a:lstStyle>
            <a:lvl1pPr defTabSz="490727">
              <a:defRPr sz="6700"/>
            </a:lvl1pPr>
          </a:lstStyle>
          <a:p>
            <a:pPr lvl="0">
              <a:defRPr sz="1800"/>
            </a:pPr>
            <a:r>
              <a:rPr sz="6700"/>
              <a:t>Assignment:</a:t>
            </a:r>
          </a:p>
        </p:txBody>
      </p:sp>
      <p:sp>
        <p:nvSpPr>
          <p:cNvPr id="697" name="Shape 697"/>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B</a:t>
            </a:r>
          </a:p>
        </p:txBody>
      </p:sp>
      <p:sp>
        <p:nvSpPr>
          <p:cNvPr id="698" name="Shape 698"/>
          <p:cNvSpPr/>
          <p:nvPr/>
        </p:nvSpPr>
        <p:spPr>
          <a:xfrm>
            <a:off x="588732" y="3663936"/>
            <a:ext cx="11827336" cy="314962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defTabSz="490727">
              <a:defRPr sz="1800"/>
            </a:pPr>
            <a:r>
              <a:rPr b="1" sz="6700">
                <a:latin typeface="Helvetica"/>
                <a:ea typeface="Helvetica"/>
                <a:cs typeface="Helvetica"/>
                <a:sym typeface="Helvetica"/>
              </a:rPr>
              <a:t>Use</a:t>
            </a:r>
            <a:r>
              <a:rPr sz="6700"/>
              <a:t> 2+ of these techniques in your classroom and </a:t>
            </a:r>
            <a:r>
              <a:rPr b="1" sz="6700">
                <a:latin typeface="Helvetica"/>
                <a:ea typeface="Helvetica"/>
                <a:cs typeface="Helvetica"/>
                <a:sym typeface="Helvetica"/>
              </a:rPr>
              <a:t>reflect</a:t>
            </a:r>
            <a:r>
              <a:rPr sz="6700"/>
              <a:t> on them before our spring PD</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6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98" grpId="1"/>
    </p:bldLst>
  </p:timing>
</p:sld>
</file>

<file path=ppt/slides/slide1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0" name="Shape 700"/>
          <p:cNvSpPr/>
          <p:nvPr>
            <p:ph type="title"/>
          </p:nvPr>
        </p:nvSpPr>
        <p:spPr>
          <a:prstGeom prst="rect">
            <a:avLst/>
          </a:prstGeom>
        </p:spPr>
        <p:txBody>
          <a:bodyPr/>
          <a:lstStyle/>
          <a:p>
            <a:pPr lvl="0">
              <a:defRPr sz="1800"/>
            </a:pPr>
            <a:r>
              <a:rPr sz="8000"/>
              <a:t>Which techniques?</a:t>
            </a:r>
          </a:p>
        </p:txBody>
      </p:sp>
      <p:sp>
        <p:nvSpPr>
          <p:cNvPr id="701" name="Shape 701"/>
          <p:cNvSpPr/>
          <p:nvPr>
            <p:ph type="body" idx="1"/>
          </p:nvPr>
        </p:nvSpPr>
        <p:spPr>
          <a:xfrm>
            <a:off x="4222750" y="2273300"/>
            <a:ext cx="4559300" cy="6959600"/>
          </a:xfrm>
          <a:prstGeom prst="rect">
            <a:avLst/>
          </a:prstGeom>
        </p:spPr>
        <p:txBody>
          <a:bodyPr/>
          <a:lstStyle/>
          <a:p>
            <a:pPr lvl="0" marL="373379" indent="-373379" defTabSz="490727">
              <a:spcBef>
                <a:spcPts val="3500"/>
              </a:spcBef>
              <a:defRPr sz="1800"/>
            </a:pPr>
            <a:r>
              <a:rPr sz="3024"/>
              <a:t>Curate a show</a:t>
            </a:r>
            <a:endParaRPr sz="3024"/>
          </a:p>
          <a:p>
            <a:pPr lvl="0" marL="373379" indent="-373379" defTabSz="490727">
              <a:spcBef>
                <a:spcPts val="3500"/>
              </a:spcBef>
              <a:defRPr sz="1800"/>
            </a:pPr>
            <a:r>
              <a:rPr sz="3024"/>
              <a:t>Beginning, middle, end</a:t>
            </a:r>
            <a:endParaRPr sz="3024"/>
          </a:p>
          <a:p>
            <a:pPr lvl="0" marL="373379" indent="-373379" defTabSz="490727">
              <a:spcBef>
                <a:spcPts val="3500"/>
              </a:spcBef>
              <a:defRPr sz="1800"/>
            </a:pPr>
            <a:r>
              <a:rPr sz="3024"/>
              <a:t>See, wonder think</a:t>
            </a:r>
            <a:endParaRPr sz="3024"/>
          </a:p>
          <a:p>
            <a:pPr lvl="0" marL="373379" indent="-373379" defTabSz="490727">
              <a:spcBef>
                <a:spcPts val="3500"/>
              </a:spcBef>
              <a:defRPr sz="1800"/>
            </a:pPr>
            <a:r>
              <a:rPr sz="3024"/>
              <a:t>On/ Off</a:t>
            </a:r>
            <a:endParaRPr sz="3024"/>
          </a:p>
          <a:p>
            <a:pPr lvl="0" marL="373379" indent="-373379" defTabSz="490727">
              <a:spcBef>
                <a:spcPts val="3500"/>
              </a:spcBef>
              <a:defRPr sz="1800"/>
            </a:pPr>
            <a:r>
              <a:rPr sz="3024"/>
              <a:t>Pantomine </a:t>
            </a:r>
            <a:endParaRPr sz="3024"/>
          </a:p>
          <a:p>
            <a:pPr lvl="0" marL="373379" indent="-373379" defTabSz="490727">
              <a:spcBef>
                <a:spcPts val="3500"/>
              </a:spcBef>
              <a:defRPr sz="1800"/>
            </a:pPr>
            <a:r>
              <a:rPr sz="3024"/>
              <a:t>Tableau</a:t>
            </a:r>
            <a:endParaRPr sz="3024"/>
          </a:p>
          <a:p>
            <a:pPr lvl="0" marL="373379" indent="-373379" defTabSz="490727">
              <a:spcBef>
                <a:spcPts val="3500"/>
              </a:spcBef>
              <a:defRPr sz="1800"/>
            </a:pPr>
            <a:r>
              <a:rPr sz="3024"/>
              <a:t>Inquiry lesson</a:t>
            </a:r>
            <a:endParaRPr sz="3024"/>
          </a:p>
          <a:p>
            <a:pPr lvl="0" marL="373379" indent="-373379" defTabSz="490727">
              <a:spcBef>
                <a:spcPts val="3500"/>
              </a:spcBef>
              <a:defRPr sz="1800"/>
            </a:pPr>
            <a:r>
              <a:rPr sz="3024"/>
              <a:t>Five E lesson format</a:t>
            </a:r>
          </a:p>
        </p:txBody>
      </p:sp>
      <p:sp>
        <p:nvSpPr>
          <p:cNvPr id="702" name="Shape 702"/>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B</a:t>
            </a:r>
          </a:p>
        </p:txBody>
      </p:sp>
    </p:spTree>
  </p:cSld>
  <p:clrMapOvr>
    <a:masterClrMapping/>
  </p:clrMapOvr>
  <p:transition spd="med" advClick="1"/>
</p:sld>
</file>

<file path=ppt/slides/slide1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4" name="Shape 704"/>
          <p:cNvSpPr/>
          <p:nvPr>
            <p:ph type="title"/>
          </p:nvPr>
        </p:nvSpPr>
        <p:spPr>
          <a:prstGeom prst="rect">
            <a:avLst/>
          </a:prstGeom>
        </p:spPr>
        <p:txBody>
          <a:bodyPr/>
          <a:lstStyle/>
          <a:p>
            <a:pPr lvl="0">
              <a:defRPr sz="1800"/>
            </a:pPr>
            <a:r>
              <a:rPr sz="8000"/>
              <a:t>How do I </a:t>
            </a:r>
            <a:r>
              <a:rPr sz="8000" u="sng">
                <a:hlinkClick r:id="rId2" invalidUrl="" action="" tgtFrame="" tooltip="" history="1" highlightClick="0" endSnd="0"/>
              </a:rPr>
              <a:t>reflect</a:t>
            </a:r>
            <a:r>
              <a:rPr sz="8000"/>
              <a:t> on them?</a:t>
            </a:r>
          </a:p>
        </p:txBody>
      </p:sp>
      <p:sp>
        <p:nvSpPr>
          <p:cNvPr id="705" name="Shape 705"/>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B</a:t>
            </a:r>
          </a:p>
        </p:txBody>
      </p:sp>
    </p:spTree>
  </p:cSld>
  <p:clrMapOvr>
    <a:masterClrMapping/>
  </p:clrMapOvr>
  <p:transition spd="med" advClick="1"/>
</p:sld>
</file>

<file path=ppt/slides/slide1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7" name="Shape 707"/>
          <p:cNvSpPr/>
          <p:nvPr>
            <p:ph type="title"/>
          </p:nvPr>
        </p:nvSpPr>
        <p:spPr>
          <a:prstGeom prst="rect">
            <a:avLst/>
          </a:prstGeom>
        </p:spPr>
        <p:txBody>
          <a:bodyPr/>
          <a:lstStyle>
            <a:lvl1pPr defTabSz="502412">
              <a:defRPr sz="6800"/>
            </a:lvl1pPr>
          </a:lstStyle>
          <a:p>
            <a:pPr lvl="0">
              <a:defRPr sz="1800"/>
            </a:pPr>
            <a:r>
              <a:rPr sz="6800"/>
              <a:t>Where can I get images?</a:t>
            </a:r>
          </a:p>
        </p:txBody>
      </p:sp>
      <p:sp>
        <p:nvSpPr>
          <p:cNvPr id="708" name="Shape 708"/>
          <p:cNvSpPr/>
          <p:nvPr>
            <p:ph type="body" idx="1"/>
          </p:nvPr>
        </p:nvSpPr>
        <p:spPr>
          <a:xfrm>
            <a:off x="952500" y="2089150"/>
            <a:ext cx="11099800" cy="2451100"/>
          </a:xfrm>
          <a:prstGeom prst="rect">
            <a:avLst/>
          </a:prstGeom>
        </p:spPr>
        <p:txBody>
          <a:bodyPr/>
          <a:lstStyle/>
          <a:p>
            <a:pPr lvl="0" marL="766021" indent="-766021" defTabSz="549148">
              <a:spcBef>
                <a:spcPts val="3900"/>
              </a:spcBef>
              <a:defRPr sz="1800"/>
            </a:pPr>
            <a:r>
              <a:rPr sz="3300"/>
              <a:t>Online search </a:t>
            </a:r>
            <a:endParaRPr sz="3300"/>
          </a:p>
          <a:p>
            <a:pPr lvl="0" marL="766021" indent="-766021" defTabSz="549148">
              <a:spcBef>
                <a:spcPts val="3900"/>
              </a:spcBef>
              <a:defRPr sz="1800"/>
            </a:pPr>
            <a:r>
              <a:rPr sz="3300"/>
              <a:t>_____________(concept) + “painting” or “sculpture”</a:t>
            </a:r>
          </a:p>
        </p:txBody>
      </p:sp>
      <p:sp>
        <p:nvSpPr>
          <p:cNvPr id="709" name="Shape 709"/>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H</a:t>
            </a:r>
          </a:p>
        </p:txBody>
      </p:sp>
      <p:grpSp>
        <p:nvGrpSpPr>
          <p:cNvPr id="712" name="Group 712"/>
          <p:cNvGrpSpPr/>
          <p:nvPr/>
        </p:nvGrpSpPr>
        <p:grpSpPr>
          <a:xfrm>
            <a:off x="698500" y="4946650"/>
            <a:ext cx="11201400" cy="2273300"/>
            <a:chOff x="-127000" y="-88900"/>
            <a:chExt cx="11201400" cy="2273300"/>
          </a:xfrm>
        </p:grpSpPr>
        <p:pic>
          <p:nvPicPr>
            <p:cNvPr id="711" name="pasted-image.png"/>
            <p:cNvPicPr/>
            <p:nvPr/>
          </p:nvPicPr>
          <p:blipFill>
            <a:blip r:embed="rId2">
              <a:extLst/>
            </a:blip>
            <a:srcRect l="0" t="0" r="0" b="0"/>
            <a:stretch>
              <a:fillRect/>
            </a:stretch>
          </p:blipFill>
          <p:spPr>
            <a:xfrm>
              <a:off x="0" y="0"/>
              <a:ext cx="10947400" cy="1943100"/>
            </a:xfrm>
            <a:prstGeom prst="rect">
              <a:avLst/>
            </a:prstGeom>
            <a:ln>
              <a:noFill/>
            </a:ln>
            <a:effectLst/>
          </p:spPr>
        </p:pic>
        <p:pic>
          <p:nvPicPr>
            <p:cNvPr id="710" name=""/>
            <p:cNvPicPr/>
            <p:nvPr/>
          </p:nvPicPr>
          <p:blipFill>
            <a:blip r:embed="rId3">
              <a:extLst/>
            </a:blip>
            <a:stretch>
              <a:fillRect/>
            </a:stretch>
          </p:blipFill>
          <p:spPr>
            <a:xfrm>
              <a:off x="-127000" y="-88900"/>
              <a:ext cx="11201400" cy="2273300"/>
            </a:xfrm>
            <a:prstGeom prst="rect">
              <a:avLst/>
            </a:prstGeom>
            <a:effectLst/>
          </p:spPr>
        </p:pic>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708">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70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70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4" presetID="2" grpId="2" fill="hold">
                                  <p:stCondLst>
                                    <p:cond delay="0"/>
                                  </p:stCondLst>
                                  <p:iterate type="el" backwards="0">
                                    <p:tmAbs val="0"/>
                                  </p:iterate>
                                  <p:childTnLst>
                                    <p:set>
                                      <p:cBhvr>
                                        <p:cTn id="16" fill="hold"/>
                                        <p:tgtEl>
                                          <p:spTgt spid="712"/>
                                        </p:tgtEl>
                                        <p:attrNameLst>
                                          <p:attrName>style.visibility</p:attrName>
                                        </p:attrNameLst>
                                      </p:cBhvr>
                                      <p:to>
                                        <p:strVal val="visible"/>
                                      </p:to>
                                    </p:set>
                                    <p:anim calcmode="lin" valueType="num">
                                      <p:cBhvr>
                                        <p:cTn id="17" dur="1000" fill="hold"/>
                                        <p:tgtEl>
                                          <p:spTgt spid="712"/>
                                        </p:tgtEl>
                                        <p:attrNameLst>
                                          <p:attrName>ppt_x</p:attrName>
                                        </p:attrNameLst>
                                      </p:cBhvr>
                                      <p:tavLst>
                                        <p:tav tm="0">
                                          <p:val>
                                            <p:strVal val="#ppt_x"/>
                                          </p:val>
                                        </p:tav>
                                        <p:tav tm="100000">
                                          <p:val>
                                            <p:strVal val="#ppt_x"/>
                                          </p:val>
                                        </p:tav>
                                      </p:tavLst>
                                    </p:anim>
                                    <p:anim calcmode="lin" valueType="num">
                                      <p:cBhvr>
                                        <p:cTn id="18" dur="1000" fill="hold"/>
                                        <p:tgtEl>
                                          <p:spTgt spid="7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08" grpId="1"/>
      <p:bldP build="whole" bldLvl="1" animBg="1" rev="0" advAuto="0" spid="712" grpId="2"/>
    </p:bldLst>
  </p:timing>
</p:sld>
</file>

<file path=ppt/slides/slide1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4" name="Shape 714"/>
          <p:cNvSpPr/>
          <p:nvPr>
            <p:ph type="title"/>
          </p:nvPr>
        </p:nvSpPr>
        <p:spPr>
          <a:prstGeom prst="rect">
            <a:avLst/>
          </a:prstGeom>
        </p:spPr>
        <p:txBody>
          <a:bodyPr/>
          <a:lstStyle>
            <a:lvl1pPr defTabSz="502412">
              <a:defRPr sz="6800"/>
            </a:lvl1pPr>
          </a:lstStyle>
          <a:p>
            <a:pPr lvl="0">
              <a:defRPr sz="1800"/>
            </a:pPr>
            <a:r>
              <a:rPr sz="6800"/>
              <a:t>Where can I get images?</a:t>
            </a:r>
          </a:p>
        </p:txBody>
      </p:sp>
      <p:sp>
        <p:nvSpPr>
          <p:cNvPr id="715" name="Shape 715"/>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H</a:t>
            </a:r>
          </a:p>
        </p:txBody>
      </p:sp>
      <p:pic>
        <p:nvPicPr>
          <p:cNvPr id="716" name="pasted-image.png"/>
          <p:cNvPicPr/>
          <p:nvPr/>
        </p:nvPicPr>
        <p:blipFill>
          <a:blip r:embed="rId2">
            <a:extLst/>
          </a:blip>
          <a:stretch>
            <a:fillRect/>
          </a:stretch>
        </p:blipFill>
        <p:spPr>
          <a:xfrm>
            <a:off x="1409700" y="3282950"/>
            <a:ext cx="10185400" cy="4102100"/>
          </a:xfrm>
          <a:prstGeom prst="rect">
            <a:avLst/>
          </a:prstGeom>
          <a:ln w="12700">
            <a:miter lim="400000"/>
          </a:ln>
        </p:spPr>
      </p:pic>
      <p:sp>
        <p:nvSpPr>
          <p:cNvPr id="717" name="Shape 717"/>
          <p:cNvSpPr/>
          <p:nvPr/>
        </p:nvSpPr>
        <p:spPr>
          <a:xfrm>
            <a:off x="2240915" y="6203950"/>
            <a:ext cx="478917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Good and Evil painting</a:t>
            </a:r>
          </a:p>
        </p:txBody>
      </p:sp>
    </p:spTree>
  </p:cSld>
  <p:clrMapOvr>
    <a:masterClrMapping/>
  </p:clrMapOvr>
  <p:transition spd="med" advClick="1"/>
</p:sld>
</file>

<file path=ppt/slides/slide1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9" name="Shape 719"/>
          <p:cNvSpPr/>
          <p:nvPr>
            <p:ph type="title"/>
          </p:nvPr>
        </p:nvSpPr>
        <p:spPr>
          <a:prstGeom prst="rect">
            <a:avLst/>
          </a:prstGeom>
        </p:spPr>
        <p:txBody>
          <a:bodyPr/>
          <a:lstStyle>
            <a:lvl1pPr defTabSz="502412">
              <a:defRPr sz="6800"/>
            </a:lvl1pPr>
          </a:lstStyle>
          <a:p>
            <a:pPr lvl="0">
              <a:defRPr sz="1800"/>
            </a:pPr>
            <a:r>
              <a:rPr sz="6800"/>
              <a:t>Where can I get images?</a:t>
            </a:r>
          </a:p>
        </p:txBody>
      </p:sp>
      <p:sp>
        <p:nvSpPr>
          <p:cNvPr id="720" name="Shape 720"/>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H</a:t>
            </a:r>
          </a:p>
        </p:txBody>
      </p:sp>
      <p:grpSp>
        <p:nvGrpSpPr>
          <p:cNvPr id="723" name="Group 723"/>
          <p:cNvGrpSpPr/>
          <p:nvPr/>
        </p:nvGrpSpPr>
        <p:grpSpPr>
          <a:xfrm>
            <a:off x="723900" y="2089150"/>
            <a:ext cx="11201400" cy="2273300"/>
            <a:chOff x="-127000" y="-88900"/>
            <a:chExt cx="11201400" cy="2273300"/>
          </a:xfrm>
        </p:grpSpPr>
        <p:pic>
          <p:nvPicPr>
            <p:cNvPr id="722" name="pasted-image.png"/>
            <p:cNvPicPr/>
            <p:nvPr/>
          </p:nvPicPr>
          <p:blipFill>
            <a:blip r:embed="rId2">
              <a:extLst/>
            </a:blip>
            <a:srcRect l="0" t="0" r="0" b="0"/>
            <a:stretch>
              <a:fillRect/>
            </a:stretch>
          </p:blipFill>
          <p:spPr>
            <a:xfrm>
              <a:off x="0" y="0"/>
              <a:ext cx="10947400" cy="1943100"/>
            </a:xfrm>
            <a:prstGeom prst="rect">
              <a:avLst/>
            </a:prstGeom>
            <a:ln>
              <a:noFill/>
            </a:ln>
            <a:effectLst/>
          </p:spPr>
        </p:pic>
        <p:pic>
          <p:nvPicPr>
            <p:cNvPr id="721" name=""/>
            <p:cNvPicPr/>
            <p:nvPr/>
          </p:nvPicPr>
          <p:blipFill>
            <a:blip r:embed="rId3">
              <a:extLst/>
            </a:blip>
            <a:stretch>
              <a:fillRect/>
            </a:stretch>
          </p:blipFill>
          <p:spPr>
            <a:xfrm>
              <a:off x="-127000" y="-88900"/>
              <a:ext cx="11201400" cy="2273300"/>
            </a:xfrm>
            <a:prstGeom prst="rect">
              <a:avLst/>
            </a:prstGeom>
            <a:effectLst/>
          </p:spPr>
        </p:pic>
      </p:grpSp>
      <p:pic>
        <p:nvPicPr>
          <p:cNvPr id="724" name="pasted-image.png"/>
          <p:cNvPicPr/>
          <p:nvPr/>
        </p:nvPicPr>
        <p:blipFill>
          <a:blip r:embed="rId4">
            <a:extLst/>
          </a:blip>
          <a:stretch>
            <a:fillRect/>
          </a:stretch>
        </p:blipFill>
        <p:spPr>
          <a:xfrm>
            <a:off x="5675659" y="4641304"/>
            <a:ext cx="5943601" cy="4432301"/>
          </a:xfrm>
          <a:prstGeom prst="rect">
            <a:avLst/>
          </a:prstGeom>
          <a:ln w="12700">
            <a:miter lim="400000"/>
          </a:ln>
        </p:spPr>
      </p:pic>
      <p:sp>
        <p:nvSpPr>
          <p:cNvPr id="725" name="Shape 725"/>
          <p:cNvSpPr/>
          <p:nvPr/>
        </p:nvSpPr>
        <p:spPr>
          <a:xfrm>
            <a:off x="906145" y="5441404"/>
            <a:ext cx="4245610" cy="283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3600"/>
              <a:t>The Good and Evil Angels Struggling for Possession </a:t>
            </a:r>
            <a:endParaRPr sz="3600"/>
          </a:p>
          <a:p>
            <a:pPr lvl="0">
              <a:defRPr sz="1800"/>
            </a:pPr>
            <a:r>
              <a:rPr sz="3600"/>
              <a:t>of a Child </a:t>
            </a:r>
            <a:endParaRPr sz="3600"/>
          </a:p>
          <a:p>
            <a:pPr lvl="0">
              <a:defRPr sz="1800"/>
            </a:pPr>
            <a:r>
              <a:rPr sz="3600"/>
              <a:t>by William Blake</a:t>
            </a:r>
          </a:p>
        </p:txBody>
      </p:sp>
    </p:spTree>
  </p:cSld>
  <p:clrMapOvr>
    <a:masterClrMapping/>
  </p:clrMapOvr>
  <p:transition spd="med" advClick="1"/>
</p:sld>
</file>

<file path=ppt/slides/slide1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7" name="Shape 727"/>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H</a:t>
            </a:r>
          </a:p>
        </p:txBody>
      </p:sp>
      <p:pic>
        <p:nvPicPr>
          <p:cNvPr id="728" name="pasted-image.png"/>
          <p:cNvPicPr/>
          <p:nvPr/>
        </p:nvPicPr>
        <p:blipFill>
          <a:blip r:embed="rId2">
            <a:extLst/>
          </a:blip>
          <a:stretch>
            <a:fillRect/>
          </a:stretch>
        </p:blipFill>
        <p:spPr>
          <a:xfrm>
            <a:off x="-63500" y="1638609"/>
            <a:ext cx="6952424" cy="2800041"/>
          </a:xfrm>
          <a:prstGeom prst="rect">
            <a:avLst/>
          </a:prstGeom>
          <a:ln w="12700">
            <a:miter lim="400000"/>
          </a:ln>
        </p:spPr>
      </p:pic>
      <p:sp>
        <p:nvSpPr>
          <p:cNvPr id="729" name="Shape 729"/>
          <p:cNvSpPr/>
          <p:nvPr/>
        </p:nvSpPr>
        <p:spPr>
          <a:xfrm>
            <a:off x="399135" y="3536950"/>
            <a:ext cx="400233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The Quest painting</a:t>
            </a:r>
          </a:p>
        </p:txBody>
      </p:sp>
      <p:pic>
        <p:nvPicPr>
          <p:cNvPr id="730" name="pasted-image-filtered.jpeg"/>
          <p:cNvPicPr/>
          <p:nvPr/>
        </p:nvPicPr>
        <p:blipFill>
          <a:blip r:embed="rId3">
            <a:extLst/>
          </a:blip>
          <a:stretch>
            <a:fillRect/>
          </a:stretch>
        </p:blipFill>
        <p:spPr>
          <a:xfrm>
            <a:off x="6684764" y="2177807"/>
            <a:ext cx="5553892" cy="3829542"/>
          </a:xfrm>
          <a:prstGeom prst="rect">
            <a:avLst/>
          </a:prstGeom>
          <a:ln w="12700">
            <a:miter lim="400000"/>
          </a:ln>
        </p:spPr>
      </p:pic>
      <p:pic>
        <p:nvPicPr>
          <p:cNvPr id="731" name="pasted-image-filtered.jpeg"/>
          <p:cNvPicPr/>
          <p:nvPr/>
        </p:nvPicPr>
        <p:blipFill>
          <a:blip r:embed="rId4">
            <a:extLst/>
          </a:blip>
          <a:stretch>
            <a:fillRect/>
          </a:stretch>
        </p:blipFill>
        <p:spPr>
          <a:xfrm>
            <a:off x="978124" y="4291293"/>
            <a:ext cx="3748211" cy="5640107"/>
          </a:xfrm>
          <a:prstGeom prst="rect">
            <a:avLst/>
          </a:prstGeom>
          <a:ln w="12700">
            <a:miter lim="400000"/>
          </a:ln>
        </p:spPr>
      </p:pic>
      <p:pic>
        <p:nvPicPr>
          <p:cNvPr id="732" name="pasted-image-filtered.jpeg"/>
          <p:cNvPicPr/>
          <p:nvPr/>
        </p:nvPicPr>
        <p:blipFill>
          <a:blip r:embed="rId5">
            <a:extLst/>
          </a:blip>
          <a:stretch>
            <a:fillRect/>
          </a:stretch>
        </p:blipFill>
        <p:spPr>
          <a:xfrm>
            <a:off x="4670921" y="5500699"/>
            <a:ext cx="5106054" cy="3829541"/>
          </a:xfrm>
          <a:prstGeom prst="rect">
            <a:avLst/>
          </a:prstGeom>
          <a:ln w="12700">
            <a:miter lim="400000"/>
          </a:ln>
        </p:spPr>
      </p:pic>
      <p:sp>
        <p:nvSpPr>
          <p:cNvPr id="733" name="Shape 733"/>
          <p:cNvSpPr/>
          <p:nvPr>
            <p:ph type="title"/>
          </p:nvPr>
        </p:nvSpPr>
        <p:spPr>
          <a:prstGeom prst="rect">
            <a:avLst/>
          </a:prstGeom>
        </p:spPr>
        <p:txBody>
          <a:bodyPr/>
          <a:lstStyle>
            <a:lvl1pPr defTabSz="502412">
              <a:defRPr sz="6800"/>
            </a:lvl1pPr>
          </a:lstStyle>
          <a:p>
            <a:pPr lvl="0">
              <a:defRPr sz="1800"/>
            </a:pPr>
            <a:r>
              <a:rPr sz="6800"/>
              <a:t>Where can I get images?</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7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7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7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32" grpId="3"/>
      <p:bldP build="whole" bldLvl="1" animBg="1" rev="0" advAuto="0" spid="731" grpId="2"/>
      <p:bldP build="whole" bldLvl="1" animBg="1" rev="0" advAuto="0" spid="730" grpId="1"/>
    </p:bldLst>
  </p:timing>
</p:sld>
</file>

<file path=ppt/slides/slide1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5" name="Shape 735"/>
          <p:cNvSpPr/>
          <p:nvPr>
            <p:ph type="body" idx="1"/>
          </p:nvPr>
        </p:nvSpPr>
        <p:spPr>
          <a:xfrm>
            <a:off x="952500" y="1073150"/>
            <a:ext cx="11557000" cy="1320800"/>
          </a:xfrm>
          <a:prstGeom prst="rect">
            <a:avLst/>
          </a:prstGeom>
        </p:spPr>
        <p:txBody>
          <a:bodyPr/>
          <a:lstStyle/>
          <a:p>
            <a:pPr lvl="0" marL="766021" indent="-766021" defTabSz="549148">
              <a:spcBef>
                <a:spcPts val="3900"/>
              </a:spcBef>
              <a:defRPr sz="1800"/>
            </a:pPr>
            <a:r>
              <a:rPr b="1" sz="3300">
                <a:latin typeface="Helvetica"/>
                <a:ea typeface="Helvetica"/>
                <a:cs typeface="Helvetica"/>
                <a:sym typeface="Helvetica"/>
              </a:rPr>
              <a:t>Calisphere.com</a:t>
            </a:r>
            <a:r>
              <a:rPr sz="3300"/>
              <a:t> for California history documents/ photos</a:t>
            </a:r>
          </a:p>
        </p:txBody>
      </p:sp>
      <p:sp>
        <p:nvSpPr>
          <p:cNvPr id="736" name="Shape 736"/>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H</a:t>
            </a:r>
          </a:p>
        </p:txBody>
      </p:sp>
      <p:pic>
        <p:nvPicPr>
          <p:cNvPr id="737" name="pasted-image.png"/>
          <p:cNvPicPr/>
          <p:nvPr/>
        </p:nvPicPr>
        <p:blipFill>
          <a:blip r:embed="rId2">
            <a:extLst/>
          </a:blip>
          <a:srcRect l="0" t="0" r="0" b="51461"/>
          <a:stretch>
            <a:fillRect/>
          </a:stretch>
        </p:blipFill>
        <p:spPr>
          <a:xfrm>
            <a:off x="1828800" y="3302000"/>
            <a:ext cx="9347200" cy="3797300"/>
          </a:xfrm>
          <a:prstGeom prst="rect">
            <a:avLst/>
          </a:prstGeom>
          <a:ln w="12700">
            <a:miter lim="400000"/>
          </a:ln>
        </p:spPr>
      </p:pic>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5" name="Shape 95"/>
          <p:cNvSpPr/>
          <p:nvPr>
            <p:ph type="title"/>
          </p:nvPr>
        </p:nvSpPr>
        <p:spPr>
          <a:prstGeom prst="rect">
            <a:avLst/>
          </a:prstGeom>
        </p:spPr>
        <p:txBody>
          <a:bodyPr/>
          <a:lstStyle/>
          <a:p>
            <a:pPr lvl="0" defTabSz="531622">
              <a:defRPr sz="1800"/>
            </a:pPr>
            <a:r>
              <a:rPr sz="7280"/>
              <a:t>Expectation: </a:t>
            </a:r>
            <a:r>
              <a:rPr b="1" sz="7280">
                <a:latin typeface="Helvetica"/>
                <a:ea typeface="Helvetica"/>
                <a:cs typeface="Helvetica"/>
                <a:sym typeface="Helvetica"/>
              </a:rPr>
              <a:t>Be here now</a:t>
            </a:r>
          </a:p>
        </p:txBody>
      </p:sp>
      <p:sp>
        <p:nvSpPr>
          <p:cNvPr id="96" name="Shape 96"/>
          <p:cNvSpPr/>
          <p:nvPr>
            <p:ph type="body" idx="1"/>
          </p:nvPr>
        </p:nvSpPr>
        <p:spPr>
          <a:xfrm>
            <a:off x="723900" y="1054100"/>
            <a:ext cx="11099800" cy="6286500"/>
          </a:xfrm>
          <a:prstGeom prst="rect">
            <a:avLst/>
          </a:prstGeom>
        </p:spPr>
        <p:txBody>
          <a:bodyPr/>
          <a:lstStyle/>
          <a:p>
            <a:pPr lvl="0" marL="0" indent="0">
              <a:buSzTx/>
              <a:buNone/>
              <a:defRPr sz="1800"/>
            </a:pPr>
            <a:r>
              <a:rPr b="1" sz="3600">
                <a:latin typeface="Helvetica"/>
                <a:ea typeface="Helvetica"/>
                <a:cs typeface="Helvetica"/>
                <a:sym typeface="Helvetica"/>
              </a:rPr>
              <a:t>What that implies…</a:t>
            </a:r>
            <a:endParaRPr b="1" sz="3600">
              <a:latin typeface="Helvetica"/>
              <a:ea typeface="Helvetica"/>
              <a:cs typeface="Helvetica"/>
              <a:sym typeface="Helvetica"/>
            </a:endParaRPr>
          </a:p>
          <a:p>
            <a:pPr lvl="0">
              <a:defRPr sz="1800"/>
            </a:pPr>
            <a:r>
              <a:rPr sz="3600"/>
              <a:t>Be here all day until 3:15 (w/ lunch break)</a:t>
            </a:r>
            <a:endParaRPr sz="3600"/>
          </a:p>
          <a:p>
            <a:pPr lvl="0">
              <a:defRPr sz="1800"/>
            </a:pPr>
            <a:r>
              <a:rPr sz="3600"/>
              <a:t>Devices silenced and away </a:t>
            </a:r>
            <a:endParaRPr sz="3600"/>
          </a:p>
          <a:p>
            <a:pPr lvl="0">
              <a:defRPr sz="1800"/>
            </a:pPr>
            <a:r>
              <a:rPr sz="3600"/>
              <a:t>Participate fully</a:t>
            </a:r>
          </a:p>
        </p:txBody>
      </p:sp>
      <p:pic>
        <p:nvPicPr>
          <p:cNvPr id="97" name="pasted-image.tif"/>
          <p:cNvPicPr/>
          <p:nvPr/>
        </p:nvPicPr>
        <p:blipFill>
          <a:blip r:embed="rId2">
            <a:extLst/>
          </a:blip>
          <a:stretch>
            <a:fillRect/>
          </a:stretch>
        </p:blipFill>
        <p:spPr>
          <a:xfrm>
            <a:off x="2464439" y="6632411"/>
            <a:ext cx="4370717" cy="3159126"/>
          </a:xfrm>
          <a:prstGeom prst="rect">
            <a:avLst/>
          </a:prstGeom>
          <a:ln w="12700">
            <a:miter lim="400000"/>
          </a:ln>
        </p:spPr>
      </p:pic>
      <p:grpSp>
        <p:nvGrpSpPr>
          <p:cNvPr id="100" name="Group 100"/>
          <p:cNvGrpSpPr/>
          <p:nvPr/>
        </p:nvGrpSpPr>
        <p:grpSpPr>
          <a:xfrm>
            <a:off x="10485288" y="2273300"/>
            <a:ext cx="1682751" cy="1682750"/>
            <a:chOff x="0" y="0"/>
            <a:chExt cx="1682750" cy="1682750"/>
          </a:xfrm>
        </p:grpSpPr>
        <p:pic>
          <p:nvPicPr>
            <p:cNvPr id="98" name="pasted-image.tif"/>
            <p:cNvPicPr/>
            <p:nvPr/>
          </p:nvPicPr>
          <p:blipFill>
            <a:blip r:embed="rId3">
              <a:extLst/>
            </a:blip>
            <a:stretch>
              <a:fillRect/>
            </a:stretch>
          </p:blipFill>
          <p:spPr>
            <a:xfrm>
              <a:off x="0" y="0"/>
              <a:ext cx="1682750" cy="1682750"/>
            </a:xfrm>
            <a:prstGeom prst="rect">
              <a:avLst/>
            </a:prstGeom>
            <a:ln w="12700" cap="flat">
              <a:noFill/>
              <a:miter lim="400000"/>
            </a:ln>
            <a:effectLst/>
          </p:spPr>
        </p:pic>
        <p:sp>
          <p:nvSpPr>
            <p:cNvPr id="99" name="Shape 99"/>
            <p:cNvSpPr/>
            <p:nvPr/>
          </p:nvSpPr>
          <p:spPr>
            <a:xfrm>
              <a:off x="39031" y="29100"/>
              <a:ext cx="1619117" cy="1232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08" y="21600"/>
                  </a:moveTo>
                  <a:lnTo>
                    <a:pt x="10670" y="14400"/>
                  </a:lnTo>
                  <a:lnTo>
                    <a:pt x="21544" y="15853"/>
                  </a:lnTo>
                  <a:lnTo>
                    <a:pt x="21600" y="13146"/>
                  </a:lnTo>
                  <a:lnTo>
                    <a:pt x="21035" y="9363"/>
                  </a:lnTo>
                  <a:lnTo>
                    <a:pt x="20132" y="7323"/>
                  </a:lnTo>
                  <a:lnTo>
                    <a:pt x="19000" y="4871"/>
                  </a:lnTo>
                  <a:lnTo>
                    <a:pt x="17418" y="3094"/>
                  </a:lnTo>
                  <a:lnTo>
                    <a:pt x="15272" y="1442"/>
                  </a:lnTo>
                  <a:lnTo>
                    <a:pt x="13691" y="723"/>
                  </a:lnTo>
                  <a:lnTo>
                    <a:pt x="11376" y="0"/>
                  </a:lnTo>
                  <a:lnTo>
                    <a:pt x="9173" y="155"/>
                  </a:lnTo>
                  <a:lnTo>
                    <a:pt x="6632" y="904"/>
                  </a:lnTo>
                  <a:lnTo>
                    <a:pt x="5111" y="2313"/>
                  </a:lnTo>
                  <a:lnTo>
                    <a:pt x="3473" y="3722"/>
                  </a:lnTo>
                  <a:lnTo>
                    <a:pt x="2174" y="5576"/>
                  </a:lnTo>
                  <a:lnTo>
                    <a:pt x="1158" y="7727"/>
                  </a:lnTo>
                  <a:lnTo>
                    <a:pt x="425" y="10323"/>
                  </a:lnTo>
                  <a:lnTo>
                    <a:pt x="44" y="13289"/>
                  </a:lnTo>
                  <a:lnTo>
                    <a:pt x="0" y="16923"/>
                  </a:lnTo>
                  <a:lnTo>
                    <a:pt x="680" y="19445"/>
                  </a:lnTo>
                  <a:lnTo>
                    <a:pt x="1408" y="21600"/>
                  </a:lnTo>
                  <a:close/>
                </a:path>
              </a:pathLst>
            </a:custGeom>
            <a:solidFill>
              <a:srgbClr val="EC5D57">
                <a:alpha val="54597"/>
              </a:srgbClr>
            </a:solidFill>
            <a:ln w="12700" cap="flat">
              <a:solidFill>
                <a:srgbClr val="000000">
                  <a:alpha val="54597"/>
                </a:srgbClr>
              </a:solidFill>
              <a:prstDash val="solid"/>
              <a:miter lim="400000"/>
            </a:ln>
            <a:effectLst/>
          </p:spPr>
          <p:txBody>
            <a:bodyPr wrap="square" lIns="0" tIns="0" rIns="0" bIns="0" numCol="1" anchor="ctr">
              <a:noAutofit/>
            </a:bodyPr>
            <a:lstStyle/>
            <a:p>
              <a:pPr lvl="0">
                <a:defRPr sz="2400"/>
              </a:pPr>
            </a:p>
          </p:txBody>
        </p:sp>
      </p:grpSp>
      <p:sp>
        <p:nvSpPr>
          <p:cNvPr id="101" name="Shape 101"/>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pic>
        <p:nvPicPr>
          <p:cNvPr id="102" name="pasted-image.tif"/>
          <p:cNvPicPr/>
          <p:nvPr/>
        </p:nvPicPr>
        <p:blipFill>
          <a:blip r:embed="rId4">
            <a:extLst/>
          </a:blip>
          <a:srcRect l="39723" t="0" r="0" b="0"/>
          <a:stretch>
            <a:fillRect/>
          </a:stretch>
        </p:blipFill>
        <p:spPr>
          <a:xfrm>
            <a:off x="7726114" y="4423150"/>
            <a:ext cx="3366093" cy="3820043"/>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96">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9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96">
                                            <p:txEl>
                                              <p:pRg st="1" end="1"/>
                                            </p:txEl>
                                          </p:spTgt>
                                        </p:tgtEl>
                                        <p:attrNameLst>
                                          <p:attrName>style.visibility</p:attrName>
                                        </p:attrNameLst>
                                      </p:cBhvr>
                                      <p:to>
                                        <p:strVal val="visible"/>
                                      </p:to>
                                    </p:set>
                                  </p:childTnLst>
                                </p:cTn>
                              </p:par>
                            </p:childTnLst>
                          </p:cTn>
                        </p:par>
                        <p:par>
                          <p:cTn id="13" fill="hold">
                            <p:stCondLst>
                              <p:cond delay="0"/>
                            </p:stCondLst>
                            <p:childTnLst>
                              <p:par>
                                <p:cTn id="14" nodeType="afterEffect" presetClass="entr" presetSubtype="0" presetID="1" grpId="2" fill="hold">
                                  <p:stCondLst>
                                    <p:cond delay="0"/>
                                  </p:stCondLst>
                                  <p:iterate type="el" backwards="0">
                                    <p:tmAbs val="0"/>
                                  </p:iterate>
                                  <p:childTnLst>
                                    <p:set>
                                      <p:cBhvr>
                                        <p:cTn id="15" fill="hold"/>
                                        <p:tgtEl>
                                          <p:spTgt spid="10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1" grpId="3" fill="hold">
                                  <p:stCondLst>
                                    <p:cond delay="0"/>
                                  </p:stCondLst>
                                  <p:iterate type="el" backwards="0">
                                    <p:tmAbs val="0"/>
                                  </p:iterate>
                                  <p:childTnLst>
                                    <p:set>
                                      <p:cBhvr>
                                        <p:cTn id="19" fill="hold"/>
                                        <p:tgtEl>
                                          <p:spTgt spid="102"/>
                                        </p:tgtEl>
                                        <p:attrNameLst>
                                          <p:attrName>style.visibility</p:attrName>
                                        </p:attrNameLst>
                                      </p:cBhvr>
                                      <p:to>
                                        <p:strVal val="visible"/>
                                      </p:to>
                                    </p:set>
                                  </p:childTnLst>
                                </p:cTn>
                              </p:par>
                            </p:childTnLst>
                          </p:cTn>
                        </p:par>
                        <p:par>
                          <p:cTn id="20" fill="hold">
                            <p:stCondLst>
                              <p:cond delay="0"/>
                            </p:stCondLst>
                            <p:childTnLst>
                              <p:par>
                                <p:cTn id="21" nodeType="afterEffect" presetClass="entr" presetSubtype="0" presetID="1" grpId="1" fill="hold">
                                  <p:stCondLst>
                                    <p:cond delay="0"/>
                                  </p:stCondLst>
                                  <p:iterate type="el" backwards="0">
                                    <p:tmAbs val="0"/>
                                  </p:iterate>
                                  <p:childTnLst>
                                    <p:set>
                                      <p:cBhvr>
                                        <p:cTn id="22" fill="hold"/>
                                        <p:tgtEl>
                                          <p:spTgt spid="9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1" fill="hold">
                                  <p:stCondLst>
                                    <p:cond delay="0"/>
                                  </p:stCondLst>
                                  <p:iterate type="el" backwards="0">
                                    <p:tmAbs val="0"/>
                                  </p:iterate>
                                  <p:childTnLst>
                                    <p:set>
                                      <p:cBhvr>
                                        <p:cTn id="26" fill="hold"/>
                                        <p:tgtEl>
                                          <p:spTgt spid="96">
                                            <p:txEl>
                                              <p:pRg st="3" end="3"/>
                                            </p:txEl>
                                          </p:spTgt>
                                        </p:tgtEl>
                                        <p:attrNameLst>
                                          <p:attrName>style.visibility</p:attrName>
                                        </p:attrNameLst>
                                      </p:cBhvr>
                                      <p:to>
                                        <p:strVal val="visible"/>
                                      </p:to>
                                    </p:set>
                                  </p:childTnLst>
                                </p:cTn>
                              </p:par>
                            </p:childTnLst>
                          </p:cTn>
                        </p:par>
                        <p:par>
                          <p:cTn id="27" fill="hold">
                            <p:stCondLst>
                              <p:cond delay="0"/>
                            </p:stCondLst>
                            <p:childTnLst>
                              <p:par>
                                <p:cTn id="28" nodeType="afterEffect" presetClass="entr" presetSubtype="0" presetID="1" grpId="4" fill="hold">
                                  <p:stCondLst>
                                    <p:cond delay="0"/>
                                  </p:stCondLst>
                                  <p:iterate type="el" backwards="0">
                                    <p:tmAbs val="0"/>
                                  </p:iterate>
                                  <p:childTnLst>
                                    <p:set>
                                      <p:cBhvr>
                                        <p:cTn id="29" fill="hold"/>
                                        <p:tgtEl>
                                          <p:spTgt spid="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2" grpId="3"/>
      <p:bldP build="p" bldLvl="5" animBg="1" rev="0" advAuto="0" spid="96" grpId="1"/>
      <p:bldP build="whole" bldLvl="1" animBg="1" rev="0" advAuto="0" spid="97" grpId="4"/>
      <p:bldP build="whole" bldLvl="1" animBg="1" rev="0" advAuto="0" spid="100" grpId="2"/>
    </p:bldLst>
  </p:timing>
</p:sld>
</file>

<file path=ppt/slides/slide1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9" name="Shape 739"/>
          <p:cNvSpPr/>
          <p:nvPr>
            <p:ph type="body" idx="1"/>
          </p:nvPr>
        </p:nvSpPr>
        <p:spPr>
          <a:xfrm>
            <a:off x="952500" y="1073150"/>
            <a:ext cx="11099800" cy="1320800"/>
          </a:xfrm>
          <a:prstGeom prst="rect">
            <a:avLst/>
          </a:prstGeom>
        </p:spPr>
        <p:txBody>
          <a:bodyPr/>
          <a:lstStyle>
            <a:lvl1pPr marL="766021" indent="-766021" defTabSz="549148">
              <a:spcBef>
                <a:spcPts val="3900"/>
              </a:spcBef>
              <a:defRPr sz="3300"/>
            </a:lvl1pPr>
          </a:lstStyle>
          <a:p>
            <a:pPr lvl="0">
              <a:defRPr sz="1800"/>
            </a:pPr>
            <a:r>
              <a:rPr sz="3300"/>
              <a:t>Calisphere.com for California history documents/ photos</a:t>
            </a:r>
          </a:p>
        </p:txBody>
      </p:sp>
      <p:sp>
        <p:nvSpPr>
          <p:cNvPr id="740" name="Shape 740"/>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H</a:t>
            </a:r>
          </a:p>
        </p:txBody>
      </p:sp>
      <p:pic>
        <p:nvPicPr>
          <p:cNvPr id="741" name="pasted-image.png"/>
          <p:cNvPicPr/>
          <p:nvPr/>
        </p:nvPicPr>
        <p:blipFill>
          <a:blip r:embed="rId2">
            <a:extLst/>
          </a:blip>
          <a:stretch>
            <a:fillRect/>
          </a:stretch>
        </p:blipFill>
        <p:spPr>
          <a:xfrm>
            <a:off x="381000" y="2146300"/>
            <a:ext cx="12242800" cy="6451600"/>
          </a:xfrm>
          <a:prstGeom prst="rect">
            <a:avLst/>
          </a:prstGeom>
          <a:ln w="12700">
            <a:miter lim="400000"/>
          </a:ln>
        </p:spPr>
      </p:pic>
      <p:pic>
        <p:nvPicPr>
          <p:cNvPr id="742" name="pasted-image-filtered.jpeg"/>
          <p:cNvPicPr/>
          <p:nvPr/>
        </p:nvPicPr>
        <p:blipFill>
          <a:blip r:embed="rId3">
            <a:extLst/>
          </a:blip>
          <a:srcRect l="6118" t="9900" r="7806" b="19406"/>
          <a:stretch>
            <a:fillRect/>
          </a:stretch>
        </p:blipFill>
        <p:spPr>
          <a:xfrm>
            <a:off x="1803260" y="1587996"/>
            <a:ext cx="9118880" cy="6895108"/>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2" presetID="2" grpId="1" fill="hold">
                                  <p:stCondLst>
                                    <p:cond delay="0"/>
                                  </p:stCondLst>
                                  <p:iterate type="el" backwards="0">
                                    <p:tmAbs val="0"/>
                                  </p:iterate>
                                  <p:childTnLst>
                                    <p:set>
                                      <p:cBhvr>
                                        <p:cTn id="6" fill="hold"/>
                                        <p:tgtEl>
                                          <p:spTgt spid="742"/>
                                        </p:tgtEl>
                                        <p:attrNameLst>
                                          <p:attrName>style.visibility</p:attrName>
                                        </p:attrNameLst>
                                      </p:cBhvr>
                                      <p:to>
                                        <p:strVal val="visible"/>
                                      </p:to>
                                    </p:set>
                                    <p:anim calcmode="lin" valueType="num">
                                      <p:cBhvr>
                                        <p:cTn id="7" dur="900" fill="hold"/>
                                        <p:tgtEl>
                                          <p:spTgt spid="742"/>
                                        </p:tgtEl>
                                        <p:attrNameLst>
                                          <p:attrName>ppt_x</p:attrName>
                                        </p:attrNameLst>
                                      </p:cBhvr>
                                      <p:tavLst>
                                        <p:tav tm="0">
                                          <p:val>
                                            <p:strVal val="1+#ppt_w/2"/>
                                          </p:val>
                                        </p:tav>
                                        <p:tav tm="100000">
                                          <p:val>
                                            <p:strVal val="#ppt_x"/>
                                          </p:val>
                                        </p:tav>
                                      </p:tavLst>
                                    </p:anim>
                                    <p:anim calcmode="lin" valueType="num">
                                      <p:cBhvr>
                                        <p:cTn id="8" dur="900" fill="hold"/>
                                        <p:tgtEl>
                                          <p:spTgt spid="7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42" grpId="1"/>
    </p:bldLst>
  </p:timing>
</p:sld>
</file>

<file path=ppt/slides/slide1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4" name="Shape 744"/>
          <p:cNvSpPr/>
          <p:nvPr/>
        </p:nvSpPr>
        <p:spPr>
          <a:xfrm>
            <a:off x="882014" y="787400"/>
            <a:ext cx="11520171"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3600"/>
              <a:t>Google Art Project </a:t>
            </a:r>
            <a:endParaRPr sz="3600"/>
          </a:p>
          <a:p>
            <a:pPr lvl="0">
              <a:defRPr sz="1800"/>
            </a:pPr>
            <a:r>
              <a:rPr sz="3600"/>
              <a:t>is like “Google Street View” for museums</a:t>
            </a:r>
          </a:p>
        </p:txBody>
      </p:sp>
      <p:pic>
        <p:nvPicPr>
          <p:cNvPr id="745" name="pasted-image.png"/>
          <p:cNvPicPr/>
          <p:nvPr/>
        </p:nvPicPr>
        <p:blipFill>
          <a:blip r:embed="rId2">
            <a:extLst/>
          </a:blip>
          <a:stretch>
            <a:fillRect/>
          </a:stretch>
        </p:blipFill>
        <p:spPr>
          <a:xfrm>
            <a:off x="514350" y="2235200"/>
            <a:ext cx="12382500" cy="5664200"/>
          </a:xfrm>
          <a:prstGeom prst="rect">
            <a:avLst/>
          </a:prstGeom>
          <a:ln w="12700">
            <a:miter lim="400000"/>
          </a:ln>
        </p:spPr>
      </p:pic>
      <p:grpSp>
        <p:nvGrpSpPr>
          <p:cNvPr id="748" name="Group 748"/>
          <p:cNvGrpSpPr/>
          <p:nvPr/>
        </p:nvGrpSpPr>
        <p:grpSpPr>
          <a:xfrm>
            <a:off x="3035300" y="2101850"/>
            <a:ext cx="7061200" cy="5843839"/>
            <a:chOff x="0" y="0"/>
            <a:chExt cx="7061200" cy="5843838"/>
          </a:xfrm>
        </p:grpSpPr>
        <p:pic>
          <p:nvPicPr>
            <p:cNvPr id="746" name="pasted-image.png"/>
            <p:cNvPicPr/>
            <p:nvPr/>
          </p:nvPicPr>
          <p:blipFill>
            <a:blip r:embed="rId3">
              <a:extLst/>
            </a:blip>
            <a:stretch>
              <a:fillRect/>
            </a:stretch>
          </p:blipFill>
          <p:spPr>
            <a:xfrm>
              <a:off x="0" y="0"/>
              <a:ext cx="7061200" cy="5803900"/>
            </a:xfrm>
            <a:prstGeom prst="rect">
              <a:avLst/>
            </a:prstGeom>
            <a:ln w="12700" cap="flat">
              <a:noFill/>
              <a:miter lim="400000"/>
            </a:ln>
            <a:effectLst/>
          </p:spPr>
        </p:pic>
        <p:pic>
          <p:nvPicPr>
            <p:cNvPr id="747" name="pasted-image.png"/>
            <p:cNvPicPr/>
            <p:nvPr/>
          </p:nvPicPr>
          <p:blipFill>
            <a:blip r:embed="rId4">
              <a:extLst/>
            </a:blip>
            <a:stretch>
              <a:fillRect/>
            </a:stretch>
          </p:blipFill>
          <p:spPr>
            <a:xfrm>
              <a:off x="12700" y="3185860"/>
              <a:ext cx="4533404" cy="2657979"/>
            </a:xfrm>
            <a:prstGeom prst="rect">
              <a:avLst/>
            </a:prstGeom>
            <a:ln w="12700" cap="flat">
              <a:noFill/>
              <a:miter lim="400000"/>
            </a:ln>
            <a:effectLst/>
          </p:spPr>
        </p:pic>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xit" presetSubtype="0" presetID="1" grpId="1" fill="hold">
                                  <p:stCondLst>
                                    <p:cond delay="0"/>
                                  </p:stCondLst>
                                  <p:iterate type="el" backwards="0">
                                    <p:tmAbs val="0"/>
                                  </p:iterate>
                                  <p:childTnLst>
                                    <p:set>
                                      <p:cBhvr>
                                        <p:cTn id="6" fill="hold">
                                          <p:stCondLst>
                                            <p:cond delay="0"/>
                                          </p:stCondLst>
                                        </p:cTn>
                                        <p:tgtEl>
                                          <p:spTgt spid="74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4" presetID="2" grpId="2" fill="hold">
                                  <p:stCondLst>
                                    <p:cond delay="0"/>
                                  </p:stCondLst>
                                  <p:iterate type="el" backwards="0">
                                    <p:tmAbs val="0"/>
                                  </p:iterate>
                                  <p:childTnLst>
                                    <p:set>
                                      <p:cBhvr>
                                        <p:cTn id="10" fill="hold"/>
                                        <p:tgtEl>
                                          <p:spTgt spid="748"/>
                                        </p:tgtEl>
                                        <p:attrNameLst>
                                          <p:attrName>style.visibility</p:attrName>
                                        </p:attrNameLst>
                                      </p:cBhvr>
                                      <p:to>
                                        <p:strVal val="visible"/>
                                      </p:to>
                                    </p:set>
                                    <p:anim calcmode="lin" valueType="num">
                                      <p:cBhvr>
                                        <p:cTn id="11" dur="1000" fill="hold"/>
                                        <p:tgtEl>
                                          <p:spTgt spid="748"/>
                                        </p:tgtEl>
                                        <p:attrNameLst>
                                          <p:attrName>ppt_x</p:attrName>
                                        </p:attrNameLst>
                                      </p:cBhvr>
                                      <p:tavLst>
                                        <p:tav tm="0">
                                          <p:val>
                                            <p:strVal val="#ppt_x"/>
                                          </p:val>
                                        </p:tav>
                                        <p:tav tm="100000">
                                          <p:val>
                                            <p:strVal val="#ppt_x"/>
                                          </p:val>
                                        </p:tav>
                                      </p:tavLst>
                                    </p:anim>
                                    <p:anim calcmode="lin" valueType="num">
                                      <p:cBhvr>
                                        <p:cTn id="12" dur="1000" fill="hold"/>
                                        <p:tgtEl>
                                          <p:spTgt spid="7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48" grpId="2"/>
      <p:bldP build="whole" bldLvl="1" animBg="1" rev="0" advAuto="0" spid="745" grpId="1"/>
    </p:bldLst>
  </p:timing>
</p:sld>
</file>

<file path=ppt/slides/slide1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50" name="pasted-image.png"/>
          <p:cNvPicPr/>
          <p:nvPr/>
        </p:nvPicPr>
        <p:blipFill>
          <a:blip r:embed="rId2">
            <a:extLst/>
          </a:blip>
          <a:stretch>
            <a:fillRect/>
          </a:stretch>
        </p:blipFill>
        <p:spPr>
          <a:xfrm>
            <a:off x="901700" y="2038350"/>
            <a:ext cx="7416800" cy="1943100"/>
          </a:xfrm>
          <a:prstGeom prst="rect">
            <a:avLst/>
          </a:prstGeom>
          <a:ln w="12700">
            <a:miter lim="400000"/>
          </a:ln>
        </p:spPr>
      </p:pic>
      <p:sp>
        <p:nvSpPr>
          <p:cNvPr id="751" name="Shape 751"/>
          <p:cNvSpPr/>
          <p:nvPr/>
        </p:nvSpPr>
        <p:spPr>
          <a:xfrm>
            <a:off x="882014" y="1060450"/>
            <a:ext cx="387477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3" invalidUrl="" action="" tgtFrame="" tooltip="" history="1" highlightClick="0" endSnd="0"/>
              </a:defRPr>
            </a:lvl1pPr>
          </a:lstStyle>
          <a:p>
            <a:pPr lvl="0">
              <a:defRPr sz="1800" u="none"/>
            </a:pPr>
            <a:r>
              <a:rPr sz="3600" u="sng">
                <a:hlinkClick r:id="rId3" invalidUrl="" action="" tgtFrame="" tooltip="" history="1" highlightClick="0" endSnd="0"/>
              </a:rPr>
              <a:t>Google Art Project</a:t>
            </a:r>
          </a:p>
        </p:txBody>
      </p:sp>
      <p:pic>
        <p:nvPicPr>
          <p:cNvPr id="752" name="pasted-image.png"/>
          <p:cNvPicPr/>
          <p:nvPr/>
        </p:nvPicPr>
        <p:blipFill>
          <a:blip r:embed="rId4">
            <a:extLst/>
          </a:blip>
          <a:stretch>
            <a:fillRect/>
          </a:stretch>
        </p:blipFill>
        <p:spPr>
          <a:xfrm>
            <a:off x="910682" y="4418377"/>
            <a:ext cx="9227636" cy="4218349"/>
          </a:xfrm>
          <a:prstGeom prst="rect">
            <a:avLst/>
          </a:prstGeom>
          <a:ln w="12700">
            <a:miter lim="400000"/>
          </a:ln>
        </p:spPr>
      </p:pic>
    </p:spTree>
  </p:cSld>
  <p:clrMapOvr>
    <a:masterClrMapping/>
  </p:clrMapOvr>
  <p:transition spd="med" advClick="1"/>
</p:sld>
</file>

<file path=ppt/slides/slide1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54" name="image16-filtered.png"/>
          <p:cNvPicPr/>
          <p:nvPr/>
        </p:nvPicPr>
        <p:blipFill>
          <a:blip r:embed="rId2">
            <a:extLst/>
          </a:blip>
          <a:stretch>
            <a:fillRect/>
          </a:stretch>
        </p:blipFill>
        <p:spPr>
          <a:xfrm>
            <a:off x="482600" y="247650"/>
            <a:ext cx="5997193" cy="4467758"/>
          </a:xfrm>
          <a:prstGeom prst="rect">
            <a:avLst/>
          </a:prstGeom>
          <a:ln w="12700">
            <a:miter lim="400000"/>
          </a:ln>
        </p:spPr>
      </p:pic>
      <p:pic>
        <p:nvPicPr>
          <p:cNvPr id="755" name="image17-filtered.png"/>
          <p:cNvPicPr/>
          <p:nvPr/>
        </p:nvPicPr>
        <p:blipFill>
          <a:blip r:embed="rId3">
            <a:extLst/>
          </a:blip>
          <a:stretch>
            <a:fillRect/>
          </a:stretch>
        </p:blipFill>
        <p:spPr>
          <a:xfrm>
            <a:off x="1930400" y="3165420"/>
            <a:ext cx="10926837" cy="6370164"/>
          </a:xfrm>
          <a:prstGeom prst="rect">
            <a:avLst/>
          </a:prstGeom>
          <a:ln w="12700">
            <a:miter lim="400000"/>
          </a:ln>
        </p:spPr>
      </p:pic>
      <p:sp>
        <p:nvSpPr>
          <p:cNvPr id="756" name="Shape 756"/>
          <p:cNvSpPr/>
          <p:nvPr/>
        </p:nvSpPr>
        <p:spPr>
          <a:xfrm>
            <a:off x="1346200" y="2514600"/>
            <a:ext cx="880534" cy="610328"/>
          </a:xfrm>
          <a:prstGeom prst="rect">
            <a:avLst/>
          </a:prstGeom>
          <a:ln w="25400">
            <a:solidFill>
              <a:srgbClr val="F5D328"/>
            </a:solidFill>
            <a:miter lim="400000"/>
          </a:ln>
          <a:effectLst>
            <a:outerShdw sx="100000" sy="100000" kx="0" ky="0" algn="b" rotWithShape="0" blurRad="38100" dist="25400" dir="5400000">
              <a:srgbClr val="000000">
                <a:alpha val="50000"/>
              </a:srgbClr>
            </a:outerShdw>
          </a:effectLst>
        </p:spPr>
        <p:txBody>
          <a:bodyPr lIns="0" tIns="0" rIns="0" bIns="0" anchor="ctr"/>
          <a:lstStyle/>
          <a:p>
            <a:pPr lvl="0">
              <a:defRPr sz="2400">
                <a:solidFill>
                  <a:srgbClr val="FFFFFF"/>
                </a:solidFill>
              </a:defRPr>
            </a:pPr>
          </a:p>
        </p:txBody>
      </p:sp>
      <p:sp>
        <p:nvSpPr>
          <p:cNvPr id="757" name="Shape 757"/>
          <p:cNvSpPr/>
          <p:nvPr/>
        </p:nvSpPr>
        <p:spPr>
          <a:xfrm>
            <a:off x="8271693" y="1619250"/>
            <a:ext cx="200345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4" invalidUrl="" action="" tgtFrame="" tooltip="" history="1" highlightClick="0" endSnd="0"/>
              </a:defRPr>
            </a:lvl1pPr>
          </a:lstStyle>
          <a:p>
            <a:pPr lvl="0">
              <a:defRPr sz="1800" u="none"/>
            </a:pPr>
            <a:r>
              <a:rPr sz="3600" u="sng">
                <a:hlinkClick r:id="rId4" invalidUrl="" action="" tgtFrame="" tooltip="" history="1" highlightClick="0" endSnd="0"/>
              </a:rPr>
              <a:t>getty.edu</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7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16" presetID="23" grpId="2" fill="hold">
                                  <p:stCondLst>
                                    <p:cond delay="0"/>
                                  </p:stCondLst>
                                  <p:iterate type="el" backwards="0">
                                    <p:tmAbs val="0"/>
                                  </p:iterate>
                                  <p:childTnLst>
                                    <p:set>
                                      <p:cBhvr>
                                        <p:cTn id="10" fill="hold"/>
                                        <p:tgtEl>
                                          <p:spTgt spid="755"/>
                                        </p:tgtEl>
                                        <p:attrNameLst>
                                          <p:attrName>style.visibility</p:attrName>
                                        </p:attrNameLst>
                                      </p:cBhvr>
                                      <p:to>
                                        <p:strVal val="visible"/>
                                      </p:to>
                                    </p:set>
                                    <p:anim calcmode="lin" valueType="num">
                                      <p:cBhvr>
                                        <p:cTn id="11" dur="750" fill="hold"/>
                                        <p:tgtEl>
                                          <p:spTgt spid="755"/>
                                        </p:tgtEl>
                                        <p:attrNameLst>
                                          <p:attrName>ppt_w</p:attrName>
                                        </p:attrNameLst>
                                      </p:cBhvr>
                                      <p:tavLst>
                                        <p:tav tm="0">
                                          <p:val>
                                            <p:fltVal val="0"/>
                                          </p:val>
                                        </p:tav>
                                        <p:tav tm="100000">
                                          <p:val>
                                            <p:strVal val="#ppt_w"/>
                                          </p:val>
                                        </p:tav>
                                      </p:tavLst>
                                    </p:anim>
                                    <p:anim calcmode="lin" valueType="num">
                                      <p:cBhvr>
                                        <p:cTn id="12" dur="750" fill="hold"/>
                                        <p:tgtEl>
                                          <p:spTgt spid="75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5" grpId="2"/>
      <p:bldP build="whole" bldLvl="1" animBg="1" rev="0" advAuto="0" spid="756" grpId="1"/>
    </p:bldLst>
  </p:timing>
</p:sld>
</file>

<file path=ppt/slides/slide1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9" name="Shape 759"/>
          <p:cNvSpPr/>
          <p:nvPr>
            <p:ph type="title"/>
          </p:nvPr>
        </p:nvSpPr>
        <p:spPr>
          <a:xfrm>
            <a:off x="952500" y="-486834"/>
            <a:ext cx="11099800" cy="2379135"/>
          </a:xfrm>
          <a:prstGeom prst="rect">
            <a:avLst/>
          </a:prstGeom>
        </p:spPr>
        <p:txBody>
          <a:bodyPr/>
          <a:lstStyle>
            <a:lvl1pPr algn="l">
              <a:spcBef>
                <a:spcPts val="4200"/>
              </a:spcBef>
              <a:defRPr sz="4900"/>
            </a:lvl1pPr>
          </a:lstStyle>
          <a:p>
            <a:pPr lvl="0">
              <a:defRPr sz="1800"/>
            </a:pPr>
            <a:r>
              <a:rPr sz="4900"/>
              <a:t>Artwork in text is more than decoration</a:t>
            </a:r>
          </a:p>
        </p:txBody>
      </p:sp>
      <p:sp>
        <p:nvSpPr>
          <p:cNvPr id="760" name="Shape 760"/>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B</a:t>
            </a:r>
          </a:p>
        </p:txBody>
      </p:sp>
      <p:pic>
        <p:nvPicPr>
          <p:cNvPr id="761" name="image71.tif"/>
          <p:cNvPicPr/>
          <p:nvPr/>
        </p:nvPicPr>
        <p:blipFill>
          <a:blip r:embed="rId2">
            <a:extLst/>
          </a:blip>
          <a:stretch>
            <a:fillRect/>
          </a:stretch>
        </p:blipFill>
        <p:spPr>
          <a:xfrm>
            <a:off x="2702056" y="1096036"/>
            <a:ext cx="8686802" cy="3733802"/>
          </a:xfrm>
          <a:prstGeom prst="rect">
            <a:avLst/>
          </a:prstGeom>
          <a:ln w="12700">
            <a:miter lim="400000"/>
          </a:ln>
        </p:spPr>
      </p:pic>
      <p:pic>
        <p:nvPicPr>
          <p:cNvPr id="762" name="image72.tif"/>
          <p:cNvPicPr/>
          <p:nvPr/>
        </p:nvPicPr>
        <p:blipFill>
          <a:blip r:embed="rId3">
            <a:extLst/>
          </a:blip>
          <a:srcRect l="0" t="13056" r="0" b="0"/>
          <a:stretch>
            <a:fillRect/>
          </a:stretch>
        </p:blipFill>
        <p:spPr>
          <a:xfrm>
            <a:off x="1448778" y="1401028"/>
            <a:ext cx="3979382" cy="5189682"/>
          </a:xfrm>
          <a:prstGeom prst="rect">
            <a:avLst/>
          </a:prstGeom>
          <a:ln w="12700">
            <a:miter lim="400000"/>
          </a:ln>
        </p:spPr>
      </p:pic>
      <p:pic>
        <p:nvPicPr>
          <p:cNvPr id="763" name="image73.tif"/>
          <p:cNvPicPr/>
          <p:nvPr/>
        </p:nvPicPr>
        <p:blipFill>
          <a:blip r:embed="rId4">
            <a:extLst/>
          </a:blip>
          <a:stretch>
            <a:fillRect/>
          </a:stretch>
        </p:blipFill>
        <p:spPr>
          <a:xfrm>
            <a:off x="5949751" y="5054600"/>
            <a:ext cx="6121873" cy="4387342"/>
          </a:xfrm>
          <a:prstGeom prst="rect">
            <a:avLst/>
          </a:prstGeom>
          <a:ln w="12700">
            <a:miter lim="400000"/>
          </a:ln>
        </p:spPr>
      </p:pic>
      <p:pic>
        <p:nvPicPr>
          <p:cNvPr id="764" name="image74.tif"/>
          <p:cNvPicPr/>
          <p:nvPr/>
        </p:nvPicPr>
        <p:blipFill>
          <a:blip r:embed="rId5">
            <a:extLst/>
          </a:blip>
          <a:srcRect l="25447" t="26079" r="0" b="0"/>
          <a:stretch>
            <a:fillRect/>
          </a:stretch>
        </p:blipFill>
        <p:spPr>
          <a:xfrm>
            <a:off x="1409970" y="5853386"/>
            <a:ext cx="4564007" cy="3839651"/>
          </a:xfrm>
          <a:prstGeom prst="rect">
            <a:avLst/>
          </a:prstGeom>
          <a:ln w="12700">
            <a:miter lim="400000"/>
          </a:ln>
        </p:spPr>
      </p:pic>
    </p:spTree>
  </p:cSld>
  <p:clrMapOvr>
    <a:masterClrMapping/>
  </p:clrMapOvr>
  <p:transition spd="med" advClick="1"/>
</p:sld>
</file>

<file path=ppt/slides/slide1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6" name="Shape 766"/>
          <p:cNvSpPr/>
          <p:nvPr>
            <p:ph type="title"/>
          </p:nvPr>
        </p:nvSpPr>
        <p:spPr>
          <a:xfrm>
            <a:off x="1409700" y="3797300"/>
            <a:ext cx="10464800" cy="1384300"/>
          </a:xfrm>
          <a:prstGeom prst="rect">
            <a:avLst/>
          </a:prstGeom>
        </p:spPr>
        <p:txBody>
          <a:bodyPr/>
          <a:lstStyle/>
          <a:p>
            <a:pPr lvl="0">
              <a:defRPr sz="1800"/>
            </a:pPr>
            <a:r>
              <a:rPr sz="8000"/>
              <a:t>Exit Ticket</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4" name="Shape 104"/>
          <p:cNvSpPr/>
          <p:nvPr>
            <p:ph type="title"/>
          </p:nvPr>
        </p:nvSpPr>
        <p:spPr>
          <a:prstGeom prst="rect">
            <a:avLst/>
          </a:prstGeom>
        </p:spPr>
        <p:txBody>
          <a:bodyPr/>
          <a:lstStyle/>
          <a:p>
            <a:pPr lvl="0" defTabSz="531622">
              <a:defRPr sz="1800"/>
            </a:pPr>
            <a:r>
              <a:rPr sz="7280"/>
              <a:t>Expectation: </a:t>
            </a:r>
            <a:r>
              <a:rPr b="1" sz="7280">
                <a:latin typeface="Helvetica"/>
                <a:ea typeface="Helvetica"/>
                <a:cs typeface="Helvetica"/>
                <a:sym typeface="Helvetica"/>
              </a:rPr>
              <a:t>Be here now</a:t>
            </a:r>
          </a:p>
        </p:txBody>
      </p:sp>
      <p:sp>
        <p:nvSpPr>
          <p:cNvPr id="105" name="Shape 105"/>
          <p:cNvSpPr/>
          <p:nvPr>
            <p:ph type="body" idx="1"/>
          </p:nvPr>
        </p:nvSpPr>
        <p:spPr>
          <a:xfrm>
            <a:off x="952500" y="1257300"/>
            <a:ext cx="11099800" cy="6286500"/>
          </a:xfrm>
          <a:prstGeom prst="rect">
            <a:avLst/>
          </a:prstGeom>
        </p:spPr>
        <p:txBody>
          <a:bodyPr/>
          <a:lstStyle/>
          <a:p>
            <a:pPr lvl="0" marL="0" indent="0">
              <a:buSzTx/>
              <a:buNone/>
              <a:defRPr sz="1800"/>
            </a:pPr>
            <a:r>
              <a:rPr b="1" sz="3600">
                <a:latin typeface="Helvetica"/>
                <a:ea typeface="Helvetica"/>
                <a:cs typeface="Helvetica"/>
                <a:sym typeface="Helvetica"/>
              </a:rPr>
              <a:t>What that implies…</a:t>
            </a:r>
            <a:endParaRPr b="1" sz="3600">
              <a:latin typeface="Helvetica"/>
              <a:ea typeface="Helvetica"/>
              <a:cs typeface="Helvetica"/>
              <a:sym typeface="Helvetica"/>
            </a:endParaRPr>
          </a:p>
          <a:p>
            <a:pPr lvl="0">
              <a:defRPr sz="1800"/>
            </a:pPr>
            <a:r>
              <a:rPr sz="3600"/>
              <a:t>Limit side conversations</a:t>
            </a:r>
            <a:endParaRPr sz="3600"/>
          </a:p>
          <a:p>
            <a:pPr lvl="0">
              <a:defRPr sz="1800"/>
            </a:pPr>
            <a:r>
              <a:rPr sz="3600"/>
              <a:t>Return from break</a:t>
            </a:r>
          </a:p>
        </p:txBody>
      </p:sp>
      <p:sp>
        <p:nvSpPr>
          <p:cNvPr id="106" name="Shape 106"/>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pic>
        <p:nvPicPr>
          <p:cNvPr id="107" name="pasted-image.tif"/>
          <p:cNvPicPr/>
          <p:nvPr/>
        </p:nvPicPr>
        <p:blipFill>
          <a:blip r:embed="rId2">
            <a:extLst/>
          </a:blip>
          <a:stretch>
            <a:fillRect/>
          </a:stretch>
        </p:blipFill>
        <p:spPr>
          <a:xfrm>
            <a:off x="7189155" y="2413992"/>
            <a:ext cx="3671095" cy="2372916"/>
          </a:xfrm>
          <a:prstGeom prst="rect">
            <a:avLst/>
          </a:prstGeom>
          <a:ln w="12700">
            <a:miter lim="400000"/>
          </a:ln>
        </p:spPr>
      </p:pic>
      <p:pic>
        <p:nvPicPr>
          <p:cNvPr id="108" name="pasted-image.tif"/>
          <p:cNvPicPr/>
          <p:nvPr/>
        </p:nvPicPr>
        <p:blipFill>
          <a:blip r:embed="rId3">
            <a:extLst/>
          </a:blip>
          <a:stretch>
            <a:fillRect/>
          </a:stretch>
        </p:blipFill>
        <p:spPr>
          <a:xfrm>
            <a:off x="7409086" y="5123408"/>
            <a:ext cx="3671095" cy="4236492"/>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05">
                                            <p:txEl>
                                              <p:pRg st="1" end="1"/>
                                            </p:txEl>
                                          </p:spTgt>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10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nodeType="clickEffect" presetClass="entr" presetSubtype="0" presetID="1" grpId="3" fill="hold">
                                  <p:stCondLst>
                                    <p:cond delay="0"/>
                                  </p:stCondLst>
                                  <p:iterate type="el" backwards="0">
                                    <p:tmAbs val="0"/>
                                  </p:iterate>
                                  <p:childTnLst>
                                    <p:set>
                                      <p:cBhvr>
                                        <p:cTn id="13" fill="hold"/>
                                        <p:tgtEl>
                                          <p:spTgt spid="108"/>
                                        </p:tgtEl>
                                        <p:attrNameLst>
                                          <p:attrName>style.visibility</p:attrName>
                                        </p:attrNameLst>
                                      </p:cBhvr>
                                      <p:to>
                                        <p:strVal val="visible"/>
                                      </p:to>
                                    </p:set>
                                  </p:childTnLst>
                                </p:cTn>
                              </p:par>
                            </p:childTnLst>
                          </p:cTn>
                        </p:par>
                        <p:par>
                          <p:cTn id="14" fill="hold">
                            <p:stCondLst>
                              <p:cond delay="0"/>
                            </p:stCondLst>
                            <p:childTnLst>
                              <p:par>
                                <p:cTn id="15" nodeType="afterEffect" presetClass="entr" presetSubtype="0" presetID="1" grpId="1" fill="hold">
                                  <p:stCondLst>
                                    <p:cond delay="0"/>
                                  </p:stCondLst>
                                  <p:iterate type="el" backwards="0">
                                    <p:tmAbs val="0"/>
                                  </p:iterate>
                                  <p:childTnLst>
                                    <p:set>
                                      <p:cBhvr>
                                        <p:cTn id="16" fill="hold"/>
                                        <p:tgtEl>
                                          <p:spTgt spid="105">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7" grpId="2"/>
      <p:bldP build="whole" bldLvl="1" animBg="1" rev="0" advAuto="0" spid="108" grpId="3"/>
      <p:bldP build="p" bldLvl="5" animBg="1" rev="0" advAuto="0" spid="105"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110" name="Table 110"/>
          <p:cNvGraphicFramePr/>
          <p:nvPr/>
        </p:nvGraphicFramePr>
        <p:xfrm>
          <a:off x="1054100" y="635000"/>
          <a:ext cx="10685818" cy="824230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463800"/>
                <a:gridCol w="8196617"/>
              </a:tblGrid>
              <a:tr h="2348278">
                <a:tc>
                  <a:txBody>
                    <a:bodyPr/>
                    <a:lstStyle/>
                    <a:p>
                      <a:pPr lvl="0" algn="l" defTabSz="457200">
                        <a:defRPr sz="1800"/>
                      </a:pPr>
                      <a:r>
                        <a:rPr sz="2700">
                          <a:latin typeface="Helvetica"/>
                          <a:ea typeface="Helvetica"/>
                          <a:cs typeface="Helvetica"/>
                          <a:sym typeface="Helvetica"/>
                        </a:rPr>
                        <a:t>
P___________
(Big picture, the why)
</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l" defTabSz="457200">
                        <a:defRPr sz="1800"/>
                      </a:pPr>
                      <a:r>
                        <a:rPr sz="2700">
                          <a:latin typeface="Arial"/>
                          <a:ea typeface="Arial"/>
                          <a:cs typeface="Arial"/>
                          <a:sym typeface="Arial"/>
                        </a:rPr>
                        <a:t>We will explore arts integration and develop our teaching practice by </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3183222">
                <a:tc>
                  <a:txBody>
                    <a:bodyPr/>
                    <a:lstStyle/>
                    <a:p>
                      <a:pPr lvl="0" algn="l" defTabSz="457200">
                        <a:defRPr sz="1800"/>
                      </a:pPr>
                      <a:r>
                        <a:rPr sz="2700">
                          <a:latin typeface="Helvetica"/>
                          <a:ea typeface="Helvetica"/>
                          <a:cs typeface="Helvetica"/>
                          <a:sym typeface="Helvetica"/>
                        </a:rPr>
                        <a:t>
P___________
(The activities, the how)
</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marL="274320" indent="-274320" algn="l" defTabSz="457200">
                        <a:buSzPct val="60000"/>
                        <a:buBlip>
                          <a:blip r:embed="rId2"/>
                        </a:buBlip>
                        <a:defRPr sz="1800"/>
                      </a:pPr>
                      <a:r>
                        <a:rPr sz="2700">
                          <a:latin typeface="Helvetica"/>
                          <a:ea typeface="Helvetica"/>
                          <a:cs typeface="Helvetica"/>
                          <a:sym typeface="Helvetica"/>
                        </a:rPr>
                        <a:t>participating in arts integration experiences</a:t>
                      </a:r>
                      <a:endParaRPr sz="2700">
                        <a:latin typeface="Helvetica"/>
                        <a:ea typeface="Helvetica"/>
                        <a:cs typeface="Helvetica"/>
                        <a:sym typeface="Helvetica"/>
                      </a:endParaRPr>
                    </a:p>
                    <a:p>
                      <a:pPr lvl="0" marL="274320" indent="-274320" algn="l" defTabSz="457200">
                        <a:buSzPct val="60000"/>
                        <a:buBlip>
                          <a:blip r:embed="rId2"/>
                        </a:buBlip>
                        <a:defRPr sz="1800"/>
                      </a:pPr>
                      <a:r>
                        <a:rPr sz="2700">
                          <a:latin typeface="Helvetica"/>
                          <a:ea typeface="Helvetica"/>
                          <a:cs typeface="Helvetica"/>
                          <a:sym typeface="Helvetica"/>
                        </a:rPr>
                        <a:t>practicing artful thinking strategies and</a:t>
                      </a:r>
                      <a:endParaRPr sz="2700">
                        <a:latin typeface="Helvetica"/>
                        <a:ea typeface="Helvetica"/>
                        <a:cs typeface="Helvetica"/>
                        <a:sym typeface="Helvetica"/>
                      </a:endParaRPr>
                    </a:p>
                    <a:p>
                      <a:pPr lvl="0" marL="274320" indent="-274320" algn="l" defTabSz="457200">
                        <a:buSzPct val="60000"/>
                        <a:buBlip>
                          <a:blip r:embed="rId2"/>
                        </a:buBlip>
                        <a:defRPr sz="1800"/>
                      </a:pPr>
                      <a:r>
                        <a:rPr sz="2700">
                          <a:latin typeface="Helvetica"/>
                          <a:ea typeface="Helvetica"/>
                          <a:cs typeface="Helvetica"/>
                          <a:sym typeface="Helvetica"/>
                        </a:rPr>
                        <a:t>analyzing the 5 E lesson plan structure</a:t>
                      </a:r>
                      <a:endParaRPr sz="2700">
                        <a:latin typeface="Helvetica"/>
                        <a:ea typeface="Helvetica"/>
                        <a:cs typeface="Helvetica"/>
                        <a:sym typeface="Helvetica"/>
                      </a:endParaRP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2765750">
                <a:tc>
                  <a:txBody>
                    <a:bodyPr/>
                    <a:lstStyle/>
                    <a:p>
                      <a:pPr lvl="0" algn="l" defTabSz="457200">
                        <a:defRPr sz="1800"/>
                      </a:pPr>
                      <a:r>
                        <a:rPr sz="2700">
                          <a:latin typeface="Helvetica"/>
                          <a:ea typeface="Helvetica"/>
                          <a:cs typeface="Helvetica"/>
                          <a:sym typeface="Helvetica"/>
                        </a:rPr>
                        <a:t>
P___________
(The results or outcomes, the what)</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lvl="0" algn="l" defTabSz="457200">
                        <a:defRPr sz="1800"/>
                      </a:pPr>
                      <a:r>
                        <a:rPr sz="2700">
                          <a:latin typeface="Helvetica"/>
                          <a:ea typeface="Helvetica"/>
                          <a:cs typeface="Helvetica"/>
                          <a:sym typeface="Helvetica"/>
                        </a:rPr>
                        <a:t>resulting in the field test of at least two artful thinking lessons in your class, the collection of student work samples and preparation for reflection with our team in the Spring.</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bl>
          </a:graphicData>
        </a:graphic>
      </p:graphicFrame>
      <p:sp>
        <p:nvSpPr>
          <p:cNvPr id="111" name="Shape 111"/>
          <p:cNvSpPr/>
          <p:nvPr/>
        </p:nvSpPr>
        <p:spPr>
          <a:xfrm>
            <a:off x="1317764" y="1041399"/>
            <a:ext cx="742672"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FF2600"/>
                </a:solidFill>
                <a:latin typeface="Helvetica"/>
                <a:ea typeface="Helvetica"/>
                <a:cs typeface="Helvetica"/>
                <a:sym typeface="Helvetica"/>
              </a:defRPr>
            </a:lvl1pPr>
          </a:lstStyle>
          <a:p>
            <a:pPr lvl="0">
              <a:defRPr b="0" sz="1800">
                <a:solidFill>
                  <a:srgbClr val="000000"/>
                </a:solidFill>
              </a:defRPr>
            </a:pPr>
            <a:r>
              <a:rPr b="1" sz="2700">
                <a:solidFill>
                  <a:srgbClr val="FF2600"/>
                </a:solidFill>
              </a:rPr>
              <a:t>oint</a:t>
            </a:r>
          </a:p>
        </p:txBody>
      </p:sp>
      <p:sp>
        <p:nvSpPr>
          <p:cNvPr id="112" name="Shape 112"/>
          <p:cNvSpPr/>
          <p:nvPr/>
        </p:nvSpPr>
        <p:spPr>
          <a:xfrm>
            <a:off x="1273174" y="3403599"/>
            <a:ext cx="628651"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FF2600"/>
                </a:solidFill>
                <a:latin typeface="Helvetica"/>
                <a:ea typeface="Helvetica"/>
                <a:cs typeface="Helvetica"/>
                <a:sym typeface="Helvetica"/>
              </a:defRPr>
            </a:lvl1pPr>
          </a:lstStyle>
          <a:p>
            <a:pPr lvl="0">
              <a:defRPr b="0" sz="1800">
                <a:solidFill>
                  <a:srgbClr val="000000"/>
                </a:solidFill>
              </a:defRPr>
            </a:pPr>
            <a:r>
              <a:rPr b="1" sz="2700">
                <a:solidFill>
                  <a:srgbClr val="FF2600"/>
                </a:solidFill>
              </a:rPr>
              <a:t>ath</a:t>
            </a:r>
          </a:p>
        </p:txBody>
      </p:sp>
      <p:sp>
        <p:nvSpPr>
          <p:cNvPr id="113" name="Shape 113"/>
          <p:cNvSpPr/>
          <p:nvPr/>
        </p:nvSpPr>
        <p:spPr>
          <a:xfrm>
            <a:off x="1289096" y="6591299"/>
            <a:ext cx="1181008"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FF2600"/>
                </a:solidFill>
                <a:latin typeface="Helvetica"/>
                <a:ea typeface="Helvetica"/>
                <a:cs typeface="Helvetica"/>
                <a:sym typeface="Helvetica"/>
              </a:defRPr>
            </a:lvl1pPr>
          </a:lstStyle>
          <a:p>
            <a:pPr lvl="0">
              <a:defRPr b="0" sz="1800">
                <a:solidFill>
                  <a:srgbClr val="000000"/>
                </a:solidFill>
              </a:defRPr>
            </a:pPr>
            <a:r>
              <a:rPr b="1" sz="2700">
                <a:solidFill>
                  <a:srgbClr val="FF2600"/>
                </a:solidFill>
              </a:rPr>
              <a:t>roduct</a:t>
            </a:r>
          </a:p>
        </p:txBody>
      </p:sp>
      <p:sp>
        <p:nvSpPr>
          <p:cNvPr id="114" name="Shape 114"/>
          <p:cNvSpPr/>
          <p:nvPr/>
        </p:nvSpPr>
        <p:spPr>
          <a:xfrm>
            <a:off x="863600" y="2992925"/>
            <a:ext cx="10863618" cy="3352801"/>
          </a:xfrm>
          <a:prstGeom prst="rect">
            <a:avLst/>
          </a:prstGeom>
          <a:solidFill>
            <a:srgbClr val="FFFFFF"/>
          </a:solidFill>
          <a:ln w="12700">
            <a:miter lim="400000"/>
          </a:ln>
        </p:spPr>
        <p:txBody>
          <a:bodyPr lIns="0" tIns="0" rIns="0" bIns="0" anchor="ctr"/>
          <a:lstStyle/>
          <a:p>
            <a:pPr lvl="0">
              <a:defRPr sz="2400">
                <a:solidFill>
                  <a:srgbClr val="FFFFFF"/>
                </a:solidFill>
              </a:defRPr>
            </a:pPr>
          </a:p>
        </p:txBody>
      </p:sp>
      <p:sp>
        <p:nvSpPr>
          <p:cNvPr id="115" name="Shape 115"/>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
        <p:nvSpPr>
          <p:cNvPr id="116" name="Shape 116"/>
          <p:cNvSpPr/>
          <p:nvPr/>
        </p:nvSpPr>
        <p:spPr>
          <a:xfrm>
            <a:off x="952500" y="6172200"/>
            <a:ext cx="10863618" cy="3213100"/>
          </a:xfrm>
          <a:prstGeom prst="rect">
            <a:avLst/>
          </a:prstGeom>
          <a:solidFill>
            <a:srgbClr val="FFFFFF"/>
          </a:solidFill>
          <a:ln w="12700">
            <a:miter lim="400000"/>
          </a:ln>
        </p:spPr>
        <p:txBody>
          <a:bodyPr lIns="0" tIns="0" rIns="0" bIns="0" anchor="ctr"/>
          <a:lstStyle/>
          <a:p>
            <a:pPr lvl="0">
              <a:defRPr sz="2400">
                <a:solidFill>
                  <a:srgbClr val="FFFFFF"/>
                </a:solidFill>
              </a:defRPr>
            </a:pP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11">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1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xit" presetSubtype="0" presetID="1" grpId="2" fill="hold">
                                  <p:stCondLst>
                                    <p:cond delay="0"/>
                                  </p:stCondLst>
                                  <p:iterate type="el" backwards="0">
                                    <p:tmAbs val="0"/>
                                  </p:iterate>
                                  <p:childTnLst>
                                    <p:set>
                                      <p:cBhvr>
                                        <p:cTn id="12" fill="hold">
                                          <p:stCondLst>
                                            <p:cond delay="0"/>
                                          </p:stCondLst>
                                        </p:cTn>
                                        <p:tgtEl>
                                          <p:spTgt spid="1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3" fill="hold">
                                  <p:stCondLst>
                                    <p:cond delay="0"/>
                                  </p:stCondLst>
                                  <p:iterate type="el" backwards="0">
                                    <p:tmAbs val="0"/>
                                  </p:iterate>
                                  <p:childTnLst>
                                    <p:set>
                                      <p:cBhvr>
                                        <p:cTn id="16" fill="hold"/>
                                        <p:tgtEl>
                                          <p:spTgt spid="112">
                                            <p:bg/>
                                          </p:spTgt>
                                        </p:tgtEl>
                                        <p:attrNameLst>
                                          <p:attrName>style.visibility</p:attrName>
                                        </p:attrNameLst>
                                      </p:cBhvr>
                                      <p:to>
                                        <p:strVal val="visible"/>
                                      </p:to>
                                    </p:set>
                                  </p:childTnLst>
                                </p:cTn>
                              </p:par>
                              <p:par>
                                <p:cTn id="17" presetClass="entr" presetSubtype="0" presetID="1" grpId="3" fill="hold">
                                  <p:stCondLst>
                                    <p:cond delay="0"/>
                                  </p:stCondLst>
                                  <p:iterate type="el" backwards="0">
                                    <p:tmAbs val="0"/>
                                  </p:iterate>
                                  <p:childTnLst>
                                    <p:set>
                                      <p:cBhvr>
                                        <p:cTn id="18" fill="hold"/>
                                        <p:tgtEl>
                                          <p:spTgt spid="1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xit" presetSubtype="0" presetID="1" grpId="4" fill="hold">
                                  <p:stCondLst>
                                    <p:cond delay="0"/>
                                  </p:stCondLst>
                                  <p:iterate type="el" backwards="0">
                                    <p:tmAbs val="0"/>
                                  </p:iterate>
                                  <p:childTnLst>
                                    <p:set>
                                      <p:cBhvr>
                                        <p:cTn id="22" fill="hold">
                                          <p:stCondLst>
                                            <p:cond delay="0"/>
                                          </p:stCondLst>
                                        </p:cTn>
                                        <p:tgtEl>
                                          <p:spTgt spid="1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5" fill="hold">
                                  <p:stCondLst>
                                    <p:cond delay="0"/>
                                  </p:stCondLst>
                                  <p:iterate type="el" backwards="0">
                                    <p:tmAbs val="0"/>
                                  </p:iterate>
                                  <p:childTnLst>
                                    <p:set>
                                      <p:cBhvr>
                                        <p:cTn id="26" fill="hold"/>
                                        <p:tgtEl>
                                          <p:spTgt spid="113">
                                            <p:bg/>
                                          </p:spTgt>
                                        </p:tgtEl>
                                        <p:attrNameLst>
                                          <p:attrName>style.visibility</p:attrName>
                                        </p:attrNameLst>
                                      </p:cBhvr>
                                      <p:to>
                                        <p:strVal val="visible"/>
                                      </p:to>
                                    </p:set>
                                  </p:childTnLst>
                                </p:cTn>
                              </p:par>
                              <p:par>
                                <p:cTn id="27" presetClass="entr" presetSubtype="0" presetID="1" grpId="5" fill="hold">
                                  <p:stCondLst>
                                    <p:cond delay="0"/>
                                  </p:stCondLst>
                                  <p:iterate type="el" backwards="0">
                                    <p:tmAbs val="0"/>
                                  </p:iterate>
                                  <p:childTnLst>
                                    <p:set>
                                      <p:cBhvr>
                                        <p:cTn id="28" fill="hold"/>
                                        <p:tgtEl>
                                          <p:spTgt spid="113">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11" grpId="1"/>
      <p:bldP build="whole" bldLvl="1" animBg="1" rev="0" advAuto="0" spid="116" grpId="4"/>
      <p:bldP build="p" bldLvl="5" animBg="1" rev="0" advAuto="0" spid="112" grpId="3"/>
      <p:bldP build="p" bldLvl="5" animBg="1" rev="0" advAuto="0" spid="113" grpId="5"/>
      <p:bldP build="whole" bldLvl="1" animBg="1" rev="0" advAuto="0" spid="114" grpId="2"/>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Shape 118"/>
          <p:cNvSpPr/>
          <p:nvPr/>
        </p:nvSpPr>
        <p:spPr>
          <a:xfrm>
            <a:off x="863103" y="787399"/>
            <a:ext cx="10883356" cy="627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4500"/>
              <a:t>Arts integration is </a:t>
            </a:r>
            <a:endParaRPr sz="4500"/>
          </a:p>
          <a:p>
            <a:pPr lvl="0">
              <a:defRPr sz="1800"/>
            </a:pPr>
            <a:r>
              <a:rPr sz="4500"/>
              <a:t>an approach to teaching </a:t>
            </a:r>
            <a:endParaRPr sz="4500"/>
          </a:p>
          <a:p>
            <a:pPr lvl="0">
              <a:defRPr sz="1800"/>
            </a:pPr>
            <a:r>
              <a:rPr sz="4500"/>
              <a:t>where students construct and demonstrate understanding </a:t>
            </a:r>
            <a:endParaRPr sz="4500"/>
          </a:p>
          <a:p>
            <a:pPr lvl="0">
              <a:defRPr sz="1800"/>
            </a:pPr>
            <a:r>
              <a:rPr sz="4500"/>
              <a:t>through an art form.  </a:t>
            </a:r>
            <a:endParaRPr sz="4500"/>
          </a:p>
          <a:p>
            <a:pPr lvl="0">
              <a:defRPr sz="1800"/>
            </a:pPr>
            <a:r>
              <a:rPr sz="4500"/>
              <a:t>Students engage in a creative process </a:t>
            </a:r>
            <a:endParaRPr sz="4500"/>
          </a:p>
          <a:p>
            <a:pPr lvl="0">
              <a:defRPr sz="1800"/>
            </a:pPr>
            <a:r>
              <a:rPr sz="4500"/>
              <a:t>which connect an art form and another subject area and meets evolving objectives in both.</a:t>
            </a:r>
          </a:p>
        </p:txBody>
      </p:sp>
      <p:sp>
        <p:nvSpPr>
          <p:cNvPr id="119" name="Shape 119"/>
          <p:cNvSpPr/>
          <p:nvPr/>
        </p:nvSpPr>
        <p:spPr>
          <a:xfrm>
            <a:off x="3321322" y="7397750"/>
            <a:ext cx="596691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-Kennedy Center for the Arts</a:t>
            </a:r>
          </a:p>
        </p:txBody>
      </p:sp>
      <p:sp>
        <p:nvSpPr>
          <p:cNvPr id="120" name="Shape 120"/>
          <p:cNvSpPr/>
          <p:nvPr/>
        </p:nvSpPr>
        <p:spPr>
          <a:xfrm>
            <a:off x="12458668" y="90551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18">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11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11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11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11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1" fill="hold">
                                  <p:stCondLst>
                                    <p:cond delay="0"/>
                                  </p:stCondLst>
                                  <p:iterate type="el" backwards="0">
                                    <p:tmAbs val="0"/>
                                  </p:iterate>
                                  <p:childTnLst>
                                    <p:set>
                                      <p:cBhvr>
                                        <p:cTn id="24" fill="hold"/>
                                        <p:tgtEl>
                                          <p:spTgt spid="11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nodeType="clickEffect" presetClass="entr" presetSubtype="0" presetID="1" grpId="1" fill="hold">
                                  <p:stCondLst>
                                    <p:cond delay="0"/>
                                  </p:stCondLst>
                                  <p:iterate type="el" backwards="0">
                                    <p:tmAbs val="0"/>
                                  </p:iterate>
                                  <p:childTnLst>
                                    <p:set>
                                      <p:cBhvr>
                                        <p:cTn id="28" fill="hold"/>
                                        <p:tgtEl>
                                          <p:spTgt spid="118">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nodeType="clickEffect" presetClass="entr" presetSubtype="0" presetID="1" grpId="2" fill="hold">
                                  <p:stCondLst>
                                    <p:cond delay="0"/>
                                  </p:stCondLst>
                                  <p:iterate type="el" backwards="0">
                                    <p:tmAbs val="0"/>
                                  </p:iterate>
                                  <p:childTnLst>
                                    <p:set>
                                      <p:cBhvr>
                                        <p:cTn id="32" fill="hold"/>
                                        <p:tgtEl>
                                          <p:spTgt spid="1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18" grpId="1"/>
      <p:bldP build="whole" bldLvl="1" animBg="1" rev="0" advAuto="0" spid="119" grpId="2"/>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title"/>
          </p:nvPr>
        </p:nvSpPr>
        <p:spPr>
          <a:xfrm>
            <a:off x="1270000" y="2895600"/>
            <a:ext cx="10464800" cy="3302000"/>
          </a:xfrm>
          <a:prstGeom prst="rect">
            <a:avLst/>
          </a:prstGeom>
        </p:spPr>
        <p:txBody>
          <a:bodyPr/>
          <a:lstStyle/>
          <a:p>
            <a:pPr lvl="0" defTabSz="514095">
              <a:defRPr sz="1800"/>
            </a:pPr>
            <a:r>
              <a:rPr sz="7040"/>
              <a:t>Close your binder</a:t>
            </a:r>
            <a:endParaRPr sz="7040"/>
          </a:p>
          <a:p>
            <a:pPr lvl="0" defTabSz="514095">
              <a:defRPr sz="1800"/>
            </a:pPr>
            <a:r>
              <a:rPr sz="7040"/>
              <a:t>Reassemble the definition</a:t>
            </a:r>
          </a:p>
        </p:txBody>
      </p:sp>
      <p:sp>
        <p:nvSpPr>
          <p:cNvPr id="123" name="Shape 123"/>
          <p:cNvSpPr/>
          <p:nvPr/>
        </p:nvSpPr>
        <p:spPr>
          <a:xfrm>
            <a:off x="12395168" y="90424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22">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12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122">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2"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 name="Shape 125"/>
          <p:cNvSpPr/>
          <p:nvPr>
            <p:ph type="title"/>
          </p:nvPr>
        </p:nvSpPr>
        <p:spPr>
          <a:prstGeom prst="rect">
            <a:avLst/>
          </a:prstGeom>
        </p:spPr>
        <p:txBody>
          <a:bodyPr/>
          <a:lstStyle/>
          <a:p>
            <a:pPr lvl="0">
              <a:defRPr sz="1800"/>
            </a:pPr>
            <a:r>
              <a:rPr sz="4200"/>
              <a:t>What is arts integration?</a:t>
            </a:r>
          </a:p>
        </p:txBody>
      </p:sp>
      <p:grpSp>
        <p:nvGrpSpPr>
          <p:cNvPr id="128" name="Group 128"/>
          <p:cNvGrpSpPr/>
          <p:nvPr/>
        </p:nvGrpSpPr>
        <p:grpSpPr>
          <a:xfrm>
            <a:off x="5159610" y="2911710"/>
            <a:ext cx="5187480" cy="5187480"/>
            <a:chOff x="0" y="0"/>
            <a:chExt cx="5187478" cy="5187478"/>
          </a:xfrm>
        </p:grpSpPr>
        <p:sp>
          <p:nvSpPr>
            <p:cNvPr id="126" name="Shape 126"/>
            <p:cNvSpPr/>
            <p:nvPr/>
          </p:nvSpPr>
          <p:spPr>
            <a:xfrm>
              <a:off x="0" y="0"/>
              <a:ext cx="5187479" cy="518747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51A7F9"/>
                </a:gs>
                <a:gs pos="100000">
                  <a:srgbClr val="0365C0"/>
                </a:gs>
              </a:gsLst>
              <a:lin ang="5400000" scaled="0"/>
            </a:gra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FFFFF"/>
                  </a:solidFill>
                </a:defRPr>
              </a:pPr>
            </a:p>
          </p:txBody>
        </p:sp>
        <p:sp>
          <p:nvSpPr>
            <p:cNvPr id="127" name="Shape 127"/>
            <p:cNvSpPr/>
            <p:nvPr/>
          </p:nvSpPr>
          <p:spPr>
            <a:xfrm>
              <a:off x="2784163" y="1800270"/>
              <a:ext cx="2248053" cy="12059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defRPr sz="1800"/>
              </a:pPr>
              <a:r>
                <a:rPr sz="3600">
                  <a:latin typeface="Helvetica Neue Light"/>
                  <a:ea typeface="Helvetica Neue Light"/>
                  <a:cs typeface="Helvetica Neue Light"/>
                  <a:sym typeface="Helvetica Neue Light"/>
                </a:rPr>
                <a:t>Core </a:t>
              </a:r>
              <a:endParaRPr sz="3600">
                <a:latin typeface="Helvetica Neue Light"/>
                <a:ea typeface="Helvetica Neue Light"/>
                <a:cs typeface="Helvetica Neue Light"/>
                <a:sym typeface="Helvetica Neue Light"/>
              </a:endParaRPr>
            </a:p>
            <a:p>
              <a:pPr lvl="0">
                <a:defRPr sz="1800"/>
              </a:pPr>
              <a:r>
                <a:rPr sz="3600">
                  <a:latin typeface="Helvetica Neue Light"/>
                  <a:ea typeface="Helvetica Neue Light"/>
                  <a:cs typeface="Helvetica Neue Light"/>
                  <a:sym typeface="Helvetica Neue Light"/>
                </a:rPr>
                <a:t>Curriculum</a:t>
              </a:r>
            </a:p>
          </p:txBody>
        </p:sp>
      </p:grpSp>
      <p:grpSp>
        <p:nvGrpSpPr>
          <p:cNvPr id="131" name="Group 131"/>
          <p:cNvGrpSpPr/>
          <p:nvPr/>
        </p:nvGrpSpPr>
        <p:grpSpPr>
          <a:xfrm>
            <a:off x="2657710" y="3026010"/>
            <a:ext cx="5187480" cy="5187480"/>
            <a:chOff x="0" y="0"/>
            <a:chExt cx="5187478" cy="5187478"/>
          </a:xfrm>
        </p:grpSpPr>
        <p:sp>
          <p:nvSpPr>
            <p:cNvPr id="129" name="Shape 129"/>
            <p:cNvSpPr/>
            <p:nvPr/>
          </p:nvSpPr>
          <p:spPr>
            <a:xfrm>
              <a:off x="0" y="0"/>
              <a:ext cx="5187479" cy="518747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EC5D57">
                    <a:alpha val="66900"/>
                  </a:srgbClr>
                </a:gs>
                <a:gs pos="100000">
                  <a:srgbClr val="861001">
                    <a:alpha val="66900"/>
                  </a:srgbClr>
                </a:gs>
              </a:gsLst>
              <a:lin ang="5400000" scaled="0"/>
            </a:gradFill>
            <a:ln w="12700" cap="flat">
              <a:noFill/>
              <a:miter lim="400000"/>
            </a:ln>
            <a:effectLst/>
          </p:spPr>
          <p:txBody>
            <a:bodyPr wrap="square" lIns="0" tIns="0" rIns="0" bIns="0" numCol="1" anchor="ctr">
              <a:noAutofit/>
            </a:bodyPr>
            <a:lstStyle/>
            <a:p>
              <a:pPr lvl="0">
                <a:defRPr>
                  <a:solidFill>
                    <a:srgbClr val="FFFFFF"/>
                  </a:solidFill>
                  <a:latin typeface="Helvetica Neue Light"/>
                  <a:ea typeface="Helvetica Neue Light"/>
                  <a:cs typeface="Helvetica Neue Light"/>
                  <a:sym typeface="Helvetica Neue Light"/>
                </a:defRPr>
              </a:pPr>
            </a:p>
          </p:txBody>
        </p:sp>
        <p:sp>
          <p:nvSpPr>
            <p:cNvPr id="130" name="Shape 130"/>
            <p:cNvSpPr/>
            <p:nvPr/>
          </p:nvSpPr>
          <p:spPr>
            <a:xfrm>
              <a:off x="193363" y="1685970"/>
              <a:ext cx="2248053" cy="12059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defRPr sz="1800"/>
              </a:pPr>
              <a:r>
                <a:rPr sz="3600">
                  <a:latin typeface="Helvetica Neue Light"/>
                  <a:ea typeface="Helvetica Neue Light"/>
                  <a:cs typeface="Helvetica Neue Light"/>
                  <a:sym typeface="Helvetica Neue Light"/>
                </a:rPr>
                <a:t>Arts </a:t>
              </a:r>
              <a:endParaRPr sz="3600">
                <a:latin typeface="Helvetica Neue Light"/>
                <a:ea typeface="Helvetica Neue Light"/>
                <a:cs typeface="Helvetica Neue Light"/>
                <a:sym typeface="Helvetica Neue Light"/>
              </a:endParaRPr>
            </a:p>
            <a:p>
              <a:pPr lvl="0">
                <a:defRPr sz="1800"/>
              </a:pPr>
              <a:r>
                <a:rPr sz="3600">
                  <a:latin typeface="Helvetica Neue Light"/>
                  <a:ea typeface="Helvetica Neue Light"/>
                  <a:cs typeface="Helvetica Neue Light"/>
                  <a:sym typeface="Helvetica Neue Light"/>
                </a:rPr>
                <a:t>Curriculum</a:t>
              </a:r>
            </a:p>
          </p:txBody>
        </p:sp>
      </p:grpSp>
      <p:sp>
        <p:nvSpPr>
          <p:cNvPr id="132" name="Shape 132"/>
          <p:cNvSpPr/>
          <p:nvPr/>
        </p:nvSpPr>
        <p:spPr>
          <a:xfrm>
            <a:off x="5281472" y="4774560"/>
            <a:ext cx="2543456" cy="108078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defRPr sz="1800"/>
            </a:pPr>
            <a:r>
              <a:rPr b="1" sz="3300">
                <a:latin typeface="Helvetica Neue"/>
                <a:ea typeface="Helvetica Neue"/>
                <a:cs typeface="Helvetica Neue"/>
                <a:sym typeface="Helvetica Neue"/>
              </a:rPr>
              <a:t>Arts </a:t>
            </a:r>
            <a:endParaRPr b="1" sz="3300">
              <a:latin typeface="Helvetica Neue"/>
              <a:ea typeface="Helvetica Neue"/>
              <a:cs typeface="Helvetica Neue"/>
              <a:sym typeface="Helvetica Neue"/>
            </a:endParaRPr>
          </a:p>
          <a:p>
            <a:pPr lvl="0">
              <a:defRPr sz="1800"/>
            </a:pPr>
            <a:r>
              <a:rPr b="1" sz="3100">
                <a:latin typeface="Helvetica Neue"/>
                <a:ea typeface="Helvetica Neue"/>
                <a:cs typeface="Helvetica Neue"/>
                <a:sym typeface="Helvetica Neue"/>
              </a:rPr>
              <a:t>Integration</a:t>
            </a:r>
          </a:p>
        </p:txBody>
      </p:sp>
      <p:sp>
        <p:nvSpPr>
          <p:cNvPr id="133" name="Shape 133"/>
          <p:cNvSpPr/>
          <p:nvPr/>
        </p:nvSpPr>
        <p:spPr>
          <a:xfrm>
            <a:off x="12395168" y="90424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 grpId="1" fill="hold">
                                  <p:stCondLst>
                                    <p:cond delay="0"/>
                                  </p:stCondLst>
                                  <p:iterate type="el" backwards="0">
                                    <p:tmAbs val="0"/>
                                  </p:iterate>
                                  <p:childTnLst>
                                    <p:set>
                                      <p:cBhvr>
                                        <p:cTn id="6" fill="hold"/>
                                        <p:tgtEl>
                                          <p:spTgt spid="131"/>
                                        </p:tgtEl>
                                        <p:attrNameLst>
                                          <p:attrName>style.visibility</p:attrName>
                                        </p:attrNameLst>
                                      </p:cBhvr>
                                      <p:to>
                                        <p:strVal val="visible"/>
                                      </p:to>
                                    </p:set>
                                    <p:anim calcmode="lin" valueType="num">
                                      <p:cBhvr>
                                        <p:cTn id="7" dur="1000" fill="hold"/>
                                        <p:tgtEl>
                                          <p:spTgt spid="131"/>
                                        </p:tgtEl>
                                        <p:attrNameLst>
                                          <p:attrName>ppt_x</p:attrName>
                                        </p:attrNameLst>
                                      </p:cBhvr>
                                      <p:tavLst>
                                        <p:tav tm="0">
                                          <p:val>
                                            <p:strVal val="0-#ppt_w/2"/>
                                          </p:val>
                                        </p:tav>
                                        <p:tav tm="100000">
                                          <p:val>
                                            <p:strVal val="#ppt_x"/>
                                          </p:val>
                                        </p:tav>
                                      </p:tavLst>
                                    </p:anim>
                                    <p:anim calcmode="lin" valueType="num">
                                      <p:cBhvr>
                                        <p:cTn id="8" dur="1000" fill="hold"/>
                                        <p:tgtEl>
                                          <p:spTgt spid="1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2" presetID="2" grpId="2" fill="hold">
                                  <p:stCondLst>
                                    <p:cond delay="0"/>
                                  </p:stCondLst>
                                  <p:iterate type="el" backwards="0">
                                    <p:tmAbs val="0"/>
                                  </p:iterate>
                                  <p:childTnLst>
                                    <p:set>
                                      <p:cBhvr>
                                        <p:cTn id="12" fill="hold"/>
                                        <p:tgtEl>
                                          <p:spTgt spid="128"/>
                                        </p:tgtEl>
                                        <p:attrNameLst>
                                          <p:attrName>style.visibility</p:attrName>
                                        </p:attrNameLst>
                                      </p:cBhvr>
                                      <p:to>
                                        <p:strVal val="visible"/>
                                      </p:to>
                                    </p:set>
                                    <p:anim calcmode="lin" valueType="num">
                                      <p:cBhvr>
                                        <p:cTn id="13" dur="1000" fill="hold"/>
                                        <p:tgtEl>
                                          <p:spTgt spid="128"/>
                                        </p:tgtEl>
                                        <p:attrNameLst>
                                          <p:attrName>ppt_x</p:attrName>
                                        </p:attrNameLst>
                                      </p:cBhvr>
                                      <p:tavLst>
                                        <p:tav tm="0">
                                          <p:val>
                                            <p:strVal val="1+#ppt_w/2"/>
                                          </p:val>
                                        </p:tav>
                                        <p:tav tm="100000">
                                          <p:val>
                                            <p:strVal val="#ppt_x"/>
                                          </p:val>
                                        </p:tav>
                                      </p:tavLst>
                                    </p:anim>
                                    <p:anim calcmode="lin" valueType="num">
                                      <p:cBhvr>
                                        <p:cTn id="14" dur="1000" fill="hold"/>
                                        <p:tgtEl>
                                          <p:spTgt spid="12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9" grpId="3" fill="hold">
                                  <p:stCondLst>
                                    <p:cond delay="0"/>
                                  </p:stCondLst>
                                  <p:iterate type="el" backwards="0">
                                    <p:tmAbs val="0"/>
                                  </p:iterate>
                                  <p:childTnLst>
                                    <p:set>
                                      <p:cBhvr>
                                        <p:cTn id="18" fill="hold"/>
                                        <p:tgtEl>
                                          <p:spTgt spid="132"/>
                                        </p:tgtEl>
                                        <p:attrNameLst>
                                          <p:attrName>style.visibility</p:attrName>
                                        </p:attrNameLst>
                                      </p:cBhvr>
                                      <p:to>
                                        <p:strVal val="visible"/>
                                      </p:to>
                                    </p:set>
                                    <p:animEffect filter="dissolve" transition="in">
                                      <p:cBhvr>
                                        <p:cTn id="19" dur="1000"/>
                                        <p:tgtEl>
                                          <p:spTgt spid="1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1" grpId="1"/>
      <p:bldP build="whole" bldLvl="1" animBg="1" rev="0" advAuto="0" spid="132" grpId="3"/>
      <p:bldP build="whole" bldLvl="1" animBg="1" rev="0" advAuto="0" spid="128" grpId="2"/>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 name="Shape 46"/>
          <p:cNvSpPr/>
          <p:nvPr>
            <p:ph type="title"/>
          </p:nvPr>
        </p:nvSpPr>
        <p:spPr>
          <a:prstGeom prst="rect">
            <a:avLst/>
          </a:prstGeom>
        </p:spPr>
        <p:txBody>
          <a:bodyPr/>
          <a:lstStyle/>
          <a:p>
            <a:pPr lvl="0">
              <a:defRPr sz="1800"/>
            </a:pPr>
            <a:r>
              <a:rPr sz="8000"/>
              <a:t>Curate a show</a:t>
            </a:r>
          </a:p>
        </p:txBody>
      </p:sp>
      <p:sp>
        <p:nvSpPr>
          <p:cNvPr id="47" name="Shape 47"/>
          <p:cNvSpPr/>
          <p:nvPr>
            <p:ph type="body" idx="1"/>
          </p:nvPr>
        </p:nvSpPr>
        <p:spPr>
          <a:xfrm>
            <a:off x="723900" y="2209800"/>
            <a:ext cx="6362155" cy="6477000"/>
          </a:xfrm>
          <a:prstGeom prst="rect">
            <a:avLst/>
          </a:prstGeom>
        </p:spPr>
        <p:txBody>
          <a:bodyPr/>
          <a:lstStyle/>
          <a:p>
            <a:pPr lvl="0">
              <a:defRPr sz="1800"/>
            </a:pPr>
            <a:r>
              <a:rPr sz="3600"/>
              <a:t>Curators select and arrange artworks to inform and inspire people.</a:t>
            </a:r>
            <a:endParaRPr sz="3600"/>
          </a:p>
          <a:p>
            <a:pPr lvl="0">
              <a:defRPr sz="1800"/>
            </a:pPr>
            <a:r>
              <a:rPr sz="3600"/>
              <a:t>Many exhibitions are organized around a theme.</a:t>
            </a:r>
            <a:endParaRPr sz="3600"/>
          </a:p>
          <a:p>
            <a:pPr lvl="0">
              <a:defRPr sz="1800"/>
            </a:pPr>
            <a:r>
              <a:rPr sz="3600"/>
              <a:t>Most shows have a curator’s statement explaining the thinking.</a:t>
            </a:r>
          </a:p>
        </p:txBody>
      </p:sp>
      <p:sp>
        <p:nvSpPr>
          <p:cNvPr id="48" name="Shape 48"/>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pic>
        <p:nvPicPr>
          <p:cNvPr id="49" name="pasted-image.tif"/>
          <p:cNvPicPr/>
          <p:nvPr/>
        </p:nvPicPr>
        <p:blipFill>
          <a:blip r:embed="rId2">
            <a:extLst/>
          </a:blip>
          <a:srcRect l="5656" t="5067" r="28434" b="0"/>
          <a:stretch>
            <a:fillRect/>
          </a:stretch>
        </p:blipFill>
        <p:spPr>
          <a:xfrm flipH="1">
            <a:off x="7288903" y="2807692"/>
            <a:ext cx="5475493" cy="5471626"/>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7">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4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4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47">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Shape 135"/>
          <p:cNvSpPr/>
          <p:nvPr>
            <p:ph type="title"/>
          </p:nvPr>
        </p:nvSpPr>
        <p:spPr>
          <a:prstGeom prst="rect">
            <a:avLst/>
          </a:prstGeom>
        </p:spPr>
        <p:txBody>
          <a:bodyPr/>
          <a:lstStyle/>
          <a:p>
            <a:pPr lvl="0">
              <a:defRPr sz="1800"/>
            </a:pPr>
            <a:r>
              <a:rPr sz="8000"/>
              <a:t>Distinctions</a:t>
            </a:r>
          </a:p>
        </p:txBody>
      </p:sp>
      <p:sp>
        <p:nvSpPr>
          <p:cNvPr id="136" name="Shape 136"/>
          <p:cNvSpPr/>
          <p:nvPr>
            <p:ph type="body" idx="1"/>
          </p:nvPr>
        </p:nvSpPr>
        <p:spPr>
          <a:xfrm>
            <a:off x="952500" y="1879600"/>
            <a:ext cx="11099800" cy="6286500"/>
          </a:xfrm>
          <a:prstGeom prst="rect">
            <a:avLst/>
          </a:prstGeom>
        </p:spPr>
        <p:txBody>
          <a:bodyPr/>
          <a:lstStyle/>
          <a:p>
            <a:pPr lvl="0">
              <a:defRPr sz="1800"/>
            </a:pPr>
            <a:r>
              <a:rPr sz="3600"/>
              <a:t>Arts as curriculum</a:t>
            </a:r>
            <a:endParaRPr sz="3600"/>
          </a:p>
          <a:p>
            <a:pPr lvl="0">
              <a:defRPr sz="1800"/>
            </a:pPr>
            <a:r>
              <a:rPr sz="3600"/>
              <a:t>Arts </a:t>
            </a:r>
            <a:r>
              <a:rPr b="1" sz="3600">
                <a:latin typeface="Helvetica"/>
                <a:ea typeface="Helvetica"/>
                <a:cs typeface="Helvetica"/>
                <a:sym typeface="Helvetica"/>
              </a:rPr>
              <a:t>enhanced</a:t>
            </a:r>
            <a:r>
              <a:rPr sz="3600"/>
              <a:t> curriculum- The arts are used as a device or strategy to support other curriculum areas, but no objectives in the art form are explicit</a:t>
            </a:r>
            <a:endParaRPr sz="3600"/>
          </a:p>
          <a:p>
            <a:pPr lvl="0">
              <a:defRPr sz="1800"/>
            </a:pPr>
            <a:r>
              <a:rPr sz="3600"/>
              <a:t>Arts </a:t>
            </a:r>
            <a:r>
              <a:rPr b="1" sz="3600">
                <a:latin typeface="Helvetica"/>
                <a:ea typeface="Helvetica"/>
                <a:cs typeface="Helvetica"/>
                <a:sym typeface="Helvetica"/>
              </a:rPr>
              <a:t>integrated</a:t>
            </a:r>
            <a:r>
              <a:rPr sz="3600"/>
              <a:t> curriculum</a:t>
            </a:r>
          </a:p>
        </p:txBody>
      </p:sp>
      <p:sp>
        <p:nvSpPr>
          <p:cNvPr id="137" name="Shape 137"/>
          <p:cNvSpPr/>
          <p:nvPr/>
        </p:nvSpPr>
        <p:spPr>
          <a:xfrm>
            <a:off x="12395168" y="90424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36">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13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13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136">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6"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 name="Shape 139"/>
          <p:cNvSpPr/>
          <p:nvPr>
            <p:ph type="title"/>
          </p:nvPr>
        </p:nvSpPr>
        <p:spPr>
          <a:xfrm>
            <a:off x="1270000" y="1371600"/>
            <a:ext cx="10464800" cy="6870700"/>
          </a:xfrm>
          <a:prstGeom prst="rect">
            <a:avLst/>
          </a:prstGeom>
        </p:spPr>
        <p:txBody>
          <a:bodyPr/>
          <a:lstStyle/>
          <a:p>
            <a:pPr lvl="0">
              <a:defRPr sz="1800"/>
            </a:pPr>
            <a:r>
              <a:rPr sz="8000"/>
              <a:t>Visual Art</a:t>
            </a:r>
            <a:endParaRPr sz="8000"/>
          </a:p>
          <a:p>
            <a:pPr lvl="0">
              <a:defRPr sz="1800"/>
            </a:pPr>
            <a:r>
              <a:rPr sz="8000"/>
              <a:t>Music</a:t>
            </a:r>
            <a:endParaRPr sz="8000"/>
          </a:p>
          <a:p>
            <a:pPr lvl="0">
              <a:defRPr sz="1800"/>
            </a:pPr>
            <a:r>
              <a:rPr sz="8000"/>
              <a:t>Dance</a:t>
            </a:r>
            <a:endParaRPr sz="8000"/>
          </a:p>
          <a:p>
            <a:pPr lvl="0">
              <a:defRPr sz="1800"/>
            </a:pPr>
            <a:r>
              <a:rPr sz="8000"/>
              <a:t>Theater</a:t>
            </a:r>
            <a:endParaRPr sz="8000"/>
          </a:p>
          <a:p>
            <a:pPr lvl="0">
              <a:defRPr sz="1800"/>
            </a:pPr>
            <a:r>
              <a:rPr sz="8000"/>
              <a:t>New Media</a:t>
            </a:r>
          </a:p>
        </p:txBody>
      </p:sp>
      <p:sp>
        <p:nvSpPr>
          <p:cNvPr id="140" name="Shape 140"/>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2" name="Shape 142"/>
          <p:cNvSpPr/>
          <p:nvPr>
            <p:ph type="title"/>
          </p:nvPr>
        </p:nvSpPr>
        <p:spPr>
          <a:xfrm>
            <a:off x="1270000" y="1371600"/>
            <a:ext cx="10464800" cy="6870700"/>
          </a:xfrm>
          <a:prstGeom prst="rect">
            <a:avLst/>
          </a:prstGeom>
        </p:spPr>
        <p:txBody>
          <a:bodyPr/>
          <a:lstStyle/>
          <a:p>
            <a:pPr lvl="0">
              <a:defRPr sz="1800"/>
            </a:pPr>
            <a:r>
              <a:rPr sz="8000"/>
              <a:t>Visual Art</a:t>
            </a:r>
            <a:endParaRPr sz="8000"/>
          </a:p>
          <a:p>
            <a:pPr lvl="0">
              <a:defRPr sz="1800"/>
            </a:pPr>
            <a:r>
              <a:rPr sz="8000">
                <a:solidFill>
                  <a:srgbClr val="DCDEE0"/>
                </a:solidFill>
              </a:rPr>
              <a:t>Music</a:t>
            </a:r>
            <a:endParaRPr sz="8000">
              <a:solidFill>
                <a:srgbClr val="DCDEE0"/>
              </a:solidFill>
            </a:endParaRPr>
          </a:p>
          <a:p>
            <a:pPr lvl="0">
              <a:defRPr sz="1800"/>
            </a:pPr>
            <a:r>
              <a:rPr sz="8000">
                <a:solidFill>
                  <a:srgbClr val="DCDEE0"/>
                </a:solidFill>
              </a:rPr>
              <a:t>Dance</a:t>
            </a:r>
            <a:endParaRPr sz="8000">
              <a:solidFill>
                <a:srgbClr val="DCDEE0"/>
              </a:solidFill>
            </a:endParaRPr>
          </a:p>
          <a:p>
            <a:pPr lvl="0">
              <a:defRPr sz="1800"/>
            </a:pPr>
            <a:r>
              <a:rPr sz="8000">
                <a:solidFill>
                  <a:srgbClr val="DCDEE0"/>
                </a:solidFill>
              </a:rPr>
              <a:t>Theater</a:t>
            </a:r>
            <a:endParaRPr sz="8000">
              <a:solidFill>
                <a:srgbClr val="DCDEE0"/>
              </a:solidFill>
            </a:endParaRPr>
          </a:p>
          <a:p>
            <a:pPr lvl="0">
              <a:defRPr sz="1800"/>
            </a:pPr>
            <a:r>
              <a:rPr sz="8000">
                <a:solidFill>
                  <a:srgbClr val="DCDEE0"/>
                </a:solidFill>
              </a:rPr>
              <a:t>New Media</a:t>
            </a:r>
          </a:p>
        </p:txBody>
      </p:sp>
      <p:sp>
        <p:nvSpPr>
          <p:cNvPr id="143" name="Shape 143"/>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 name="Shape 145"/>
          <p:cNvSpPr/>
          <p:nvPr/>
        </p:nvSpPr>
        <p:spPr>
          <a:xfrm>
            <a:off x="841730" y="8474709"/>
            <a:ext cx="11321339"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3600"/>
              <a:t>Look carefully for 30 seconds</a:t>
            </a:r>
          </a:p>
        </p:txBody>
      </p:sp>
      <p:pic>
        <p:nvPicPr>
          <p:cNvPr id="146" name="pasted-image-filtered.jpeg"/>
          <p:cNvPicPr/>
          <p:nvPr/>
        </p:nvPicPr>
        <p:blipFill>
          <a:blip r:embed="rId2">
            <a:extLst/>
          </a:blip>
          <a:stretch>
            <a:fillRect/>
          </a:stretch>
        </p:blipFill>
        <p:spPr>
          <a:xfrm>
            <a:off x="0" y="378235"/>
            <a:ext cx="13004801" cy="7714827"/>
          </a:xfrm>
          <a:prstGeom prst="rect">
            <a:avLst/>
          </a:prstGeom>
          <a:ln w="12700">
            <a:miter lim="400000"/>
          </a:ln>
        </p:spPr>
      </p:pic>
      <p:sp>
        <p:nvSpPr>
          <p:cNvPr id="147" name="Shape 147"/>
          <p:cNvSpPr/>
          <p:nvPr/>
        </p:nvSpPr>
        <p:spPr>
          <a:xfrm>
            <a:off x="12758229" y="93980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
        <p:nvSpPr>
          <p:cNvPr id="148" name="Shape 148"/>
          <p:cNvSpPr/>
          <p:nvPr/>
        </p:nvSpPr>
        <p:spPr>
          <a:xfrm>
            <a:off x="12389929" y="90424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 name="Shape 150"/>
          <p:cNvSpPr/>
          <p:nvPr/>
        </p:nvSpPr>
        <p:spPr>
          <a:xfrm>
            <a:off x="841730" y="8233406"/>
            <a:ext cx="11321339" cy="6477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3600"/>
              <a:t>Describe what you see </a:t>
            </a:r>
            <a:r>
              <a:rPr b="1" sz="3600">
                <a:latin typeface="Helvetica"/>
                <a:ea typeface="Helvetica"/>
                <a:cs typeface="Helvetica"/>
                <a:sym typeface="Helvetica"/>
              </a:rPr>
              <a:t>objectively</a:t>
            </a:r>
            <a:r>
              <a:rPr sz="3600"/>
              <a:t>.</a:t>
            </a:r>
          </a:p>
        </p:txBody>
      </p:sp>
      <p:pic>
        <p:nvPicPr>
          <p:cNvPr id="151" name="pasted-image-filtered.jpeg"/>
          <p:cNvPicPr/>
          <p:nvPr/>
        </p:nvPicPr>
        <p:blipFill>
          <a:blip r:embed="rId2">
            <a:extLst/>
          </a:blip>
          <a:stretch>
            <a:fillRect/>
          </a:stretch>
        </p:blipFill>
        <p:spPr>
          <a:xfrm>
            <a:off x="0" y="378235"/>
            <a:ext cx="13004801" cy="7714827"/>
          </a:xfrm>
          <a:prstGeom prst="rect">
            <a:avLst/>
          </a:prstGeom>
          <a:ln w="12700">
            <a:miter lim="400000"/>
          </a:ln>
        </p:spPr>
      </p:pic>
      <p:sp>
        <p:nvSpPr>
          <p:cNvPr id="152" name="Shape 152"/>
          <p:cNvSpPr/>
          <p:nvPr/>
        </p:nvSpPr>
        <p:spPr>
          <a:xfrm>
            <a:off x="12758229" y="93980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
        <p:nvSpPr>
          <p:cNvPr id="153" name="Shape 153"/>
          <p:cNvSpPr/>
          <p:nvPr/>
        </p:nvSpPr>
        <p:spPr>
          <a:xfrm>
            <a:off x="12389929" y="90424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nvSpPr>
        <p:spPr>
          <a:xfrm>
            <a:off x="728552" y="7219950"/>
            <a:ext cx="7443293"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b="1" sz="3600">
                <a:latin typeface="Helvetica"/>
                <a:ea typeface="Helvetica"/>
                <a:cs typeface="Helvetica"/>
                <a:sym typeface="Helvetica"/>
              </a:rPr>
              <a:t>Describe - </a:t>
            </a:r>
            <a:r>
              <a:rPr sz="2700"/>
              <a:t>pure objective description</a:t>
            </a:r>
          </a:p>
        </p:txBody>
      </p:sp>
      <p:sp>
        <p:nvSpPr>
          <p:cNvPr id="156" name="Shape 156"/>
          <p:cNvSpPr/>
          <p:nvPr/>
        </p:nvSpPr>
        <p:spPr>
          <a:xfrm>
            <a:off x="2292208" y="5835648"/>
            <a:ext cx="9624582" cy="10541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b="1" sz="3600">
                <a:solidFill>
                  <a:srgbClr val="A6AAA9"/>
                </a:solidFill>
                <a:latin typeface="Helvetica"/>
                <a:ea typeface="Helvetica"/>
                <a:cs typeface="Helvetica"/>
                <a:sym typeface="Helvetica"/>
              </a:rPr>
              <a:t>Analyze</a:t>
            </a:r>
            <a:r>
              <a:rPr sz="3600">
                <a:solidFill>
                  <a:srgbClr val="A6AAA9"/>
                </a:solidFill>
              </a:rPr>
              <a:t>-</a:t>
            </a:r>
            <a:r>
              <a:rPr i="1" sz="2700">
                <a:solidFill>
                  <a:srgbClr val="A6AAA9"/>
                </a:solidFill>
              </a:rPr>
              <a:t>How were the elements of art used to create a particular mood, focus or or effect?</a:t>
            </a:r>
          </a:p>
        </p:txBody>
      </p:sp>
      <p:sp>
        <p:nvSpPr>
          <p:cNvPr id="157" name="Shape 157"/>
          <p:cNvSpPr/>
          <p:nvPr/>
        </p:nvSpPr>
        <p:spPr>
          <a:xfrm>
            <a:off x="3587608" y="4451347"/>
            <a:ext cx="6449582" cy="10541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b="1" sz="3600">
                <a:solidFill>
                  <a:srgbClr val="A6AAA9"/>
                </a:solidFill>
                <a:latin typeface="Helvetica"/>
                <a:ea typeface="Helvetica"/>
                <a:cs typeface="Helvetica"/>
                <a:sym typeface="Helvetica"/>
              </a:rPr>
              <a:t>Interpret</a:t>
            </a:r>
            <a:r>
              <a:rPr sz="3600">
                <a:solidFill>
                  <a:srgbClr val="A6AAA9"/>
                </a:solidFill>
              </a:rPr>
              <a:t>- </a:t>
            </a:r>
            <a:r>
              <a:rPr sz="2700">
                <a:solidFill>
                  <a:srgbClr val="A6AAA9"/>
                </a:solidFill>
              </a:rPr>
              <a:t>Why did the artist create it and what does it mean?</a:t>
            </a:r>
          </a:p>
        </p:txBody>
      </p:sp>
      <p:sp>
        <p:nvSpPr>
          <p:cNvPr id="158" name="Shape 158"/>
          <p:cNvSpPr/>
          <p:nvPr/>
        </p:nvSpPr>
        <p:spPr>
          <a:xfrm>
            <a:off x="4917795" y="2840033"/>
            <a:ext cx="6850453" cy="10541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b="1" sz="3600">
                <a:solidFill>
                  <a:srgbClr val="A6AAA9"/>
                </a:solidFill>
                <a:latin typeface="Helvetica"/>
                <a:ea typeface="Helvetica"/>
                <a:cs typeface="Helvetica"/>
                <a:sym typeface="Helvetica"/>
              </a:rPr>
              <a:t>Judge</a:t>
            </a:r>
            <a:r>
              <a:rPr sz="3600">
                <a:solidFill>
                  <a:srgbClr val="A6AAA9"/>
                </a:solidFill>
              </a:rPr>
              <a:t> -</a:t>
            </a:r>
            <a:r>
              <a:rPr sz="2700">
                <a:solidFill>
                  <a:srgbClr val="A6AAA9"/>
                </a:solidFill>
              </a:rPr>
              <a:t> Establish criteria then decide how the evidence compares to that criteria.</a:t>
            </a:r>
          </a:p>
        </p:txBody>
      </p:sp>
      <p:sp>
        <p:nvSpPr>
          <p:cNvPr id="159" name="Shape 159"/>
          <p:cNvSpPr/>
          <p:nvPr/>
        </p:nvSpPr>
        <p:spPr>
          <a:xfrm>
            <a:off x="1601755" y="381000"/>
            <a:ext cx="9572690" cy="177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5500"/>
              <a:t>ANALYSIS OF ART PROCESS</a:t>
            </a:r>
            <a:endParaRPr sz="5500"/>
          </a:p>
          <a:p>
            <a:pPr lvl="0">
              <a:defRPr sz="1800"/>
            </a:pPr>
            <a:r>
              <a:rPr sz="5500"/>
              <a:t>Advanced</a:t>
            </a:r>
          </a:p>
        </p:txBody>
      </p:sp>
      <p:sp>
        <p:nvSpPr>
          <p:cNvPr id="160" name="Shape 160"/>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1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1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1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7" grpId="3"/>
      <p:bldP build="whole" bldLvl="1" animBg="1" rev="0" advAuto="0" spid="158" grpId="4"/>
      <p:bldP build="whole" bldLvl="1" animBg="1" rev="0" advAuto="0" spid="156" grpId="2"/>
      <p:bldP build="whole" bldLvl="1" animBg="1" rev="0" advAuto="0" spid="155"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Shape 162"/>
          <p:cNvSpPr/>
          <p:nvPr/>
        </p:nvSpPr>
        <p:spPr>
          <a:xfrm>
            <a:off x="1111481" y="6597650"/>
            <a:ext cx="7443293"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b="1" sz="3600">
                <a:latin typeface="Helvetica"/>
                <a:ea typeface="Helvetica"/>
                <a:cs typeface="Helvetica"/>
                <a:sym typeface="Helvetica"/>
              </a:rPr>
              <a:t>What - </a:t>
            </a:r>
            <a:r>
              <a:rPr sz="2700"/>
              <a:t>pure objective description</a:t>
            </a:r>
          </a:p>
        </p:txBody>
      </p:sp>
      <p:sp>
        <p:nvSpPr>
          <p:cNvPr id="163" name="Shape 163"/>
          <p:cNvSpPr/>
          <p:nvPr/>
        </p:nvSpPr>
        <p:spPr>
          <a:xfrm>
            <a:off x="2268737" y="5375273"/>
            <a:ext cx="9624582" cy="6477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b="1" sz="3600">
                <a:solidFill>
                  <a:srgbClr val="A6AAA9"/>
                </a:solidFill>
                <a:latin typeface="Helvetica"/>
                <a:ea typeface="Helvetica"/>
                <a:cs typeface="Helvetica"/>
                <a:sym typeface="Helvetica"/>
              </a:rPr>
              <a:t>How</a:t>
            </a:r>
            <a:r>
              <a:rPr sz="3600">
                <a:solidFill>
                  <a:srgbClr val="A6AAA9"/>
                </a:solidFill>
              </a:rPr>
              <a:t>-</a:t>
            </a:r>
            <a:r>
              <a:rPr i="1" sz="2700">
                <a:solidFill>
                  <a:srgbClr val="A6AAA9"/>
                </a:solidFill>
              </a:rPr>
              <a:t>Conjecture of how the piece was created</a:t>
            </a:r>
          </a:p>
        </p:txBody>
      </p:sp>
      <p:sp>
        <p:nvSpPr>
          <p:cNvPr id="164" name="Shape 164"/>
          <p:cNvSpPr/>
          <p:nvPr/>
        </p:nvSpPr>
        <p:spPr>
          <a:xfrm>
            <a:off x="4707137" y="3746496"/>
            <a:ext cx="6449582" cy="10541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b="1" sz="3600">
                <a:solidFill>
                  <a:srgbClr val="A6AAA9"/>
                </a:solidFill>
                <a:latin typeface="Helvetica"/>
                <a:ea typeface="Helvetica"/>
                <a:cs typeface="Helvetica"/>
                <a:sym typeface="Helvetica"/>
              </a:rPr>
              <a:t>Why</a:t>
            </a:r>
            <a:r>
              <a:rPr sz="3600">
                <a:solidFill>
                  <a:srgbClr val="A6AAA9"/>
                </a:solidFill>
              </a:rPr>
              <a:t>- </a:t>
            </a:r>
            <a:r>
              <a:rPr sz="2700">
                <a:solidFill>
                  <a:srgbClr val="A6AAA9"/>
                </a:solidFill>
              </a:rPr>
              <a:t>Why did the artist create it and what does it mean?</a:t>
            </a:r>
          </a:p>
        </p:txBody>
      </p:sp>
      <p:sp>
        <p:nvSpPr>
          <p:cNvPr id="165" name="Shape 165"/>
          <p:cNvSpPr/>
          <p:nvPr/>
        </p:nvSpPr>
        <p:spPr>
          <a:xfrm>
            <a:off x="1716055" y="939800"/>
            <a:ext cx="9572690" cy="177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5500"/>
              <a:t>ANALYSIS OF ART PROCESS</a:t>
            </a:r>
            <a:endParaRPr sz="5500"/>
          </a:p>
          <a:p>
            <a:pPr lvl="0">
              <a:defRPr sz="1800"/>
            </a:pPr>
            <a:r>
              <a:rPr sz="5500"/>
              <a:t>Simplified</a:t>
            </a:r>
          </a:p>
        </p:txBody>
      </p:sp>
      <p:sp>
        <p:nvSpPr>
          <p:cNvPr id="166" name="Shape 166"/>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1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1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3" grpId="2"/>
      <p:bldP build="whole" bldLvl="1" animBg="1" rev="0" advAuto="0" spid="164" grpId="3"/>
      <p:bldP build="whole" bldLvl="1" animBg="1" rev="0" advAuto="0" spid="162"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ph type="title"/>
          </p:nvPr>
        </p:nvSpPr>
        <p:spPr>
          <a:prstGeom prst="rect">
            <a:avLst/>
          </a:prstGeom>
        </p:spPr>
        <p:txBody>
          <a:bodyPr/>
          <a:lstStyle/>
          <a:p>
            <a:pPr lvl="0">
              <a:defRPr sz="1800"/>
            </a:pPr>
            <a:r>
              <a:rPr sz="8000"/>
              <a:t>Artful Thinking Strategies</a:t>
            </a:r>
          </a:p>
        </p:txBody>
      </p:sp>
      <p:sp>
        <p:nvSpPr>
          <p:cNvPr id="169" name="Shape 169"/>
          <p:cNvSpPr/>
          <p:nvPr>
            <p:ph type="body" idx="1"/>
          </p:nvPr>
        </p:nvSpPr>
        <p:spPr>
          <a:xfrm>
            <a:off x="1270000" y="5499100"/>
            <a:ext cx="10464800" cy="1198034"/>
          </a:xfrm>
          <a:prstGeom prst="rect">
            <a:avLst/>
          </a:prstGeom>
        </p:spPr>
        <p:txBody>
          <a:bodyPr/>
          <a:lstStyle>
            <a:lvl1pPr defTabSz="457200">
              <a:defRPr i="1" sz="3100">
                <a:latin typeface="Verdana"/>
                <a:ea typeface="Verdana"/>
                <a:cs typeface="Verdana"/>
                <a:sym typeface="Verdana"/>
              </a:defRPr>
            </a:lvl1pPr>
          </a:lstStyle>
          <a:p>
            <a:pPr lvl="0">
              <a:defRPr i="0" sz="1800"/>
            </a:pPr>
            <a:r>
              <a:rPr i="1" sz="3100"/>
              <a:t>From Project Zero, an educational research group at the Harvard Graduate School of Education</a:t>
            </a:r>
          </a:p>
        </p:txBody>
      </p:sp>
      <p:sp>
        <p:nvSpPr>
          <p:cNvPr id="170" name="Shape 170"/>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9"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Shape 172"/>
          <p:cNvSpPr/>
          <p:nvPr>
            <p:ph type="title"/>
          </p:nvPr>
        </p:nvSpPr>
        <p:spPr>
          <a:xfrm>
            <a:off x="952500" y="241300"/>
            <a:ext cx="11099800" cy="2159000"/>
          </a:xfrm>
          <a:prstGeom prst="rect">
            <a:avLst/>
          </a:prstGeom>
        </p:spPr>
        <p:txBody>
          <a:bodyPr/>
          <a:lstStyle/>
          <a:p>
            <a:pPr lvl="0">
              <a:defRPr sz="1800"/>
            </a:pPr>
            <a:r>
              <a:rPr sz="8000"/>
              <a:t>Goals</a:t>
            </a:r>
          </a:p>
        </p:txBody>
      </p:sp>
      <p:sp>
        <p:nvSpPr>
          <p:cNvPr id="173" name="Shape 173"/>
          <p:cNvSpPr/>
          <p:nvPr>
            <p:ph type="body" idx="1"/>
          </p:nvPr>
        </p:nvSpPr>
        <p:spPr>
          <a:xfrm>
            <a:off x="806177" y="2133600"/>
            <a:ext cx="9627146" cy="7239000"/>
          </a:xfrm>
          <a:prstGeom prst="rect">
            <a:avLst/>
          </a:prstGeom>
        </p:spPr>
        <p:txBody>
          <a:bodyPr/>
          <a:lstStyle/>
          <a:p>
            <a:pPr lvl="0" marL="628649" indent="-628649" defTabSz="578358">
              <a:spcBef>
                <a:spcPts val="4100"/>
              </a:spcBef>
              <a:buSzPct val="100000"/>
              <a:buAutoNum type="arabicPeriod" startAt="1"/>
              <a:defRPr sz="1800"/>
            </a:pPr>
            <a:r>
              <a:rPr i="1" sz="4257"/>
              <a:t>Explore foundational thinking strategies for any class on any day.</a:t>
            </a:r>
            <a:endParaRPr i="1" sz="4257"/>
          </a:p>
          <a:p>
            <a:pPr lvl="0" marL="628649" indent="-628649" defTabSz="578358">
              <a:spcBef>
                <a:spcPts val="4100"/>
              </a:spcBef>
              <a:buSzPct val="100000"/>
              <a:buAutoNum type="arabicPeriod" startAt="1"/>
              <a:defRPr sz="1800"/>
            </a:pPr>
            <a:r>
              <a:rPr i="1" sz="4257"/>
              <a:t>Strengthen the connections between art content and core content.</a:t>
            </a:r>
            <a:endParaRPr i="1" sz="4257"/>
          </a:p>
          <a:p>
            <a:pPr lvl="0" marL="628649" indent="-628649" defTabSz="578358">
              <a:spcBef>
                <a:spcPts val="4100"/>
              </a:spcBef>
              <a:buSzPct val="100000"/>
              <a:buAutoNum type="arabicPeriod" startAt="1"/>
              <a:defRPr sz="1800"/>
            </a:pPr>
            <a:r>
              <a:rPr i="1" sz="4257"/>
              <a:t>Increase engagement, creativity and critical thinking in your class.</a:t>
            </a:r>
            <a:endParaRPr i="1" sz="4257"/>
          </a:p>
          <a:p>
            <a:pPr lvl="0" marL="628649" indent="-628649" defTabSz="578358">
              <a:spcBef>
                <a:spcPts val="4100"/>
              </a:spcBef>
              <a:buSzPct val="100000"/>
              <a:buAutoNum type="arabicPeriod" startAt="1"/>
              <a:defRPr sz="1800"/>
            </a:pPr>
            <a:r>
              <a:rPr i="1" sz="4257"/>
              <a:t>Use these techniques in your class right away.</a:t>
            </a:r>
          </a:p>
        </p:txBody>
      </p:sp>
      <p:pic>
        <p:nvPicPr>
          <p:cNvPr id="174" name="pasted-image.tif"/>
          <p:cNvPicPr/>
          <p:nvPr/>
        </p:nvPicPr>
        <p:blipFill>
          <a:blip r:embed="rId2">
            <a:extLst/>
          </a:blip>
          <a:stretch>
            <a:fillRect/>
          </a:stretch>
        </p:blipFill>
        <p:spPr>
          <a:xfrm>
            <a:off x="10765631" y="1662321"/>
            <a:ext cx="1672861" cy="2007434"/>
          </a:xfrm>
          <a:prstGeom prst="rect">
            <a:avLst/>
          </a:prstGeom>
          <a:ln w="12700">
            <a:miter lim="400000"/>
          </a:ln>
        </p:spPr>
      </p:pic>
      <p:pic>
        <p:nvPicPr>
          <p:cNvPr id="175" name="pasted-image.tif"/>
          <p:cNvPicPr/>
          <p:nvPr/>
        </p:nvPicPr>
        <p:blipFill>
          <a:blip r:embed="rId3">
            <a:extLst/>
          </a:blip>
          <a:srcRect l="14223" t="0" r="0" b="0"/>
          <a:stretch>
            <a:fillRect/>
          </a:stretch>
        </p:blipFill>
        <p:spPr>
          <a:xfrm>
            <a:off x="10565027" y="6489066"/>
            <a:ext cx="2074017" cy="1609015"/>
          </a:xfrm>
          <a:prstGeom prst="rect">
            <a:avLst/>
          </a:prstGeom>
          <a:ln w="12700">
            <a:miter lim="400000"/>
          </a:ln>
        </p:spPr>
      </p:pic>
      <p:pic>
        <p:nvPicPr>
          <p:cNvPr id="176" name="pasted-image.tif"/>
          <p:cNvPicPr/>
          <p:nvPr/>
        </p:nvPicPr>
        <p:blipFill>
          <a:blip r:embed="rId4">
            <a:extLst/>
          </a:blip>
          <a:stretch>
            <a:fillRect/>
          </a:stretch>
        </p:blipFill>
        <p:spPr>
          <a:xfrm>
            <a:off x="10392500" y="7872820"/>
            <a:ext cx="2419123" cy="1812007"/>
          </a:xfrm>
          <a:prstGeom prst="rect">
            <a:avLst/>
          </a:prstGeom>
          <a:ln w="12700">
            <a:miter lim="400000"/>
          </a:ln>
        </p:spPr>
      </p:pic>
      <p:pic>
        <p:nvPicPr>
          <p:cNvPr id="177" name="pasted-image.tif"/>
          <p:cNvPicPr/>
          <p:nvPr/>
        </p:nvPicPr>
        <p:blipFill>
          <a:blip r:embed="rId5">
            <a:extLst/>
          </a:blip>
          <a:stretch>
            <a:fillRect/>
          </a:stretch>
        </p:blipFill>
        <p:spPr>
          <a:xfrm>
            <a:off x="10326740" y="3917360"/>
            <a:ext cx="2550642" cy="2159001"/>
          </a:xfrm>
          <a:prstGeom prst="rect">
            <a:avLst/>
          </a:prstGeom>
          <a:ln w="12700">
            <a:miter lim="400000"/>
          </a:ln>
        </p:spPr>
      </p:pic>
      <p:sp>
        <p:nvSpPr>
          <p:cNvPr id="178" name="Shape 178"/>
          <p:cNvSpPr/>
          <p:nvPr/>
        </p:nvSpPr>
        <p:spPr>
          <a:xfrm>
            <a:off x="12477718" y="9207500"/>
            <a:ext cx="4318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73">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173">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17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1" fill="hold">
                                  <p:stCondLst>
                                    <p:cond delay="0"/>
                                  </p:stCondLst>
                                  <p:iterate type="el" backwards="0">
                                    <p:tmAbs val="0"/>
                                  </p:iterate>
                                  <p:childTnLst>
                                    <p:set>
                                      <p:cBhvr>
                                        <p:cTn id="15" fill="hold"/>
                                        <p:tgtEl>
                                          <p:spTgt spid="173">
                                            <p:txEl>
                                              <p:pRg st="1" end="1"/>
                                            </p:txEl>
                                          </p:spTgt>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3" fill="hold">
                                  <p:stCondLst>
                                    <p:cond delay="0"/>
                                  </p:stCondLst>
                                  <p:iterate type="el" backwards="0">
                                    <p:tmAbs val="0"/>
                                  </p:iterate>
                                  <p:childTnLst>
                                    <p:set>
                                      <p:cBhvr>
                                        <p:cTn id="18" fill="hold"/>
                                        <p:tgtEl>
                                          <p:spTgt spid="1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1" fill="hold">
                                  <p:stCondLst>
                                    <p:cond delay="0"/>
                                  </p:stCondLst>
                                  <p:iterate type="el" backwards="0">
                                    <p:tmAbs val="0"/>
                                  </p:iterate>
                                  <p:childTnLst>
                                    <p:set>
                                      <p:cBhvr>
                                        <p:cTn id="22" fill="hold"/>
                                        <p:tgtEl>
                                          <p:spTgt spid="17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1" fill="hold">
                                  <p:stCondLst>
                                    <p:cond delay="0"/>
                                  </p:stCondLst>
                                  <p:iterate type="el" backwards="0">
                                    <p:tmAbs val="0"/>
                                  </p:iterate>
                                  <p:childTnLst>
                                    <p:set>
                                      <p:cBhvr>
                                        <p:cTn id="26" fill="hold"/>
                                        <p:tgtEl>
                                          <p:spTgt spid="173">
                                            <p:txEl>
                                              <p:pRg st="3" end="3"/>
                                            </p:txEl>
                                          </p:spTgt>
                                        </p:tgtEl>
                                        <p:attrNameLst>
                                          <p:attrName>style.visibility</p:attrName>
                                        </p:attrNameLst>
                                      </p:cBhvr>
                                      <p:to>
                                        <p:strVal val="visible"/>
                                      </p:to>
                                    </p:set>
                                  </p:childTnLst>
                                </p:cTn>
                              </p:par>
                            </p:childTnLst>
                          </p:cTn>
                        </p:par>
                        <p:par>
                          <p:cTn id="27" fill="hold">
                            <p:stCondLst>
                              <p:cond delay="0"/>
                            </p:stCondLst>
                            <p:childTnLst>
                              <p:par>
                                <p:cTn id="28" nodeType="afterEffect" presetClass="entr" presetSubtype="0" presetID="1" grpId="4" fill="hold">
                                  <p:stCondLst>
                                    <p:cond delay="0"/>
                                  </p:stCondLst>
                                  <p:iterate type="el" backwards="0">
                                    <p:tmAbs val="0"/>
                                  </p:iterate>
                                  <p:childTnLst>
                                    <p:set>
                                      <p:cBhvr>
                                        <p:cTn id="29" fill="hold"/>
                                        <p:tgtEl>
                                          <p:spTgt spid="175"/>
                                        </p:tgtEl>
                                        <p:attrNameLst>
                                          <p:attrName>style.visibility</p:attrName>
                                        </p:attrNameLst>
                                      </p:cBhvr>
                                      <p:to>
                                        <p:strVal val="visible"/>
                                      </p:to>
                                    </p:set>
                                  </p:childTnLst>
                                </p:cTn>
                              </p:par>
                            </p:childTnLst>
                          </p:cTn>
                        </p:par>
                        <p:par>
                          <p:cTn id="30" fill="hold">
                            <p:stCondLst>
                              <p:cond delay="0"/>
                            </p:stCondLst>
                            <p:childTnLst>
                              <p:par>
                                <p:cTn id="31" nodeType="afterEffect" presetClass="entr" presetSubtype="0" presetID="1" grpId="5" fill="hold">
                                  <p:stCondLst>
                                    <p:cond delay="0"/>
                                  </p:stCondLst>
                                  <p:iterate type="el" backwards="0">
                                    <p:tmAbs val="0"/>
                                  </p:iterate>
                                  <p:childTnLst>
                                    <p:set>
                                      <p:cBhvr>
                                        <p:cTn id="32" fill="hold"/>
                                        <p:tgtEl>
                                          <p:spTgt spid="1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6" grpId="5"/>
      <p:bldP build="whole" bldLvl="1" animBg="1" rev="0" advAuto="0" spid="175" grpId="4"/>
      <p:bldP build="whole" bldLvl="1" animBg="1" rev="0" advAuto="0" spid="177" grpId="3"/>
      <p:bldP build="whole" bldLvl="1" animBg="1" rev="0" advAuto="0" spid="174" grpId="2"/>
      <p:bldP build="p" bldLvl="5" animBg="1" rev="0" advAuto="0" spid="173" grpId="1"/>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p:cNvSpPr/>
          <p:nvPr>
            <p:ph type="title"/>
          </p:nvPr>
        </p:nvSpPr>
        <p:spPr>
          <a:xfrm>
            <a:off x="1287749" y="1006357"/>
            <a:ext cx="11099801" cy="2159001"/>
          </a:xfrm>
          <a:prstGeom prst="rect">
            <a:avLst/>
          </a:prstGeom>
        </p:spPr>
        <p:txBody>
          <a:bodyPr/>
          <a:lstStyle>
            <a:lvl1pPr defTabSz="549148">
              <a:defRPr sz="7519"/>
            </a:lvl1pPr>
          </a:lstStyle>
          <a:p>
            <a:pPr lvl="0">
              <a:defRPr sz="1800"/>
            </a:pPr>
            <a:r>
              <a:rPr sz="7519"/>
              <a:t>Visual Thinking Strategies</a:t>
            </a:r>
          </a:p>
        </p:txBody>
      </p:sp>
      <p:sp>
        <p:nvSpPr>
          <p:cNvPr id="181" name="Shape 181"/>
          <p:cNvSpPr/>
          <p:nvPr>
            <p:ph type="body" idx="1"/>
          </p:nvPr>
        </p:nvSpPr>
        <p:spPr>
          <a:xfrm>
            <a:off x="1391706" y="2387058"/>
            <a:ext cx="5280613" cy="6286501"/>
          </a:xfrm>
          <a:prstGeom prst="rect">
            <a:avLst/>
          </a:prstGeom>
        </p:spPr>
        <p:txBody>
          <a:bodyPr/>
          <a:lstStyle>
            <a:lvl1pPr>
              <a:defRPr sz="4200"/>
            </a:lvl1pPr>
          </a:lstStyle>
          <a:p>
            <a:pPr lvl="0">
              <a:defRPr sz="1800"/>
            </a:pPr>
            <a:r>
              <a:rPr sz="4200"/>
              <a:t>Once visual thinking strategies are learned, artwork is not viewed the same way ever again.</a:t>
            </a:r>
          </a:p>
        </p:txBody>
      </p:sp>
      <p:sp>
        <p:nvSpPr>
          <p:cNvPr id="182" name="Shape 182"/>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pic>
        <p:nvPicPr>
          <p:cNvPr id="183" name="pasted-image.png"/>
          <p:cNvPicPr/>
          <p:nvPr/>
        </p:nvPicPr>
        <p:blipFill>
          <a:blip r:embed="rId2">
            <a:extLst/>
          </a:blip>
          <a:stretch>
            <a:fillRect/>
          </a:stretch>
        </p:blipFill>
        <p:spPr>
          <a:xfrm>
            <a:off x="7413633" y="3488695"/>
            <a:ext cx="4536918" cy="4083227"/>
          </a:xfrm>
          <a:prstGeom prst="rect">
            <a:avLst/>
          </a:prstGeom>
          <a:ln w="12700">
            <a:miter lim="400000"/>
          </a:ln>
        </p:spPr>
      </p:pic>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 name="Shape 51"/>
          <p:cNvSpPr/>
          <p:nvPr>
            <p:ph type="title"/>
          </p:nvPr>
        </p:nvSpPr>
        <p:spPr>
          <a:xfrm>
            <a:off x="1130300" y="685800"/>
            <a:ext cx="10464800" cy="2717800"/>
          </a:xfrm>
          <a:prstGeom prst="rect">
            <a:avLst/>
          </a:prstGeom>
        </p:spPr>
        <p:txBody>
          <a:bodyPr/>
          <a:lstStyle>
            <a:lvl1pPr defTabSz="391414">
              <a:defRPr sz="5360"/>
            </a:lvl1pPr>
          </a:lstStyle>
          <a:p>
            <a:pPr lvl="0">
              <a:defRPr sz="1800"/>
            </a:pPr>
            <a:r>
              <a:rPr sz="5360"/>
              <a:t>Collaborate to sort and select images for a small exhibition based on a theme of your choice.  </a:t>
            </a:r>
          </a:p>
        </p:txBody>
      </p:sp>
      <p:pic>
        <p:nvPicPr>
          <p:cNvPr id="52" name="IMG_1221.jpg"/>
          <p:cNvPicPr/>
          <p:nvPr/>
        </p:nvPicPr>
        <p:blipFill>
          <a:blip r:embed="rId2">
            <a:extLst/>
          </a:blip>
          <a:stretch>
            <a:fillRect/>
          </a:stretch>
        </p:blipFill>
        <p:spPr>
          <a:xfrm>
            <a:off x="2841247" y="3520784"/>
            <a:ext cx="7322306" cy="5489866"/>
          </a:xfrm>
          <a:prstGeom prst="rect">
            <a:avLst/>
          </a:prstGeom>
          <a:ln w="12700">
            <a:miter lim="400000"/>
          </a:ln>
        </p:spPr>
      </p:pic>
      <p:sp>
        <p:nvSpPr>
          <p:cNvPr id="53" name="Shape 53"/>
          <p:cNvSpPr/>
          <p:nvPr/>
        </p:nvSpPr>
        <p:spPr>
          <a:xfrm>
            <a:off x="12503118" y="9093200"/>
            <a:ext cx="4318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H/B</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ph type="title"/>
          </p:nvPr>
        </p:nvSpPr>
        <p:spPr>
          <a:xfrm>
            <a:off x="1270000" y="2273300"/>
            <a:ext cx="10464800" cy="3302000"/>
          </a:xfrm>
          <a:prstGeom prst="rect">
            <a:avLst/>
          </a:prstGeom>
        </p:spPr>
        <p:txBody>
          <a:bodyPr/>
          <a:lstStyle/>
          <a:p>
            <a:pPr lvl="0">
              <a:defRPr sz="1800"/>
            </a:pPr>
            <a:r>
              <a:rPr sz="8000"/>
              <a:t>Beginning, </a:t>
            </a:r>
            <a:endParaRPr sz="8000"/>
          </a:p>
          <a:p>
            <a:pPr lvl="0">
              <a:defRPr sz="1800"/>
            </a:pPr>
            <a:r>
              <a:rPr sz="8000"/>
              <a:t>Middle or End?</a:t>
            </a:r>
          </a:p>
        </p:txBody>
      </p:sp>
      <p:sp>
        <p:nvSpPr>
          <p:cNvPr id="186" name="Shape 186"/>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Shape 188"/>
          <p:cNvSpPr/>
          <p:nvPr>
            <p:ph type="title"/>
          </p:nvPr>
        </p:nvSpPr>
        <p:spPr>
          <a:prstGeom prst="rect">
            <a:avLst/>
          </a:prstGeom>
        </p:spPr>
        <p:txBody>
          <a:bodyPr/>
          <a:lstStyle/>
          <a:p>
            <a:pPr lvl="0">
              <a:defRPr sz="1800"/>
            </a:pPr>
            <a:r>
              <a:rPr sz="8000"/>
              <a:t>Need</a:t>
            </a:r>
          </a:p>
        </p:txBody>
      </p:sp>
      <p:pic>
        <p:nvPicPr>
          <p:cNvPr id="189" name="pasted-image.tif"/>
          <p:cNvPicPr/>
          <p:nvPr/>
        </p:nvPicPr>
        <p:blipFill>
          <a:blip r:embed="rId2">
            <a:extLst/>
          </a:blip>
          <a:stretch>
            <a:fillRect/>
          </a:stretch>
        </p:blipFill>
        <p:spPr>
          <a:xfrm>
            <a:off x="4697511" y="3296146"/>
            <a:ext cx="2857501" cy="2857501"/>
          </a:xfrm>
          <a:prstGeom prst="rect">
            <a:avLst/>
          </a:prstGeom>
          <a:ln w="12700">
            <a:miter lim="400000"/>
          </a:ln>
        </p:spPr>
      </p:pic>
      <p:grpSp>
        <p:nvGrpSpPr>
          <p:cNvPr id="203" name="Group 203"/>
          <p:cNvGrpSpPr/>
          <p:nvPr/>
        </p:nvGrpSpPr>
        <p:grpSpPr>
          <a:xfrm>
            <a:off x="8141268" y="3397622"/>
            <a:ext cx="4279253" cy="2958356"/>
            <a:chOff x="0" y="0"/>
            <a:chExt cx="4279251" cy="2958355"/>
          </a:xfrm>
        </p:grpSpPr>
        <p:sp>
          <p:nvSpPr>
            <p:cNvPr id="190" name="Shape 190"/>
            <p:cNvSpPr/>
            <p:nvPr/>
          </p:nvSpPr>
          <p:spPr>
            <a:xfrm>
              <a:off x="0" y="0"/>
              <a:ext cx="4279252" cy="2958356"/>
            </a:xfrm>
            <a:prstGeom prst="rect">
              <a:avLst/>
            </a:prstGeom>
            <a:noFill/>
            <a:ln w="25400" cap="flat">
              <a:solidFill>
                <a:srgbClr val="85888D"/>
              </a:solidFill>
              <a:prstDash val="solid"/>
              <a:miter lim="400000"/>
            </a:ln>
            <a:effectLst/>
          </p:spPr>
          <p:txBody>
            <a:bodyPr wrap="square" lIns="50800" tIns="50800" rIns="50800" bIns="50800" numCol="1" anchor="ctr">
              <a:noAutofit/>
            </a:bodyPr>
            <a:lstStyle/>
            <a:p>
              <a:pPr lvl="0">
                <a:defRPr sz="2400"/>
              </a:pPr>
            </a:p>
          </p:txBody>
        </p:sp>
        <p:sp>
          <p:nvSpPr>
            <p:cNvPr id="191" name="Shape 191"/>
            <p:cNvSpPr/>
            <p:nvPr/>
          </p:nvSpPr>
          <p:spPr>
            <a:xfrm>
              <a:off x="517860" y="264287"/>
              <a:ext cx="775498" cy="775498"/>
            </a:xfrm>
            <a:prstGeom prst="rect">
              <a:avLst/>
            </a:prstGeom>
            <a:noFill/>
            <a:ln w="25400" cap="flat">
              <a:solidFill>
                <a:srgbClr val="85888D"/>
              </a:solidFill>
              <a:prstDash val="solid"/>
              <a:miter lim="400000"/>
            </a:ln>
            <a:effectLst/>
          </p:spPr>
          <p:txBody>
            <a:bodyPr wrap="square" lIns="50800" tIns="50800" rIns="50800" bIns="50800" numCol="1" anchor="ctr">
              <a:noAutofit/>
            </a:bodyPr>
            <a:lstStyle/>
            <a:p>
              <a:pPr lvl="0">
                <a:defRPr sz="2400"/>
              </a:pPr>
            </a:p>
          </p:txBody>
        </p:sp>
        <p:sp>
          <p:nvSpPr>
            <p:cNvPr id="192" name="Shape 192"/>
            <p:cNvSpPr/>
            <p:nvPr/>
          </p:nvSpPr>
          <p:spPr>
            <a:xfrm>
              <a:off x="1751876" y="264287"/>
              <a:ext cx="775499" cy="775498"/>
            </a:xfrm>
            <a:prstGeom prst="rect">
              <a:avLst/>
            </a:prstGeom>
            <a:noFill/>
            <a:ln w="25400" cap="flat">
              <a:solidFill>
                <a:srgbClr val="85888D"/>
              </a:solidFill>
              <a:prstDash val="solid"/>
              <a:miter lim="400000"/>
            </a:ln>
            <a:effectLst/>
          </p:spPr>
          <p:txBody>
            <a:bodyPr wrap="square" lIns="50800" tIns="50800" rIns="50800" bIns="50800" numCol="1" anchor="ctr">
              <a:noAutofit/>
            </a:bodyPr>
            <a:lstStyle/>
            <a:p>
              <a:pPr lvl="0">
                <a:defRPr sz="2400"/>
              </a:pPr>
            </a:p>
          </p:txBody>
        </p:sp>
        <p:sp>
          <p:nvSpPr>
            <p:cNvPr id="193" name="Shape 193"/>
            <p:cNvSpPr/>
            <p:nvPr/>
          </p:nvSpPr>
          <p:spPr>
            <a:xfrm>
              <a:off x="2985893" y="264287"/>
              <a:ext cx="775498" cy="775498"/>
            </a:xfrm>
            <a:prstGeom prst="rect">
              <a:avLst/>
            </a:prstGeom>
            <a:noFill/>
            <a:ln w="25400" cap="flat">
              <a:solidFill>
                <a:srgbClr val="85888D"/>
              </a:solidFill>
              <a:prstDash val="solid"/>
              <a:miter lim="400000"/>
            </a:ln>
            <a:effectLst/>
          </p:spPr>
          <p:txBody>
            <a:bodyPr wrap="square" lIns="50800" tIns="50800" rIns="50800" bIns="50800" numCol="1" anchor="ctr">
              <a:noAutofit/>
            </a:bodyPr>
            <a:lstStyle/>
            <a:p>
              <a:pPr lvl="0">
                <a:defRPr sz="2400"/>
              </a:pPr>
            </a:p>
          </p:txBody>
        </p:sp>
        <p:sp>
          <p:nvSpPr>
            <p:cNvPr id="194" name="Shape 194"/>
            <p:cNvSpPr/>
            <p:nvPr/>
          </p:nvSpPr>
          <p:spPr>
            <a:xfrm>
              <a:off x="417994" y="1597821"/>
              <a:ext cx="975230"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195" name="Shape 195"/>
            <p:cNvSpPr/>
            <p:nvPr/>
          </p:nvSpPr>
          <p:spPr>
            <a:xfrm>
              <a:off x="417994" y="2015794"/>
              <a:ext cx="975230"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196" name="Shape 196"/>
            <p:cNvSpPr/>
            <p:nvPr/>
          </p:nvSpPr>
          <p:spPr>
            <a:xfrm>
              <a:off x="417995" y="2433767"/>
              <a:ext cx="975229"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197" name="Shape 197"/>
            <p:cNvSpPr/>
            <p:nvPr/>
          </p:nvSpPr>
          <p:spPr>
            <a:xfrm>
              <a:off x="1652011" y="1597821"/>
              <a:ext cx="975230"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198" name="Shape 198"/>
            <p:cNvSpPr/>
            <p:nvPr/>
          </p:nvSpPr>
          <p:spPr>
            <a:xfrm>
              <a:off x="1652011" y="2015794"/>
              <a:ext cx="975230"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199" name="Shape 199"/>
            <p:cNvSpPr/>
            <p:nvPr/>
          </p:nvSpPr>
          <p:spPr>
            <a:xfrm>
              <a:off x="1652011" y="2433767"/>
              <a:ext cx="975230"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200" name="Shape 200"/>
            <p:cNvSpPr/>
            <p:nvPr/>
          </p:nvSpPr>
          <p:spPr>
            <a:xfrm>
              <a:off x="2886027" y="1597821"/>
              <a:ext cx="975230"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201" name="Shape 201"/>
            <p:cNvSpPr/>
            <p:nvPr/>
          </p:nvSpPr>
          <p:spPr>
            <a:xfrm>
              <a:off x="2886027" y="2015794"/>
              <a:ext cx="975230"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202" name="Shape 202"/>
            <p:cNvSpPr/>
            <p:nvPr/>
          </p:nvSpPr>
          <p:spPr>
            <a:xfrm>
              <a:off x="2886027" y="2433767"/>
              <a:ext cx="975230"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grpSp>
      <p:pic>
        <p:nvPicPr>
          <p:cNvPr id="204" name="pasted-image-filtered.jpeg"/>
          <p:cNvPicPr/>
          <p:nvPr/>
        </p:nvPicPr>
        <p:blipFill>
          <a:blip r:embed="rId3">
            <a:extLst/>
          </a:blip>
          <a:srcRect l="16951" t="0" r="16951" b="0"/>
          <a:stretch>
            <a:fillRect/>
          </a:stretch>
        </p:blipFill>
        <p:spPr>
          <a:xfrm>
            <a:off x="2774182" y="4124821"/>
            <a:ext cx="1337005" cy="1199987"/>
          </a:xfrm>
          <a:prstGeom prst="rect">
            <a:avLst/>
          </a:prstGeom>
          <a:ln w="12700">
            <a:miter lim="400000"/>
          </a:ln>
        </p:spPr>
      </p:pic>
      <p:sp>
        <p:nvSpPr>
          <p:cNvPr id="205" name="Shape 205"/>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 name="Shape 207"/>
          <p:cNvSpPr/>
          <p:nvPr>
            <p:ph type="title"/>
          </p:nvPr>
        </p:nvSpPr>
        <p:spPr>
          <a:xfrm>
            <a:off x="1270000" y="76200"/>
            <a:ext cx="10464800" cy="3302000"/>
          </a:xfrm>
          <a:prstGeom prst="rect">
            <a:avLst/>
          </a:prstGeom>
        </p:spPr>
        <p:txBody>
          <a:bodyPr/>
          <a:lstStyle/>
          <a:p>
            <a:pPr lvl="0">
              <a:defRPr sz="1800"/>
            </a:pPr>
            <a:r>
              <a:rPr sz="8000"/>
              <a:t>Beginning, </a:t>
            </a:r>
            <a:endParaRPr sz="8000"/>
          </a:p>
          <a:p>
            <a:pPr lvl="0">
              <a:defRPr sz="1800"/>
            </a:pPr>
            <a:r>
              <a:rPr sz="8000"/>
              <a:t>Middle or End?</a:t>
            </a:r>
          </a:p>
        </p:txBody>
      </p:sp>
      <p:sp>
        <p:nvSpPr>
          <p:cNvPr id="208" name="Shape 208"/>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
        <p:nvSpPr>
          <p:cNvPr id="209" name="Shape 209"/>
          <p:cNvSpPr/>
          <p:nvPr>
            <p:ph type="body" idx="1"/>
          </p:nvPr>
        </p:nvSpPr>
        <p:spPr>
          <a:xfrm>
            <a:off x="242044" y="2882900"/>
            <a:ext cx="9841012" cy="6286500"/>
          </a:xfrm>
          <a:prstGeom prst="rect">
            <a:avLst/>
          </a:prstGeom>
        </p:spPr>
        <p:txBody>
          <a:bodyPr anchor="ctr"/>
          <a:lstStyle/>
          <a:p>
            <a:pPr lvl="0" marL="444500" indent="-444500" algn="l">
              <a:spcBef>
                <a:spcPts val="4200"/>
              </a:spcBef>
              <a:buSzPct val="75000"/>
              <a:buChar char="•"/>
              <a:defRPr sz="1800"/>
            </a:pPr>
            <a:r>
              <a:rPr sz="3600"/>
              <a:t>If this is the beginning of a story, what happens next?</a:t>
            </a:r>
            <a:endParaRPr sz="3600"/>
          </a:p>
          <a:p>
            <a:pPr lvl="0" marL="444500" indent="-444500" algn="l">
              <a:spcBef>
                <a:spcPts val="4200"/>
              </a:spcBef>
              <a:buSzPct val="75000"/>
              <a:buChar char="•"/>
              <a:defRPr sz="1800"/>
            </a:pPr>
            <a:r>
              <a:rPr sz="3600"/>
              <a:t>If this is the middle of the story, what happened before and after this moment?</a:t>
            </a:r>
            <a:endParaRPr sz="3600"/>
          </a:p>
          <a:p>
            <a:pPr lvl="0" marL="444500" indent="-444500" algn="l">
              <a:spcBef>
                <a:spcPts val="4200"/>
              </a:spcBef>
              <a:buSzPct val="75000"/>
              <a:buChar char="•"/>
              <a:defRPr sz="1800"/>
            </a:pPr>
            <a:r>
              <a:rPr sz="3600"/>
              <a:t>If this is the end of the story, what was the story about?  </a:t>
            </a:r>
          </a:p>
        </p:txBody>
      </p:sp>
      <p:grpSp>
        <p:nvGrpSpPr>
          <p:cNvPr id="229" name="Group 229"/>
          <p:cNvGrpSpPr/>
          <p:nvPr/>
        </p:nvGrpSpPr>
        <p:grpSpPr>
          <a:xfrm>
            <a:off x="9411268" y="3532250"/>
            <a:ext cx="3375400" cy="2333500"/>
            <a:chOff x="0" y="0"/>
            <a:chExt cx="3375398" cy="2333498"/>
          </a:xfrm>
        </p:grpSpPr>
        <p:grpSp>
          <p:nvGrpSpPr>
            <p:cNvPr id="223" name="Group 223"/>
            <p:cNvGrpSpPr/>
            <p:nvPr/>
          </p:nvGrpSpPr>
          <p:grpSpPr>
            <a:xfrm>
              <a:off x="0" y="0"/>
              <a:ext cx="3375399" cy="2333499"/>
              <a:chOff x="0" y="0"/>
              <a:chExt cx="3375398" cy="2333498"/>
            </a:xfrm>
          </p:grpSpPr>
          <p:sp>
            <p:nvSpPr>
              <p:cNvPr id="210" name="Shape 210"/>
              <p:cNvSpPr/>
              <p:nvPr/>
            </p:nvSpPr>
            <p:spPr>
              <a:xfrm>
                <a:off x="0" y="0"/>
                <a:ext cx="3375399" cy="2333499"/>
              </a:xfrm>
              <a:prstGeom prst="rect">
                <a:avLst/>
              </a:prstGeom>
              <a:noFill/>
              <a:ln w="25400" cap="flat">
                <a:solidFill>
                  <a:srgbClr val="85888D"/>
                </a:solidFill>
                <a:prstDash val="solid"/>
                <a:miter lim="400000"/>
              </a:ln>
              <a:effectLst/>
            </p:spPr>
            <p:txBody>
              <a:bodyPr wrap="square" lIns="50800" tIns="50800" rIns="50800" bIns="50800" numCol="1" anchor="ctr">
                <a:noAutofit/>
              </a:bodyPr>
              <a:lstStyle/>
              <a:p>
                <a:pPr lvl="0">
                  <a:defRPr sz="2400"/>
                </a:pPr>
              </a:p>
            </p:txBody>
          </p:sp>
          <p:sp>
            <p:nvSpPr>
              <p:cNvPr id="211" name="Shape 211"/>
              <p:cNvSpPr/>
              <p:nvPr/>
            </p:nvSpPr>
            <p:spPr>
              <a:xfrm>
                <a:off x="408479" y="208465"/>
                <a:ext cx="611700" cy="611700"/>
              </a:xfrm>
              <a:prstGeom prst="rect">
                <a:avLst/>
              </a:prstGeom>
              <a:noFill/>
              <a:ln w="25400" cap="flat">
                <a:solidFill>
                  <a:srgbClr val="85888D"/>
                </a:solidFill>
                <a:prstDash val="solid"/>
                <a:miter lim="400000"/>
              </a:ln>
              <a:effectLst/>
            </p:spPr>
            <p:txBody>
              <a:bodyPr wrap="square" lIns="50800" tIns="50800" rIns="50800" bIns="50800" numCol="1" anchor="ctr">
                <a:noAutofit/>
              </a:bodyPr>
              <a:lstStyle/>
              <a:p>
                <a:pPr lvl="0">
                  <a:defRPr sz="2400"/>
                </a:pPr>
              </a:p>
            </p:txBody>
          </p:sp>
          <p:sp>
            <p:nvSpPr>
              <p:cNvPr id="212" name="Shape 212"/>
              <p:cNvSpPr/>
              <p:nvPr/>
            </p:nvSpPr>
            <p:spPr>
              <a:xfrm>
                <a:off x="1381849" y="208465"/>
                <a:ext cx="611700" cy="611700"/>
              </a:xfrm>
              <a:prstGeom prst="rect">
                <a:avLst/>
              </a:prstGeom>
              <a:noFill/>
              <a:ln w="25400" cap="flat">
                <a:solidFill>
                  <a:srgbClr val="85888D"/>
                </a:solidFill>
                <a:prstDash val="solid"/>
                <a:miter lim="400000"/>
              </a:ln>
              <a:effectLst/>
            </p:spPr>
            <p:txBody>
              <a:bodyPr wrap="square" lIns="50800" tIns="50800" rIns="50800" bIns="50800" numCol="1" anchor="ctr">
                <a:noAutofit/>
              </a:bodyPr>
              <a:lstStyle/>
              <a:p>
                <a:pPr lvl="0">
                  <a:defRPr sz="2400"/>
                </a:pPr>
              </a:p>
            </p:txBody>
          </p:sp>
          <p:sp>
            <p:nvSpPr>
              <p:cNvPr id="213" name="Shape 213"/>
              <p:cNvSpPr/>
              <p:nvPr/>
            </p:nvSpPr>
            <p:spPr>
              <a:xfrm>
                <a:off x="2355220" y="208465"/>
                <a:ext cx="611700" cy="611700"/>
              </a:xfrm>
              <a:prstGeom prst="rect">
                <a:avLst/>
              </a:prstGeom>
              <a:noFill/>
              <a:ln w="25400" cap="flat">
                <a:solidFill>
                  <a:srgbClr val="85888D"/>
                </a:solidFill>
                <a:prstDash val="solid"/>
                <a:miter lim="400000"/>
              </a:ln>
              <a:effectLst/>
            </p:spPr>
            <p:txBody>
              <a:bodyPr wrap="square" lIns="50800" tIns="50800" rIns="50800" bIns="50800" numCol="1" anchor="ctr">
                <a:noAutofit/>
              </a:bodyPr>
              <a:lstStyle/>
              <a:p>
                <a:pPr lvl="0">
                  <a:defRPr sz="2400"/>
                </a:pPr>
              </a:p>
            </p:txBody>
          </p:sp>
          <p:sp>
            <p:nvSpPr>
              <p:cNvPr id="214" name="Shape 214"/>
              <p:cNvSpPr/>
              <p:nvPr/>
            </p:nvSpPr>
            <p:spPr>
              <a:xfrm>
                <a:off x="329706" y="1260333"/>
                <a:ext cx="769245"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215" name="Shape 215"/>
              <p:cNvSpPr/>
              <p:nvPr/>
            </p:nvSpPr>
            <p:spPr>
              <a:xfrm>
                <a:off x="329706" y="1590023"/>
                <a:ext cx="769245"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216" name="Shape 216"/>
              <p:cNvSpPr/>
              <p:nvPr/>
            </p:nvSpPr>
            <p:spPr>
              <a:xfrm>
                <a:off x="329707" y="1919713"/>
                <a:ext cx="769244"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217" name="Shape 217"/>
              <p:cNvSpPr/>
              <p:nvPr/>
            </p:nvSpPr>
            <p:spPr>
              <a:xfrm>
                <a:off x="1303077" y="1260333"/>
                <a:ext cx="769244"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218" name="Shape 218"/>
              <p:cNvSpPr/>
              <p:nvPr/>
            </p:nvSpPr>
            <p:spPr>
              <a:xfrm>
                <a:off x="1303077" y="1590023"/>
                <a:ext cx="769244"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219" name="Shape 219"/>
              <p:cNvSpPr/>
              <p:nvPr/>
            </p:nvSpPr>
            <p:spPr>
              <a:xfrm>
                <a:off x="1303077" y="1919713"/>
                <a:ext cx="769244"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220" name="Shape 220"/>
              <p:cNvSpPr/>
              <p:nvPr/>
            </p:nvSpPr>
            <p:spPr>
              <a:xfrm>
                <a:off x="2276447" y="1260333"/>
                <a:ext cx="769244"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221" name="Shape 221"/>
              <p:cNvSpPr/>
              <p:nvPr/>
            </p:nvSpPr>
            <p:spPr>
              <a:xfrm>
                <a:off x="2276447" y="1590023"/>
                <a:ext cx="769244"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222" name="Shape 222"/>
              <p:cNvSpPr/>
              <p:nvPr/>
            </p:nvSpPr>
            <p:spPr>
              <a:xfrm>
                <a:off x="2276447" y="1919713"/>
                <a:ext cx="769244"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grpSp>
        <p:pic>
          <p:nvPicPr>
            <p:cNvPr id="224" name="pasted-image-filtered.jpeg"/>
            <p:cNvPicPr/>
            <p:nvPr/>
          </p:nvPicPr>
          <p:blipFill>
            <a:blip r:embed="rId2">
              <a:extLst/>
            </a:blip>
            <a:srcRect l="16951" t="0" r="16951" b="0"/>
            <a:stretch>
              <a:fillRect/>
            </a:stretch>
          </p:blipFill>
          <p:spPr>
            <a:xfrm>
              <a:off x="271713" y="135370"/>
              <a:ext cx="836680" cy="750936"/>
            </a:xfrm>
            <a:prstGeom prst="rect">
              <a:avLst/>
            </a:prstGeom>
            <a:ln w="12700" cap="flat">
              <a:noFill/>
              <a:miter lim="400000"/>
            </a:ln>
            <a:effectLst/>
          </p:spPr>
        </p:pic>
        <p:sp>
          <p:nvSpPr>
            <p:cNvPr id="225" name="Shape 225"/>
            <p:cNvSpPr/>
            <p:nvPr/>
          </p:nvSpPr>
          <p:spPr>
            <a:xfrm>
              <a:off x="1231331" y="1016929"/>
              <a:ext cx="1037675" cy="1117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683">
                  <a:latin typeface="Trivesta"/>
                  <a:ea typeface="Trivesta"/>
                  <a:cs typeface="Trivesta"/>
                  <a:sym typeface="Trivesta"/>
                </a:defRPr>
              </a:lvl1pPr>
            </a:lstStyle>
            <a:p>
              <a:pPr lvl="0">
                <a:defRPr sz="1800"/>
              </a:pPr>
              <a:r>
                <a:rPr sz="683"/>
                <a:t>Lorem ipsum dolor sit amet, consetetur sadipscing elitr, sed diam nonumy eirmod tempor invidunt ut labore et dolore magna aliquyam erat, sed diam voluptua. At vero eos et accusam et justo duo dolores et ea rebum. Stet clita</a:t>
              </a:r>
            </a:p>
          </p:txBody>
        </p:sp>
        <p:sp>
          <p:nvSpPr>
            <p:cNvPr id="226" name="Shape 226"/>
            <p:cNvSpPr/>
            <p:nvPr/>
          </p:nvSpPr>
          <p:spPr>
            <a:xfrm>
              <a:off x="2272731" y="1016929"/>
              <a:ext cx="1037675" cy="1117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683">
                  <a:latin typeface="Trivesta"/>
                  <a:ea typeface="Trivesta"/>
                  <a:cs typeface="Trivesta"/>
                  <a:sym typeface="Trivesta"/>
                </a:defRPr>
              </a:lvl1pPr>
            </a:lstStyle>
            <a:p>
              <a:pPr lvl="0">
                <a:defRPr sz="1800"/>
              </a:pPr>
              <a:r>
                <a:rPr sz="683"/>
                <a:t>Lorem ipsum dolor sit amet, consetetur sadipscing elitr, sed diam nonumy eirmod tempor invidunt ut labore et dolore magna aliquyam erat, sed diam voluptua. At vero eos et accusam et justo duo dolores et ea rebum. Stet clita</a:t>
              </a:r>
            </a:p>
          </p:txBody>
        </p:sp>
        <p:pic>
          <p:nvPicPr>
            <p:cNvPr id="227" name="pasted-image.tif"/>
            <p:cNvPicPr/>
            <p:nvPr/>
          </p:nvPicPr>
          <p:blipFill>
            <a:blip r:embed="rId3">
              <a:extLst/>
            </a:blip>
            <a:stretch>
              <a:fillRect/>
            </a:stretch>
          </p:blipFill>
          <p:spPr>
            <a:xfrm>
              <a:off x="2258962" y="307534"/>
              <a:ext cx="836613" cy="649686"/>
            </a:xfrm>
            <a:prstGeom prst="rect">
              <a:avLst/>
            </a:prstGeom>
            <a:ln w="12700" cap="flat">
              <a:noFill/>
              <a:miter lim="400000"/>
            </a:ln>
            <a:effectLst/>
          </p:spPr>
        </p:pic>
        <p:pic>
          <p:nvPicPr>
            <p:cNvPr id="228" name="pasted-image.tif"/>
            <p:cNvPicPr/>
            <p:nvPr/>
          </p:nvPicPr>
          <p:blipFill>
            <a:blip r:embed="rId4">
              <a:extLst/>
            </a:blip>
            <a:srcRect l="0" t="22128" r="0" b="0"/>
            <a:stretch>
              <a:fillRect/>
            </a:stretch>
          </p:blipFill>
          <p:spPr>
            <a:xfrm>
              <a:off x="1312169" y="222881"/>
              <a:ext cx="742826" cy="575880"/>
            </a:xfrm>
            <a:prstGeom prst="rect">
              <a:avLst/>
            </a:prstGeom>
            <a:ln w="12700" cap="flat">
              <a:noFill/>
              <a:miter lim="400000"/>
            </a:ln>
            <a:effectLst/>
          </p:spPr>
        </p:pic>
      </p:grpSp>
      <p:grpSp>
        <p:nvGrpSpPr>
          <p:cNvPr id="249" name="Group 249"/>
          <p:cNvGrpSpPr/>
          <p:nvPr/>
        </p:nvGrpSpPr>
        <p:grpSpPr>
          <a:xfrm>
            <a:off x="9411268" y="4859400"/>
            <a:ext cx="3375400" cy="2333500"/>
            <a:chOff x="0" y="0"/>
            <a:chExt cx="3375398" cy="2333498"/>
          </a:xfrm>
        </p:grpSpPr>
        <p:grpSp>
          <p:nvGrpSpPr>
            <p:cNvPr id="243" name="Group 243"/>
            <p:cNvGrpSpPr/>
            <p:nvPr/>
          </p:nvGrpSpPr>
          <p:grpSpPr>
            <a:xfrm>
              <a:off x="0" y="0"/>
              <a:ext cx="3375399" cy="2333499"/>
              <a:chOff x="0" y="0"/>
              <a:chExt cx="3375398" cy="2333498"/>
            </a:xfrm>
          </p:grpSpPr>
          <p:sp>
            <p:nvSpPr>
              <p:cNvPr id="230" name="Shape 230"/>
              <p:cNvSpPr/>
              <p:nvPr/>
            </p:nvSpPr>
            <p:spPr>
              <a:xfrm>
                <a:off x="0" y="0"/>
                <a:ext cx="3375399" cy="2333499"/>
              </a:xfrm>
              <a:prstGeom prst="rect">
                <a:avLst/>
              </a:prstGeom>
              <a:noFill/>
              <a:ln w="25400" cap="flat">
                <a:solidFill>
                  <a:srgbClr val="85888D"/>
                </a:solidFill>
                <a:prstDash val="solid"/>
                <a:miter lim="400000"/>
              </a:ln>
              <a:effectLst/>
            </p:spPr>
            <p:txBody>
              <a:bodyPr wrap="square" lIns="50800" tIns="50800" rIns="50800" bIns="50800" numCol="1" anchor="ctr">
                <a:noAutofit/>
              </a:bodyPr>
              <a:lstStyle/>
              <a:p>
                <a:pPr lvl="0">
                  <a:defRPr sz="2400"/>
                </a:pPr>
              </a:p>
            </p:txBody>
          </p:sp>
          <p:sp>
            <p:nvSpPr>
              <p:cNvPr id="231" name="Shape 231"/>
              <p:cNvSpPr/>
              <p:nvPr/>
            </p:nvSpPr>
            <p:spPr>
              <a:xfrm>
                <a:off x="408479" y="208465"/>
                <a:ext cx="611700" cy="611700"/>
              </a:xfrm>
              <a:prstGeom prst="rect">
                <a:avLst/>
              </a:prstGeom>
              <a:noFill/>
              <a:ln w="25400" cap="flat">
                <a:solidFill>
                  <a:srgbClr val="85888D"/>
                </a:solidFill>
                <a:prstDash val="solid"/>
                <a:miter lim="400000"/>
              </a:ln>
              <a:effectLst/>
            </p:spPr>
            <p:txBody>
              <a:bodyPr wrap="square" lIns="50800" tIns="50800" rIns="50800" bIns="50800" numCol="1" anchor="ctr">
                <a:noAutofit/>
              </a:bodyPr>
              <a:lstStyle/>
              <a:p>
                <a:pPr lvl="0">
                  <a:defRPr sz="2400"/>
                </a:pPr>
              </a:p>
            </p:txBody>
          </p:sp>
          <p:sp>
            <p:nvSpPr>
              <p:cNvPr id="232" name="Shape 232"/>
              <p:cNvSpPr/>
              <p:nvPr/>
            </p:nvSpPr>
            <p:spPr>
              <a:xfrm>
                <a:off x="1381849" y="208465"/>
                <a:ext cx="611700" cy="611700"/>
              </a:xfrm>
              <a:prstGeom prst="rect">
                <a:avLst/>
              </a:prstGeom>
              <a:noFill/>
              <a:ln w="25400" cap="flat">
                <a:solidFill>
                  <a:srgbClr val="85888D"/>
                </a:solidFill>
                <a:prstDash val="solid"/>
                <a:miter lim="400000"/>
              </a:ln>
              <a:effectLst/>
            </p:spPr>
            <p:txBody>
              <a:bodyPr wrap="square" lIns="50800" tIns="50800" rIns="50800" bIns="50800" numCol="1" anchor="ctr">
                <a:noAutofit/>
              </a:bodyPr>
              <a:lstStyle/>
              <a:p>
                <a:pPr lvl="0">
                  <a:defRPr sz="2400"/>
                </a:pPr>
              </a:p>
            </p:txBody>
          </p:sp>
          <p:sp>
            <p:nvSpPr>
              <p:cNvPr id="233" name="Shape 233"/>
              <p:cNvSpPr/>
              <p:nvPr/>
            </p:nvSpPr>
            <p:spPr>
              <a:xfrm>
                <a:off x="2355220" y="208465"/>
                <a:ext cx="611700" cy="611700"/>
              </a:xfrm>
              <a:prstGeom prst="rect">
                <a:avLst/>
              </a:prstGeom>
              <a:noFill/>
              <a:ln w="25400" cap="flat">
                <a:solidFill>
                  <a:srgbClr val="85888D"/>
                </a:solidFill>
                <a:prstDash val="solid"/>
                <a:miter lim="400000"/>
              </a:ln>
              <a:effectLst/>
            </p:spPr>
            <p:txBody>
              <a:bodyPr wrap="square" lIns="50800" tIns="50800" rIns="50800" bIns="50800" numCol="1" anchor="ctr">
                <a:noAutofit/>
              </a:bodyPr>
              <a:lstStyle/>
              <a:p>
                <a:pPr lvl="0">
                  <a:defRPr sz="2400"/>
                </a:pPr>
              </a:p>
            </p:txBody>
          </p:sp>
          <p:sp>
            <p:nvSpPr>
              <p:cNvPr id="234" name="Shape 234"/>
              <p:cNvSpPr/>
              <p:nvPr/>
            </p:nvSpPr>
            <p:spPr>
              <a:xfrm>
                <a:off x="329706" y="1260333"/>
                <a:ext cx="769245"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235" name="Shape 235"/>
              <p:cNvSpPr/>
              <p:nvPr/>
            </p:nvSpPr>
            <p:spPr>
              <a:xfrm>
                <a:off x="329706" y="1590023"/>
                <a:ext cx="769245"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236" name="Shape 236"/>
              <p:cNvSpPr/>
              <p:nvPr/>
            </p:nvSpPr>
            <p:spPr>
              <a:xfrm>
                <a:off x="329707" y="1919713"/>
                <a:ext cx="769244"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237" name="Shape 237"/>
              <p:cNvSpPr/>
              <p:nvPr/>
            </p:nvSpPr>
            <p:spPr>
              <a:xfrm>
                <a:off x="1303077" y="1260333"/>
                <a:ext cx="769244"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238" name="Shape 238"/>
              <p:cNvSpPr/>
              <p:nvPr/>
            </p:nvSpPr>
            <p:spPr>
              <a:xfrm>
                <a:off x="1303077" y="1590023"/>
                <a:ext cx="769244"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239" name="Shape 239"/>
              <p:cNvSpPr/>
              <p:nvPr/>
            </p:nvSpPr>
            <p:spPr>
              <a:xfrm>
                <a:off x="1303077" y="1919713"/>
                <a:ext cx="769244"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240" name="Shape 240"/>
              <p:cNvSpPr/>
              <p:nvPr/>
            </p:nvSpPr>
            <p:spPr>
              <a:xfrm>
                <a:off x="2276447" y="1260333"/>
                <a:ext cx="769244"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241" name="Shape 241"/>
              <p:cNvSpPr/>
              <p:nvPr/>
            </p:nvSpPr>
            <p:spPr>
              <a:xfrm>
                <a:off x="2276447" y="1590023"/>
                <a:ext cx="769244"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242" name="Shape 242"/>
              <p:cNvSpPr/>
              <p:nvPr/>
            </p:nvSpPr>
            <p:spPr>
              <a:xfrm>
                <a:off x="2276447" y="1919713"/>
                <a:ext cx="769244"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grpSp>
        <p:pic>
          <p:nvPicPr>
            <p:cNvPr id="244" name="pasted-image-filtered.jpeg"/>
            <p:cNvPicPr/>
            <p:nvPr/>
          </p:nvPicPr>
          <p:blipFill>
            <a:blip r:embed="rId2">
              <a:extLst/>
            </a:blip>
            <a:srcRect l="16951" t="0" r="16951" b="0"/>
            <a:stretch>
              <a:fillRect/>
            </a:stretch>
          </p:blipFill>
          <p:spPr>
            <a:xfrm>
              <a:off x="1325984" y="75938"/>
              <a:ext cx="836680" cy="750936"/>
            </a:xfrm>
            <a:prstGeom prst="rect">
              <a:avLst/>
            </a:prstGeom>
            <a:ln w="12700" cap="flat">
              <a:noFill/>
              <a:miter lim="400000"/>
            </a:ln>
            <a:effectLst/>
          </p:spPr>
        </p:pic>
        <p:sp>
          <p:nvSpPr>
            <p:cNvPr id="245" name="Shape 245"/>
            <p:cNvSpPr/>
            <p:nvPr/>
          </p:nvSpPr>
          <p:spPr>
            <a:xfrm>
              <a:off x="240731" y="1016929"/>
              <a:ext cx="1037676" cy="1117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683">
                  <a:latin typeface="Trivesta"/>
                  <a:ea typeface="Trivesta"/>
                  <a:cs typeface="Trivesta"/>
                  <a:sym typeface="Trivesta"/>
                </a:defRPr>
              </a:lvl1pPr>
            </a:lstStyle>
            <a:p>
              <a:pPr lvl="0">
                <a:defRPr sz="1800"/>
              </a:pPr>
              <a:r>
                <a:rPr sz="683"/>
                <a:t>Lorem ipsum dolor sit amet, consetetur sadipscing elitr, sed diam nonumy eirmod tempor invidunt ut labore et dolore magna aliquyam erat, sed diam voluptua. At vero eos et accusam et justo duo dolores et ea rebum. Stet clita</a:t>
              </a:r>
            </a:p>
          </p:txBody>
        </p:sp>
        <p:sp>
          <p:nvSpPr>
            <p:cNvPr id="246" name="Shape 246"/>
            <p:cNvSpPr/>
            <p:nvPr/>
          </p:nvSpPr>
          <p:spPr>
            <a:xfrm>
              <a:off x="2272731" y="1016929"/>
              <a:ext cx="1037675" cy="1117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683">
                  <a:latin typeface="Trivesta"/>
                  <a:ea typeface="Trivesta"/>
                  <a:cs typeface="Trivesta"/>
                  <a:sym typeface="Trivesta"/>
                </a:defRPr>
              </a:lvl1pPr>
            </a:lstStyle>
            <a:p>
              <a:pPr lvl="0">
                <a:defRPr sz="1800"/>
              </a:pPr>
              <a:r>
                <a:rPr sz="683"/>
                <a:t>Lorem ipsum dolor sit amet, consetetur sadipscing elitr, sed diam nonumy eirmod tempor invidunt ut labore et dolore magna aliquyam erat, sed diam voluptua. At vero eos et accusam et justo duo dolores et ea rebum. Stet clita</a:t>
              </a:r>
            </a:p>
          </p:txBody>
        </p:sp>
        <p:pic>
          <p:nvPicPr>
            <p:cNvPr id="247" name="pasted-image.tif"/>
            <p:cNvPicPr/>
            <p:nvPr/>
          </p:nvPicPr>
          <p:blipFill>
            <a:blip r:embed="rId5">
              <a:extLst/>
            </a:blip>
            <a:stretch>
              <a:fillRect/>
            </a:stretch>
          </p:blipFill>
          <p:spPr>
            <a:xfrm>
              <a:off x="341262" y="175093"/>
              <a:ext cx="836613" cy="649686"/>
            </a:xfrm>
            <a:prstGeom prst="rect">
              <a:avLst/>
            </a:prstGeom>
            <a:ln w="12700" cap="flat">
              <a:noFill/>
              <a:miter lim="400000"/>
            </a:ln>
            <a:effectLst/>
          </p:spPr>
        </p:pic>
        <p:pic>
          <p:nvPicPr>
            <p:cNvPr id="248" name="pasted-image.tif"/>
            <p:cNvPicPr/>
            <p:nvPr/>
          </p:nvPicPr>
          <p:blipFill>
            <a:blip r:embed="rId4">
              <a:extLst/>
            </a:blip>
            <a:srcRect l="0" t="22128" r="0" b="0"/>
            <a:stretch>
              <a:fillRect/>
            </a:stretch>
          </p:blipFill>
          <p:spPr>
            <a:xfrm>
              <a:off x="2420093" y="212003"/>
              <a:ext cx="742826" cy="575880"/>
            </a:xfrm>
            <a:prstGeom prst="rect">
              <a:avLst/>
            </a:prstGeom>
            <a:ln w="12700" cap="flat">
              <a:noFill/>
              <a:miter lim="400000"/>
            </a:ln>
            <a:effectLst/>
          </p:spPr>
        </p:pic>
      </p:grpSp>
      <p:grpSp>
        <p:nvGrpSpPr>
          <p:cNvPr id="269" name="Group 269"/>
          <p:cNvGrpSpPr/>
          <p:nvPr/>
        </p:nvGrpSpPr>
        <p:grpSpPr>
          <a:xfrm>
            <a:off x="9411268" y="6211950"/>
            <a:ext cx="3375400" cy="2333500"/>
            <a:chOff x="0" y="0"/>
            <a:chExt cx="3375398" cy="2333498"/>
          </a:xfrm>
        </p:grpSpPr>
        <p:grpSp>
          <p:nvGrpSpPr>
            <p:cNvPr id="263" name="Group 263"/>
            <p:cNvGrpSpPr/>
            <p:nvPr/>
          </p:nvGrpSpPr>
          <p:grpSpPr>
            <a:xfrm>
              <a:off x="0" y="0"/>
              <a:ext cx="3375399" cy="2333499"/>
              <a:chOff x="0" y="0"/>
              <a:chExt cx="3375398" cy="2333498"/>
            </a:xfrm>
          </p:grpSpPr>
          <p:sp>
            <p:nvSpPr>
              <p:cNvPr id="250" name="Shape 250"/>
              <p:cNvSpPr/>
              <p:nvPr/>
            </p:nvSpPr>
            <p:spPr>
              <a:xfrm>
                <a:off x="0" y="0"/>
                <a:ext cx="3375399" cy="2333499"/>
              </a:xfrm>
              <a:prstGeom prst="rect">
                <a:avLst/>
              </a:prstGeom>
              <a:noFill/>
              <a:ln w="25400" cap="flat">
                <a:solidFill>
                  <a:srgbClr val="85888D"/>
                </a:solidFill>
                <a:prstDash val="solid"/>
                <a:miter lim="400000"/>
              </a:ln>
              <a:effectLst/>
            </p:spPr>
            <p:txBody>
              <a:bodyPr wrap="square" lIns="50800" tIns="50800" rIns="50800" bIns="50800" numCol="1" anchor="ctr">
                <a:noAutofit/>
              </a:bodyPr>
              <a:lstStyle/>
              <a:p>
                <a:pPr lvl="0">
                  <a:defRPr sz="2400"/>
                </a:pPr>
              </a:p>
            </p:txBody>
          </p:sp>
          <p:sp>
            <p:nvSpPr>
              <p:cNvPr id="251" name="Shape 251"/>
              <p:cNvSpPr/>
              <p:nvPr/>
            </p:nvSpPr>
            <p:spPr>
              <a:xfrm>
                <a:off x="408479" y="208465"/>
                <a:ext cx="611700" cy="611700"/>
              </a:xfrm>
              <a:prstGeom prst="rect">
                <a:avLst/>
              </a:prstGeom>
              <a:noFill/>
              <a:ln w="25400" cap="flat">
                <a:solidFill>
                  <a:srgbClr val="85888D"/>
                </a:solidFill>
                <a:prstDash val="solid"/>
                <a:miter lim="400000"/>
              </a:ln>
              <a:effectLst/>
            </p:spPr>
            <p:txBody>
              <a:bodyPr wrap="square" lIns="50800" tIns="50800" rIns="50800" bIns="50800" numCol="1" anchor="ctr">
                <a:noAutofit/>
              </a:bodyPr>
              <a:lstStyle/>
              <a:p>
                <a:pPr lvl="0">
                  <a:defRPr sz="2400"/>
                </a:pPr>
              </a:p>
            </p:txBody>
          </p:sp>
          <p:sp>
            <p:nvSpPr>
              <p:cNvPr id="252" name="Shape 252"/>
              <p:cNvSpPr/>
              <p:nvPr/>
            </p:nvSpPr>
            <p:spPr>
              <a:xfrm>
                <a:off x="1381849" y="208465"/>
                <a:ext cx="611700" cy="611700"/>
              </a:xfrm>
              <a:prstGeom prst="rect">
                <a:avLst/>
              </a:prstGeom>
              <a:noFill/>
              <a:ln w="25400" cap="flat">
                <a:solidFill>
                  <a:srgbClr val="85888D"/>
                </a:solidFill>
                <a:prstDash val="solid"/>
                <a:miter lim="400000"/>
              </a:ln>
              <a:effectLst/>
            </p:spPr>
            <p:txBody>
              <a:bodyPr wrap="square" lIns="50800" tIns="50800" rIns="50800" bIns="50800" numCol="1" anchor="ctr">
                <a:noAutofit/>
              </a:bodyPr>
              <a:lstStyle/>
              <a:p>
                <a:pPr lvl="0">
                  <a:defRPr sz="2400"/>
                </a:pPr>
              </a:p>
            </p:txBody>
          </p:sp>
          <p:sp>
            <p:nvSpPr>
              <p:cNvPr id="253" name="Shape 253"/>
              <p:cNvSpPr/>
              <p:nvPr/>
            </p:nvSpPr>
            <p:spPr>
              <a:xfrm>
                <a:off x="2355220" y="208465"/>
                <a:ext cx="611700" cy="611700"/>
              </a:xfrm>
              <a:prstGeom prst="rect">
                <a:avLst/>
              </a:prstGeom>
              <a:noFill/>
              <a:ln w="25400" cap="flat">
                <a:solidFill>
                  <a:srgbClr val="85888D"/>
                </a:solidFill>
                <a:prstDash val="solid"/>
                <a:miter lim="400000"/>
              </a:ln>
              <a:effectLst/>
            </p:spPr>
            <p:txBody>
              <a:bodyPr wrap="square" lIns="50800" tIns="50800" rIns="50800" bIns="50800" numCol="1" anchor="ctr">
                <a:noAutofit/>
              </a:bodyPr>
              <a:lstStyle/>
              <a:p>
                <a:pPr lvl="0">
                  <a:defRPr sz="2400"/>
                </a:pPr>
              </a:p>
            </p:txBody>
          </p:sp>
          <p:sp>
            <p:nvSpPr>
              <p:cNvPr id="254" name="Shape 254"/>
              <p:cNvSpPr/>
              <p:nvPr/>
            </p:nvSpPr>
            <p:spPr>
              <a:xfrm>
                <a:off x="329706" y="1260333"/>
                <a:ext cx="769245"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255" name="Shape 255"/>
              <p:cNvSpPr/>
              <p:nvPr/>
            </p:nvSpPr>
            <p:spPr>
              <a:xfrm>
                <a:off x="329706" y="1590023"/>
                <a:ext cx="769245"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256" name="Shape 256"/>
              <p:cNvSpPr/>
              <p:nvPr/>
            </p:nvSpPr>
            <p:spPr>
              <a:xfrm>
                <a:off x="329707" y="1919713"/>
                <a:ext cx="769244"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257" name="Shape 257"/>
              <p:cNvSpPr/>
              <p:nvPr/>
            </p:nvSpPr>
            <p:spPr>
              <a:xfrm>
                <a:off x="1303077" y="1260333"/>
                <a:ext cx="769244"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258" name="Shape 258"/>
              <p:cNvSpPr/>
              <p:nvPr/>
            </p:nvSpPr>
            <p:spPr>
              <a:xfrm>
                <a:off x="1303077" y="1590023"/>
                <a:ext cx="769244"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259" name="Shape 259"/>
              <p:cNvSpPr/>
              <p:nvPr/>
            </p:nvSpPr>
            <p:spPr>
              <a:xfrm>
                <a:off x="1303077" y="1919713"/>
                <a:ext cx="769244"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260" name="Shape 260"/>
              <p:cNvSpPr/>
              <p:nvPr/>
            </p:nvSpPr>
            <p:spPr>
              <a:xfrm>
                <a:off x="2276447" y="1260333"/>
                <a:ext cx="769244"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261" name="Shape 261"/>
              <p:cNvSpPr/>
              <p:nvPr/>
            </p:nvSpPr>
            <p:spPr>
              <a:xfrm>
                <a:off x="2276447" y="1590023"/>
                <a:ext cx="769244"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262" name="Shape 262"/>
              <p:cNvSpPr/>
              <p:nvPr/>
            </p:nvSpPr>
            <p:spPr>
              <a:xfrm>
                <a:off x="2276447" y="1919713"/>
                <a:ext cx="769244"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grpSp>
        <p:pic>
          <p:nvPicPr>
            <p:cNvPr id="264" name="pasted-image-filtered.jpeg"/>
            <p:cNvPicPr/>
            <p:nvPr/>
          </p:nvPicPr>
          <p:blipFill>
            <a:blip r:embed="rId2">
              <a:extLst/>
            </a:blip>
            <a:srcRect l="16951" t="0" r="16951" b="0"/>
            <a:stretch>
              <a:fillRect/>
            </a:stretch>
          </p:blipFill>
          <p:spPr>
            <a:xfrm>
              <a:off x="2291184" y="124492"/>
              <a:ext cx="836680" cy="750936"/>
            </a:xfrm>
            <a:prstGeom prst="rect">
              <a:avLst/>
            </a:prstGeom>
            <a:ln w="12700" cap="flat">
              <a:noFill/>
              <a:miter lim="400000"/>
            </a:ln>
            <a:effectLst/>
          </p:spPr>
        </p:pic>
        <p:sp>
          <p:nvSpPr>
            <p:cNvPr id="265" name="Shape 265"/>
            <p:cNvSpPr/>
            <p:nvPr/>
          </p:nvSpPr>
          <p:spPr>
            <a:xfrm>
              <a:off x="240731" y="1016929"/>
              <a:ext cx="1037675" cy="1117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683">
                  <a:latin typeface="Trivesta"/>
                  <a:ea typeface="Trivesta"/>
                  <a:cs typeface="Trivesta"/>
                  <a:sym typeface="Trivesta"/>
                </a:defRPr>
              </a:lvl1pPr>
            </a:lstStyle>
            <a:p>
              <a:pPr lvl="0">
                <a:defRPr sz="1800"/>
              </a:pPr>
              <a:r>
                <a:rPr sz="683"/>
                <a:t>Lorem ipsum dolor sit amet, consetetur sadipscing elitr, sed diam nonumy eirmod tempor invidunt ut labore et dolore magna aliquyam erat, sed diam voluptua. At vero eos et accusam et justo duo dolores et ea rebum. Stet clita</a:t>
              </a:r>
            </a:p>
          </p:txBody>
        </p:sp>
        <p:sp>
          <p:nvSpPr>
            <p:cNvPr id="266" name="Shape 266"/>
            <p:cNvSpPr/>
            <p:nvPr/>
          </p:nvSpPr>
          <p:spPr>
            <a:xfrm>
              <a:off x="1168861" y="1016929"/>
              <a:ext cx="1037676" cy="1117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defRPr sz="683">
                  <a:latin typeface="Trivesta"/>
                  <a:ea typeface="Trivesta"/>
                  <a:cs typeface="Trivesta"/>
                  <a:sym typeface="Trivesta"/>
                </a:defRPr>
              </a:lvl1pPr>
            </a:lstStyle>
            <a:p>
              <a:pPr lvl="0">
                <a:defRPr sz="1800"/>
              </a:pPr>
              <a:r>
                <a:rPr sz="683"/>
                <a:t>Lorem ipsum dolor sit amet, consetetur sadipscing elitr, sed diam nonumy eirmod tempor invidunt ut labore et dolore magna aliquyam erat, sed diam voluptua. At vero eos et accusam et justo duo dolores et ea rebum. Stet clita</a:t>
              </a:r>
            </a:p>
          </p:txBody>
        </p:sp>
        <p:pic>
          <p:nvPicPr>
            <p:cNvPr id="267" name="pasted-image.tif"/>
            <p:cNvPicPr/>
            <p:nvPr/>
          </p:nvPicPr>
          <p:blipFill>
            <a:blip r:embed="rId4">
              <a:extLst/>
            </a:blip>
            <a:srcRect l="0" t="22128" r="0" b="0"/>
            <a:stretch>
              <a:fillRect/>
            </a:stretch>
          </p:blipFill>
          <p:spPr>
            <a:xfrm>
              <a:off x="1316224" y="212003"/>
              <a:ext cx="742826" cy="575880"/>
            </a:xfrm>
            <a:prstGeom prst="rect">
              <a:avLst/>
            </a:prstGeom>
            <a:ln w="12700" cap="flat">
              <a:noFill/>
              <a:miter lim="400000"/>
            </a:ln>
            <a:effectLst/>
          </p:spPr>
        </p:pic>
        <p:pic>
          <p:nvPicPr>
            <p:cNvPr id="268" name="pasted-image.tif"/>
            <p:cNvPicPr/>
            <p:nvPr/>
          </p:nvPicPr>
          <p:blipFill>
            <a:blip r:embed="rId6">
              <a:extLst/>
            </a:blip>
            <a:srcRect l="0" t="0" r="0" b="11940"/>
            <a:stretch>
              <a:fillRect/>
            </a:stretch>
          </p:blipFill>
          <p:spPr>
            <a:xfrm>
              <a:off x="270619" y="212003"/>
              <a:ext cx="813454" cy="575925"/>
            </a:xfrm>
            <a:prstGeom prst="rect">
              <a:avLst/>
            </a:prstGeom>
            <a:ln w="12700" cap="flat">
              <a:noFill/>
              <a:miter lim="400000"/>
            </a:ln>
            <a:effectLst/>
          </p:spPr>
        </p:pic>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09">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209">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22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xit" presetSubtype="0" presetID="1" grpId="3" fill="hold">
                                  <p:stCondLst>
                                    <p:cond delay="0"/>
                                  </p:stCondLst>
                                  <p:iterate type="el" backwards="0">
                                    <p:tmAbs val="0"/>
                                  </p:iterate>
                                  <p:childTnLst>
                                    <p:set>
                                      <p:cBhvr>
                                        <p:cTn id="15" fill="hold">
                                          <p:stCondLst>
                                            <p:cond delay="0"/>
                                          </p:stCondLst>
                                        </p:cTn>
                                        <p:tgtEl>
                                          <p:spTgt spid="229"/>
                                        </p:tgtEl>
                                        <p:attrNameLst>
                                          <p:attrName>style.visibility</p:attrName>
                                        </p:attrNameLst>
                                      </p:cBhvr>
                                      <p:to>
                                        <p:strVal val="hidden"/>
                                      </p:to>
                                    </p:set>
                                  </p:childTnLst>
                                </p:cTn>
                              </p:par>
                            </p:childTnLst>
                          </p:cTn>
                        </p:par>
                        <p:par>
                          <p:cTn id="16" fill="hold">
                            <p:stCondLst>
                              <p:cond delay="0"/>
                            </p:stCondLst>
                            <p:childTnLst>
                              <p:par>
                                <p:cTn id="17" nodeType="afterEffect" presetClass="entr" presetSubtype="0" presetID="1" grpId="4" fill="hold">
                                  <p:stCondLst>
                                    <p:cond delay="0"/>
                                  </p:stCondLst>
                                  <p:iterate type="el" backwards="0">
                                    <p:tmAbs val="0"/>
                                  </p:iterate>
                                  <p:childTnLst>
                                    <p:set>
                                      <p:cBhvr>
                                        <p:cTn id="18" fill="hold"/>
                                        <p:tgtEl>
                                          <p:spTgt spid="249"/>
                                        </p:tgtEl>
                                        <p:attrNameLst>
                                          <p:attrName>style.visibility</p:attrName>
                                        </p:attrNameLst>
                                      </p:cBhvr>
                                      <p:to>
                                        <p:strVal val="visible"/>
                                      </p:to>
                                    </p:set>
                                  </p:childTnLst>
                                </p:cTn>
                              </p:par>
                            </p:childTnLst>
                          </p:cTn>
                        </p:par>
                        <p:par>
                          <p:cTn id="19" fill="hold">
                            <p:stCondLst>
                              <p:cond delay="0"/>
                            </p:stCondLst>
                            <p:childTnLst>
                              <p:par>
                                <p:cTn id="20" nodeType="afterEffect" presetClass="entr" presetSubtype="0" presetID="1" grpId="1" fill="hold">
                                  <p:stCondLst>
                                    <p:cond delay="0"/>
                                  </p:stCondLst>
                                  <p:iterate type="el" backwards="0">
                                    <p:tmAbs val="0"/>
                                  </p:iterate>
                                  <p:childTnLst>
                                    <p:set>
                                      <p:cBhvr>
                                        <p:cTn id="21" fill="hold"/>
                                        <p:tgtEl>
                                          <p:spTgt spid="209">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nodeType="clickEffect" presetClass="exit" presetSubtype="0" presetID="1" grpId="5" fill="hold">
                                  <p:stCondLst>
                                    <p:cond delay="0"/>
                                  </p:stCondLst>
                                  <p:iterate type="el" backwards="0">
                                    <p:tmAbs val="0"/>
                                  </p:iterate>
                                  <p:childTnLst>
                                    <p:set>
                                      <p:cBhvr>
                                        <p:cTn id="25" fill="hold">
                                          <p:stCondLst>
                                            <p:cond delay="0"/>
                                          </p:stCondLst>
                                        </p:cTn>
                                        <p:tgtEl>
                                          <p:spTgt spid="249"/>
                                        </p:tgtEl>
                                        <p:attrNameLst>
                                          <p:attrName>style.visibility</p:attrName>
                                        </p:attrNameLst>
                                      </p:cBhvr>
                                      <p:to>
                                        <p:strVal val="hidden"/>
                                      </p:to>
                                    </p:set>
                                  </p:childTnLst>
                                </p:cTn>
                              </p:par>
                            </p:childTnLst>
                          </p:cTn>
                        </p:par>
                        <p:par>
                          <p:cTn id="26" fill="hold">
                            <p:stCondLst>
                              <p:cond delay="0"/>
                            </p:stCondLst>
                            <p:childTnLst>
                              <p:par>
                                <p:cTn id="27" nodeType="afterEffect" presetClass="entr" presetSubtype="0" presetID="1" grpId="6" fill="hold">
                                  <p:stCondLst>
                                    <p:cond delay="0"/>
                                  </p:stCondLst>
                                  <p:iterate type="el" backwards="0">
                                    <p:tmAbs val="0"/>
                                  </p:iterate>
                                  <p:childTnLst>
                                    <p:set>
                                      <p:cBhvr>
                                        <p:cTn id="28" fill="hold"/>
                                        <p:tgtEl>
                                          <p:spTgt spid="269"/>
                                        </p:tgtEl>
                                        <p:attrNameLst>
                                          <p:attrName>style.visibility</p:attrName>
                                        </p:attrNameLst>
                                      </p:cBhvr>
                                      <p:to>
                                        <p:strVal val="visible"/>
                                      </p:to>
                                    </p:set>
                                  </p:childTnLst>
                                </p:cTn>
                              </p:par>
                            </p:childTnLst>
                          </p:cTn>
                        </p:par>
                        <p:par>
                          <p:cTn id="29" fill="hold">
                            <p:stCondLst>
                              <p:cond delay="0"/>
                            </p:stCondLst>
                            <p:childTnLst>
                              <p:par>
                                <p:cTn id="30" nodeType="afterEffect" presetClass="entr" presetSubtype="0" presetID="1" grpId="1" fill="hold">
                                  <p:stCondLst>
                                    <p:cond delay="0"/>
                                  </p:stCondLst>
                                  <p:iterate type="el" backwards="0">
                                    <p:tmAbs val="0"/>
                                  </p:iterate>
                                  <p:childTnLst>
                                    <p:set>
                                      <p:cBhvr>
                                        <p:cTn id="31" fill="hold"/>
                                        <p:tgtEl>
                                          <p:spTgt spid="209">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9" grpId="1"/>
      <p:bldP build="whole" bldLvl="1" animBg="1" rev="0" advAuto="0" spid="249" grpId="4"/>
      <p:bldP build="whole" bldLvl="1" animBg="1" rev="0" advAuto="0" spid="249" grpId="5"/>
      <p:bldP build="whole" bldLvl="1" animBg="1" rev="0" advAuto="0" spid="269" grpId="6"/>
      <p:bldP build="whole" bldLvl="1" animBg="1" rev="0" advAuto="0" spid="229" grpId="2"/>
      <p:bldP build="whole" bldLvl="1" animBg="1" rev="0" advAuto="0" spid="229" grpId="3"/>
    </p:bld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1" name="pasted-image-filtered.jpeg"/>
          <p:cNvPicPr/>
          <p:nvPr/>
        </p:nvPicPr>
        <p:blipFill>
          <a:blip r:embed="rId2">
            <a:extLst/>
          </a:blip>
          <a:stretch>
            <a:fillRect/>
          </a:stretch>
        </p:blipFill>
        <p:spPr>
          <a:xfrm>
            <a:off x="0" y="378235"/>
            <a:ext cx="13004801" cy="7714827"/>
          </a:xfrm>
          <a:prstGeom prst="rect">
            <a:avLst/>
          </a:prstGeom>
          <a:ln w="12700">
            <a:miter lim="400000"/>
          </a:ln>
        </p:spPr>
      </p:pic>
      <p:sp>
        <p:nvSpPr>
          <p:cNvPr id="272" name="Shape 272"/>
          <p:cNvSpPr/>
          <p:nvPr/>
        </p:nvSpPr>
        <p:spPr>
          <a:xfrm>
            <a:off x="12758229" y="93980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
        <p:nvSpPr>
          <p:cNvPr id="273" name="Shape 273"/>
          <p:cNvSpPr/>
          <p:nvPr/>
        </p:nvSpPr>
        <p:spPr>
          <a:xfrm>
            <a:off x="5401030" y="8061959"/>
            <a:ext cx="11321339"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lvl="0">
              <a:defRPr sz="1800"/>
            </a:pPr>
            <a:r>
              <a:rPr sz="2000"/>
              <a:t>Winslow Homer- The Gulf Stream</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3" grpId="1"/>
    </p:bld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5" name="Shape 275"/>
          <p:cNvSpPr/>
          <p:nvPr>
            <p:ph type="title"/>
          </p:nvPr>
        </p:nvSpPr>
        <p:spPr>
          <a:xfrm>
            <a:off x="1155700" y="25400"/>
            <a:ext cx="11099800" cy="2159000"/>
          </a:xfrm>
          <a:prstGeom prst="rect">
            <a:avLst/>
          </a:prstGeom>
        </p:spPr>
        <p:txBody>
          <a:bodyPr/>
          <a:lstStyle/>
          <a:p>
            <a:pPr lvl="0">
              <a:defRPr sz="1800"/>
            </a:pPr>
            <a:r>
              <a:rPr sz="8000"/>
              <a:t>Focus considerations</a:t>
            </a:r>
          </a:p>
        </p:txBody>
      </p:sp>
      <p:sp>
        <p:nvSpPr>
          <p:cNvPr id="276" name="Shape 276"/>
          <p:cNvSpPr/>
          <p:nvPr>
            <p:ph type="body" idx="1"/>
          </p:nvPr>
        </p:nvSpPr>
        <p:spPr>
          <a:xfrm>
            <a:off x="2489200" y="1128183"/>
            <a:ext cx="4140200" cy="7497234"/>
          </a:xfrm>
          <a:prstGeom prst="rect">
            <a:avLst/>
          </a:prstGeom>
        </p:spPr>
        <p:txBody>
          <a:bodyPr/>
          <a:lstStyle/>
          <a:p>
            <a:pPr lvl="0" marL="444499" indent="-444499">
              <a:defRPr sz="1800"/>
            </a:pPr>
            <a:r>
              <a:rPr sz="4500"/>
              <a:t>Setting</a:t>
            </a:r>
            <a:endParaRPr sz="4500"/>
          </a:p>
          <a:p>
            <a:pPr lvl="0" marL="444499" indent="-444499">
              <a:defRPr sz="1800"/>
            </a:pPr>
            <a:r>
              <a:rPr sz="4500"/>
              <a:t>Plot</a:t>
            </a:r>
            <a:endParaRPr sz="4500"/>
          </a:p>
          <a:p>
            <a:pPr lvl="0" marL="444499" indent="-444499">
              <a:defRPr sz="1800"/>
            </a:pPr>
            <a:r>
              <a:rPr sz="4500"/>
              <a:t>Character </a:t>
            </a:r>
            <a:endParaRPr sz="4500"/>
          </a:p>
          <a:p>
            <a:pPr lvl="0" marL="444499" indent="-444499">
              <a:defRPr sz="1800"/>
            </a:pPr>
            <a:r>
              <a:rPr sz="4500"/>
              <a:t>Point of view</a:t>
            </a:r>
          </a:p>
        </p:txBody>
      </p:sp>
      <p:sp>
        <p:nvSpPr>
          <p:cNvPr id="277" name="Shape 277"/>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
        <p:nvSpPr>
          <p:cNvPr id="278" name="Shape 278"/>
          <p:cNvSpPr/>
          <p:nvPr/>
        </p:nvSpPr>
        <p:spPr>
          <a:xfrm>
            <a:off x="7086600" y="1128183"/>
            <a:ext cx="4140200" cy="749723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marL="444499" indent="-444499" algn="l">
              <a:spcBef>
                <a:spcPts val="4200"/>
              </a:spcBef>
              <a:buSzPct val="75000"/>
              <a:buChar char="•"/>
              <a:defRPr sz="1800"/>
            </a:pPr>
            <a:r>
              <a:rPr sz="4500"/>
              <a:t>Dialogue</a:t>
            </a:r>
            <a:endParaRPr sz="4500"/>
          </a:p>
          <a:p>
            <a:pPr lvl="0" marL="444499" indent="-444499" algn="l">
              <a:spcBef>
                <a:spcPts val="4200"/>
              </a:spcBef>
              <a:buSzPct val="75000"/>
              <a:buChar char="•"/>
              <a:defRPr sz="1800"/>
            </a:pPr>
            <a:r>
              <a:rPr sz="4500"/>
              <a:t>Conflict</a:t>
            </a:r>
            <a:endParaRPr sz="4500"/>
          </a:p>
          <a:p>
            <a:pPr lvl="0" marL="444499" indent="-444499" algn="l">
              <a:spcBef>
                <a:spcPts val="4200"/>
              </a:spcBef>
              <a:buSzPct val="75000"/>
              <a:buChar char="•"/>
              <a:defRPr sz="1800"/>
            </a:pPr>
            <a:r>
              <a:rPr sz="4500"/>
              <a:t>Intent</a:t>
            </a:r>
            <a:endParaRPr sz="4500"/>
          </a:p>
          <a:p>
            <a:pPr lvl="0" marL="444499" indent="-444499" algn="l">
              <a:spcBef>
                <a:spcPts val="4200"/>
              </a:spcBef>
              <a:buSzPct val="75000"/>
              <a:buChar char="•"/>
              <a:defRPr sz="1800"/>
            </a:pPr>
            <a:r>
              <a:rPr sz="4500"/>
              <a:t>Theme</a:t>
            </a:r>
          </a:p>
        </p:txBody>
      </p:sp>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0" name="pasted-image.tif"/>
          <p:cNvPicPr/>
          <p:nvPr/>
        </p:nvPicPr>
        <p:blipFill>
          <a:blip r:embed="rId2">
            <a:extLst/>
          </a:blip>
          <a:stretch>
            <a:fillRect/>
          </a:stretch>
        </p:blipFill>
        <p:spPr>
          <a:xfrm>
            <a:off x="2579909" y="175064"/>
            <a:ext cx="7844982" cy="9403472"/>
          </a:xfrm>
          <a:prstGeom prst="rect">
            <a:avLst/>
          </a:prstGeom>
          <a:ln w="12700">
            <a:miter lim="400000"/>
          </a:ln>
        </p:spPr>
      </p:pic>
      <p:sp>
        <p:nvSpPr>
          <p:cNvPr id="281" name="Shape 281"/>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3" name="pasted-image.tif"/>
          <p:cNvPicPr/>
          <p:nvPr/>
        </p:nvPicPr>
        <p:blipFill>
          <a:blip r:embed="rId2">
            <a:extLst/>
          </a:blip>
          <a:stretch>
            <a:fillRect/>
          </a:stretch>
        </p:blipFill>
        <p:spPr>
          <a:xfrm>
            <a:off x="0" y="-42417"/>
            <a:ext cx="13004800" cy="9129371"/>
          </a:xfrm>
          <a:prstGeom prst="rect">
            <a:avLst/>
          </a:prstGeom>
          <a:ln w="12700">
            <a:miter lim="400000"/>
          </a:ln>
        </p:spPr>
      </p:pic>
      <p:sp>
        <p:nvSpPr>
          <p:cNvPr id="284" name="Shape 284"/>
          <p:cNvSpPr/>
          <p:nvPr/>
        </p:nvSpPr>
        <p:spPr>
          <a:xfrm>
            <a:off x="10343540" y="9036050"/>
            <a:ext cx="232532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Shawn Tan</a:t>
            </a:r>
          </a:p>
        </p:txBody>
      </p:sp>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6" name="pasted-image.tif"/>
          <p:cNvPicPr/>
          <p:nvPr/>
        </p:nvPicPr>
        <p:blipFill>
          <a:blip r:embed="rId2">
            <a:extLst/>
          </a:blip>
          <a:stretch>
            <a:fillRect/>
          </a:stretch>
        </p:blipFill>
        <p:spPr>
          <a:xfrm>
            <a:off x="4095985" y="1886185"/>
            <a:ext cx="5981230" cy="5981230"/>
          </a:xfrm>
          <a:prstGeom prst="rect">
            <a:avLst/>
          </a:prstGeom>
          <a:ln w="12700">
            <a:miter lim="400000"/>
          </a:ln>
        </p:spPr>
      </p:pic>
      <p:sp>
        <p:nvSpPr>
          <p:cNvPr id="287" name="Shape 287"/>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9" name="Village Life-filtered.jpeg"/>
          <p:cNvPicPr/>
          <p:nvPr/>
        </p:nvPicPr>
        <p:blipFill>
          <a:blip r:embed="rId2">
            <a:extLst/>
          </a:blip>
          <a:stretch>
            <a:fillRect/>
          </a:stretch>
        </p:blipFill>
        <p:spPr>
          <a:xfrm>
            <a:off x="796443" y="208229"/>
            <a:ext cx="11589714" cy="8854542"/>
          </a:xfrm>
          <a:prstGeom prst="rect">
            <a:avLst/>
          </a:prstGeom>
          <a:ln w="12700">
            <a:miter lim="400000"/>
          </a:ln>
        </p:spPr>
      </p:pic>
      <p:sp>
        <p:nvSpPr>
          <p:cNvPr id="290" name="Shape 290"/>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
        <p:nvSpPr>
          <p:cNvPr id="291" name="Shape 291"/>
          <p:cNvSpPr/>
          <p:nvPr/>
        </p:nvSpPr>
        <p:spPr>
          <a:xfrm>
            <a:off x="4285437" y="9023349"/>
            <a:ext cx="4433926"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400"/>
            </a:lvl1pPr>
          </a:lstStyle>
          <a:p>
            <a:pPr lvl="0">
              <a:defRPr i="0" sz="1800"/>
            </a:pPr>
            <a:r>
              <a:rPr i="1" sz="2400"/>
              <a:t>Observe closely for 60 seconds</a:t>
            </a:r>
          </a:p>
        </p:txBody>
      </p:sp>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Shape 293"/>
          <p:cNvSpPr/>
          <p:nvPr>
            <p:ph type="title"/>
          </p:nvPr>
        </p:nvSpPr>
        <p:spPr>
          <a:xfrm>
            <a:off x="1072794" y="2095500"/>
            <a:ext cx="10464801" cy="3302000"/>
          </a:xfrm>
          <a:prstGeom prst="rect">
            <a:avLst/>
          </a:prstGeom>
        </p:spPr>
        <p:txBody>
          <a:bodyPr/>
          <a:lstStyle/>
          <a:p>
            <a:pPr lvl="0">
              <a:defRPr sz="1800"/>
            </a:pPr>
            <a:r>
              <a:rPr sz="8000"/>
              <a:t>See, Wonder, Think</a:t>
            </a:r>
          </a:p>
        </p:txBody>
      </p:sp>
      <p:sp>
        <p:nvSpPr>
          <p:cNvPr id="294" name="Shape 294"/>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pic>
        <p:nvPicPr>
          <p:cNvPr id="295" name="pasted-image.tif"/>
          <p:cNvPicPr/>
          <p:nvPr/>
        </p:nvPicPr>
        <p:blipFill>
          <a:blip r:embed="rId2">
            <a:extLst/>
          </a:blip>
          <a:stretch>
            <a:fillRect/>
          </a:stretch>
        </p:blipFill>
        <p:spPr>
          <a:xfrm>
            <a:off x="1332216" y="1146219"/>
            <a:ext cx="2962981" cy="2962981"/>
          </a:xfrm>
          <a:prstGeom prst="rect">
            <a:avLst/>
          </a:prstGeom>
          <a:ln w="12700">
            <a:miter lim="400000"/>
          </a:ln>
        </p:spPr>
      </p:pic>
      <p:pic>
        <p:nvPicPr>
          <p:cNvPr id="296" name="pasted-image.tif"/>
          <p:cNvPicPr/>
          <p:nvPr/>
        </p:nvPicPr>
        <p:blipFill>
          <a:blip r:embed="rId3">
            <a:extLst/>
          </a:blip>
          <a:stretch>
            <a:fillRect/>
          </a:stretch>
        </p:blipFill>
        <p:spPr>
          <a:xfrm>
            <a:off x="5305808" y="1628324"/>
            <a:ext cx="1998772" cy="1998772"/>
          </a:xfrm>
          <a:prstGeom prst="rect">
            <a:avLst/>
          </a:prstGeom>
          <a:ln w="12700">
            <a:miter lim="400000"/>
          </a:ln>
        </p:spPr>
      </p:pic>
      <p:pic>
        <p:nvPicPr>
          <p:cNvPr id="297" name="pasted-image.png"/>
          <p:cNvPicPr/>
          <p:nvPr/>
        </p:nvPicPr>
        <p:blipFill>
          <a:blip r:embed="rId4">
            <a:extLst/>
          </a:blip>
          <a:stretch>
            <a:fillRect/>
          </a:stretch>
        </p:blipFill>
        <p:spPr>
          <a:xfrm>
            <a:off x="9154923" y="1361552"/>
            <a:ext cx="1468147" cy="2068171"/>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3"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 name="Shape 55"/>
          <p:cNvSpPr/>
          <p:nvPr>
            <p:ph type="title"/>
          </p:nvPr>
        </p:nvSpPr>
        <p:spPr>
          <a:xfrm>
            <a:off x="952500" y="127000"/>
            <a:ext cx="11099800" cy="2159000"/>
          </a:xfrm>
          <a:prstGeom prst="rect">
            <a:avLst/>
          </a:prstGeom>
        </p:spPr>
        <p:txBody>
          <a:bodyPr/>
          <a:lstStyle>
            <a:lvl1pPr defTabSz="531622">
              <a:defRPr sz="7280"/>
            </a:lvl1pPr>
          </a:lstStyle>
          <a:p>
            <a:pPr lvl="0">
              <a:defRPr sz="1800"/>
            </a:pPr>
            <a:r>
              <a:rPr sz="7280"/>
              <a:t>Exhibition topics &amp; themes</a:t>
            </a:r>
          </a:p>
        </p:txBody>
      </p:sp>
      <p:sp>
        <p:nvSpPr>
          <p:cNvPr id="56" name="Shape 56"/>
          <p:cNvSpPr/>
          <p:nvPr>
            <p:ph type="body" idx="1"/>
          </p:nvPr>
        </p:nvSpPr>
        <p:spPr>
          <a:xfrm>
            <a:off x="342900" y="1974849"/>
            <a:ext cx="12319001" cy="6743701"/>
          </a:xfrm>
          <a:prstGeom prst="rect">
            <a:avLst/>
          </a:prstGeom>
        </p:spPr>
        <p:txBody>
          <a:bodyPr/>
          <a:lstStyle/>
          <a:p>
            <a:pPr lvl="0" marL="417830" indent="-417830" defTabSz="549148">
              <a:spcBef>
                <a:spcPts val="3900"/>
              </a:spcBef>
              <a:defRPr sz="1800"/>
            </a:pPr>
            <a:r>
              <a:rPr sz="3384"/>
              <a:t>Elements of Art </a:t>
            </a:r>
            <a:r>
              <a:rPr sz="3290"/>
              <a:t>(line, shape, value, texture, form, color, space)</a:t>
            </a:r>
            <a:endParaRPr sz="3290"/>
          </a:p>
          <a:p>
            <a:pPr lvl="0" marL="417830" indent="-417830" defTabSz="549148">
              <a:spcBef>
                <a:spcPts val="3900"/>
              </a:spcBef>
              <a:defRPr sz="1800"/>
            </a:pPr>
            <a:r>
              <a:rPr sz="3384"/>
              <a:t>Relationships </a:t>
            </a:r>
            <a:endParaRPr sz="3384"/>
          </a:p>
          <a:p>
            <a:pPr lvl="0" marL="417830" indent="-417830" defTabSz="549148">
              <a:spcBef>
                <a:spcPts val="3900"/>
              </a:spcBef>
              <a:defRPr sz="1800"/>
            </a:pPr>
            <a:r>
              <a:rPr sz="3384"/>
              <a:t>Identity: what does the art tell you about the artist or yourself?</a:t>
            </a:r>
            <a:endParaRPr sz="3384"/>
          </a:p>
          <a:p>
            <a:pPr lvl="0" marL="417830" indent="-417830" defTabSz="549148">
              <a:spcBef>
                <a:spcPts val="3900"/>
              </a:spcBef>
              <a:defRPr sz="1800"/>
            </a:pPr>
            <a:r>
              <a:rPr sz="3384"/>
              <a:t>Place: What do our surroundings communicate?</a:t>
            </a:r>
            <a:endParaRPr sz="3384"/>
          </a:p>
          <a:p>
            <a:pPr lvl="0" marL="417830" indent="-417830" defTabSz="549148">
              <a:spcBef>
                <a:spcPts val="3900"/>
              </a:spcBef>
              <a:defRPr sz="1800"/>
            </a:pPr>
            <a:r>
              <a:rPr sz="3384"/>
              <a:t>Content specific topic: cells, federalism, migration</a:t>
            </a:r>
            <a:endParaRPr sz="3384"/>
          </a:p>
          <a:p>
            <a:pPr lvl="0" marL="417830" indent="-417830" defTabSz="549148">
              <a:spcBef>
                <a:spcPts val="3900"/>
              </a:spcBef>
              <a:defRPr sz="1800"/>
            </a:pPr>
            <a:r>
              <a:rPr sz="3384"/>
              <a:t>Would you change your theme now?</a:t>
            </a:r>
          </a:p>
        </p:txBody>
      </p:sp>
      <p:sp>
        <p:nvSpPr>
          <p:cNvPr id="57" name="Shape 57"/>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6">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5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5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5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5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1" fill="hold">
                                  <p:stCondLst>
                                    <p:cond delay="0"/>
                                  </p:stCondLst>
                                  <p:iterate type="el" backwards="0">
                                    <p:tmAbs val="0"/>
                                  </p:iterate>
                                  <p:childTnLst>
                                    <p:set>
                                      <p:cBhvr>
                                        <p:cTn id="24" fill="hold"/>
                                        <p:tgtEl>
                                          <p:spTgt spid="5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nodeType="clickEffect" presetClass="entr" presetSubtype="0" presetID="1" grpId="1" fill="hold">
                                  <p:stCondLst>
                                    <p:cond delay="0"/>
                                  </p:stCondLst>
                                  <p:iterate type="el" backwards="0">
                                    <p:tmAbs val="0"/>
                                  </p:iterate>
                                  <p:childTnLst>
                                    <p:set>
                                      <p:cBhvr>
                                        <p:cTn id="28" fill="hold"/>
                                        <p:tgtEl>
                                          <p:spTgt spid="56">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6" grpId="1"/>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9" name="Village Life-filtered.jpeg"/>
          <p:cNvPicPr/>
          <p:nvPr/>
        </p:nvPicPr>
        <p:blipFill>
          <a:blip r:embed="rId2">
            <a:extLst/>
          </a:blip>
          <a:stretch>
            <a:fillRect/>
          </a:stretch>
        </p:blipFill>
        <p:spPr>
          <a:xfrm>
            <a:off x="796443" y="208229"/>
            <a:ext cx="11589714" cy="8854542"/>
          </a:xfrm>
          <a:prstGeom prst="rect">
            <a:avLst/>
          </a:prstGeom>
          <a:ln w="12700">
            <a:miter lim="400000"/>
          </a:ln>
        </p:spPr>
      </p:pic>
      <p:sp>
        <p:nvSpPr>
          <p:cNvPr id="300" name="Shape 300"/>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
        <p:nvSpPr>
          <p:cNvPr id="301" name="Shape 301"/>
          <p:cNvSpPr/>
          <p:nvPr/>
        </p:nvSpPr>
        <p:spPr>
          <a:xfrm>
            <a:off x="6646113" y="9023349"/>
            <a:ext cx="573237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i="1" sz="2400"/>
              <a:t>Village Gossips</a:t>
            </a:r>
            <a:r>
              <a:rPr sz="2400"/>
              <a:t> by Stanley Spencer 1940</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1" grpId="1"/>
    </p:bldLst>
  </p:timing>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3" name="Shape 303"/>
          <p:cNvSpPr/>
          <p:nvPr>
            <p:ph type="title"/>
          </p:nvPr>
        </p:nvSpPr>
        <p:spPr>
          <a:xfrm>
            <a:off x="1562099" y="2188633"/>
            <a:ext cx="9880601" cy="3302001"/>
          </a:xfrm>
          <a:prstGeom prst="rect">
            <a:avLst/>
          </a:prstGeom>
        </p:spPr>
        <p:txBody>
          <a:bodyPr/>
          <a:lstStyle>
            <a:lvl1pPr>
              <a:defRPr u="sng">
                <a:hlinkClick r:id="rId2" invalidUrl="" action="" tgtFrame="" tooltip="" history="1" highlightClick="0" endSnd="0"/>
              </a:defRPr>
            </a:lvl1pPr>
          </a:lstStyle>
          <a:p>
            <a:pPr lvl="0">
              <a:defRPr sz="1800" u="none"/>
            </a:pPr>
            <a:r>
              <a:rPr sz="8000" u="sng">
                <a:hlinkClick r:id="rId2" invalidUrl="" action="" tgtFrame="" tooltip="" history="1" highlightClick="0" endSnd="0"/>
              </a:rPr>
              <a:t>See, Wonder, Think w/ David Cooper </a:t>
            </a:r>
          </a:p>
        </p:txBody>
      </p:sp>
      <p:sp>
        <p:nvSpPr>
          <p:cNvPr id="304" name="Shape 304"/>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
        <p:nvSpPr>
          <p:cNvPr id="305" name="Shape 305"/>
          <p:cNvSpPr/>
          <p:nvPr/>
        </p:nvSpPr>
        <p:spPr>
          <a:xfrm>
            <a:off x="2035996" y="6503458"/>
            <a:ext cx="8932808"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u="sng">
                <a:hlinkClick r:id="rId3" invalidUrl="" action="" tgtFrame="" tooltip="" history="1" highlightClick="0" endSnd="0"/>
              </a:defRPr>
            </a:lvl1pPr>
          </a:lstStyle>
          <a:p>
            <a:pPr lvl="0">
              <a:defRPr sz="1800" u="none"/>
            </a:pPr>
            <a:r>
              <a:rPr sz="3600" u="sng">
                <a:hlinkClick r:id="rId3" invalidUrl="" action="" tgtFrame="" tooltip="" history="1" highlightClick="0" endSnd="0"/>
              </a:rPr>
              <a:t>https://www.teachingchannel.org/videos/interpreting-ancient-art-getty</a:t>
            </a:r>
          </a:p>
        </p:txBody>
      </p:sp>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7" name="Shape 307"/>
          <p:cNvSpPr/>
          <p:nvPr>
            <p:ph type="title"/>
          </p:nvPr>
        </p:nvSpPr>
        <p:spPr>
          <a:prstGeom prst="rect">
            <a:avLst/>
          </a:prstGeom>
        </p:spPr>
        <p:txBody>
          <a:bodyPr/>
          <a:lstStyle/>
          <a:p>
            <a:pPr lvl="0">
              <a:defRPr sz="1800"/>
            </a:pPr>
            <a:r>
              <a:rPr sz="8000"/>
              <a:t>See, Wonder, Think</a:t>
            </a:r>
          </a:p>
        </p:txBody>
      </p:sp>
      <p:sp>
        <p:nvSpPr>
          <p:cNvPr id="308" name="Shape 308"/>
          <p:cNvSpPr/>
          <p:nvPr>
            <p:ph type="body" idx="1"/>
          </p:nvPr>
        </p:nvSpPr>
        <p:spPr>
          <a:xfrm>
            <a:off x="355600" y="1581150"/>
            <a:ext cx="10705108" cy="6591301"/>
          </a:xfrm>
          <a:prstGeom prst="rect">
            <a:avLst/>
          </a:prstGeom>
        </p:spPr>
        <p:txBody>
          <a:bodyPr/>
          <a:lstStyle/>
          <a:p>
            <a:pPr lvl="0">
              <a:defRPr sz="1800"/>
            </a:pPr>
            <a:r>
              <a:rPr b="1" sz="3600">
                <a:latin typeface="Helvetica"/>
                <a:ea typeface="Helvetica"/>
                <a:cs typeface="Helvetica"/>
                <a:sym typeface="Helvetica"/>
              </a:rPr>
              <a:t>See</a:t>
            </a:r>
            <a:r>
              <a:rPr sz="3600"/>
              <a:t>: observation and description (evidence first)</a:t>
            </a:r>
            <a:endParaRPr sz="3600"/>
          </a:p>
          <a:p>
            <a:pPr lvl="0">
              <a:defRPr sz="1800"/>
            </a:pPr>
            <a:r>
              <a:rPr b="1" sz="3600">
                <a:latin typeface="Helvetica"/>
                <a:ea typeface="Helvetica"/>
                <a:cs typeface="Helvetica"/>
                <a:sym typeface="Helvetica"/>
              </a:rPr>
              <a:t>Wonder</a:t>
            </a:r>
            <a:r>
              <a:rPr sz="3600"/>
              <a:t>: process the image sufficiently to come up with a question tied to each of the things you saw</a:t>
            </a:r>
            <a:endParaRPr sz="3600"/>
          </a:p>
          <a:p>
            <a:pPr lvl="0">
              <a:defRPr sz="1800"/>
            </a:pPr>
            <a:r>
              <a:rPr b="1" sz="3600">
                <a:latin typeface="Helvetica"/>
                <a:ea typeface="Helvetica"/>
                <a:cs typeface="Helvetica"/>
                <a:sym typeface="Helvetica"/>
              </a:rPr>
              <a:t>Think</a:t>
            </a:r>
            <a:r>
              <a:rPr sz="3600"/>
              <a:t>: construct an answer to each question</a:t>
            </a:r>
          </a:p>
        </p:txBody>
      </p:sp>
      <p:sp>
        <p:nvSpPr>
          <p:cNvPr id="309" name="Shape 309"/>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pic>
        <p:nvPicPr>
          <p:cNvPr id="310" name="pasted-image.tif"/>
          <p:cNvPicPr/>
          <p:nvPr/>
        </p:nvPicPr>
        <p:blipFill>
          <a:blip r:embed="rId2">
            <a:extLst/>
          </a:blip>
          <a:stretch>
            <a:fillRect/>
          </a:stretch>
        </p:blipFill>
        <p:spPr>
          <a:xfrm>
            <a:off x="11009616" y="2454965"/>
            <a:ext cx="1814524" cy="1814525"/>
          </a:xfrm>
          <a:prstGeom prst="rect">
            <a:avLst/>
          </a:prstGeom>
          <a:ln w="12700">
            <a:miter lim="400000"/>
          </a:ln>
        </p:spPr>
      </p:pic>
      <p:pic>
        <p:nvPicPr>
          <p:cNvPr id="311" name="pasted-image.tif"/>
          <p:cNvPicPr/>
          <p:nvPr/>
        </p:nvPicPr>
        <p:blipFill>
          <a:blip r:embed="rId3">
            <a:extLst/>
          </a:blip>
          <a:stretch>
            <a:fillRect/>
          </a:stretch>
        </p:blipFill>
        <p:spPr>
          <a:xfrm>
            <a:off x="11182805" y="4094245"/>
            <a:ext cx="1468146" cy="1468147"/>
          </a:xfrm>
          <a:prstGeom prst="rect">
            <a:avLst/>
          </a:prstGeom>
          <a:ln w="12700">
            <a:miter lim="400000"/>
          </a:ln>
        </p:spPr>
      </p:pic>
      <p:pic>
        <p:nvPicPr>
          <p:cNvPr id="312" name="pasted-image.png"/>
          <p:cNvPicPr/>
          <p:nvPr/>
        </p:nvPicPr>
        <p:blipFill>
          <a:blip r:embed="rId4">
            <a:extLst/>
          </a:blip>
          <a:stretch>
            <a:fillRect/>
          </a:stretch>
        </p:blipFill>
        <p:spPr>
          <a:xfrm>
            <a:off x="11612867" y="5830488"/>
            <a:ext cx="1042203" cy="1468147"/>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08">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308">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3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3" fill="hold">
                                  <p:stCondLst>
                                    <p:cond delay="0"/>
                                  </p:stCondLst>
                                  <p:iterate type="el" backwards="0">
                                    <p:tmAbs val="0"/>
                                  </p:iterate>
                                  <p:childTnLst>
                                    <p:set>
                                      <p:cBhvr>
                                        <p:cTn id="15" fill="hold"/>
                                        <p:tgtEl>
                                          <p:spTgt spid="311"/>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1" fill="hold">
                                  <p:stCondLst>
                                    <p:cond delay="0"/>
                                  </p:stCondLst>
                                  <p:iterate type="el" backwards="0">
                                    <p:tmAbs val="0"/>
                                  </p:iterate>
                                  <p:childTnLst>
                                    <p:set>
                                      <p:cBhvr>
                                        <p:cTn id="18" fill="hold"/>
                                        <p:tgtEl>
                                          <p:spTgt spid="30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1" fill="hold">
                                  <p:stCondLst>
                                    <p:cond delay="0"/>
                                  </p:stCondLst>
                                  <p:iterate type="el" backwards="0">
                                    <p:tmAbs val="0"/>
                                  </p:iterate>
                                  <p:childTnLst>
                                    <p:set>
                                      <p:cBhvr>
                                        <p:cTn id="22" fill="hold"/>
                                        <p:tgtEl>
                                          <p:spTgt spid="308">
                                            <p:txEl>
                                              <p:pRg st="2" end="2"/>
                                            </p:txEl>
                                          </p:spTgt>
                                        </p:tgtEl>
                                        <p:attrNameLst>
                                          <p:attrName>style.visibility</p:attrName>
                                        </p:attrNameLst>
                                      </p:cBhvr>
                                      <p:to>
                                        <p:strVal val="visible"/>
                                      </p:to>
                                    </p:set>
                                  </p:childTnLst>
                                </p:cTn>
                              </p:par>
                            </p:childTnLst>
                          </p:cTn>
                        </p:par>
                        <p:par>
                          <p:cTn id="23" fill="hold">
                            <p:stCondLst>
                              <p:cond delay="0"/>
                            </p:stCondLst>
                            <p:childTnLst>
                              <p:par>
                                <p:cTn id="24" nodeType="afterEffect" presetClass="entr" presetSubtype="0" presetID="1" grpId="4" fill="hold">
                                  <p:stCondLst>
                                    <p:cond delay="0"/>
                                  </p:stCondLst>
                                  <p:iterate type="el" backwards="0">
                                    <p:tmAbs val="0"/>
                                  </p:iterate>
                                  <p:childTnLst>
                                    <p:set>
                                      <p:cBhvr>
                                        <p:cTn id="25" fill="hold"/>
                                        <p:tgtEl>
                                          <p:spTgt spid="3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1" grpId="3"/>
      <p:bldP build="p" bldLvl="5" animBg="1" rev="0" advAuto="0" spid="308" grpId="1"/>
      <p:bldP build="whole" bldLvl="1" animBg="1" rev="0" advAuto="0" spid="310" grpId="2"/>
      <p:bldP build="whole" bldLvl="1" animBg="1" rev="0" advAuto="0" spid="312" grpId="4"/>
    </p:bldLst>
  </p:timing>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4" name="pasted-image.tif"/>
          <p:cNvPicPr/>
          <p:nvPr/>
        </p:nvPicPr>
        <p:blipFill>
          <a:blip r:embed="rId2">
            <a:extLst/>
          </a:blip>
          <a:stretch>
            <a:fillRect/>
          </a:stretch>
        </p:blipFill>
        <p:spPr>
          <a:xfrm>
            <a:off x="3892103" y="1886185"/>
            <a:ext cx="5981230" cy="5981230"/>
          </a:xfrm>
          <a:prstGeom prst="rect">
            <a:avLst/>
          </a:prstGeom>
          <a:ln w="12700">
            <a:miter lim="400000"/>
          </a:ln>
        </p:spPr>
      </p:pic>
      <p:sp>
        <p:nvSpPr>
          <p:cNvPr id="315" name="Shape 315"/>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7" name="Shape 317"/>
          <p:cNvSpPr/>
          <p:nvPr>
            <p:ph type="title"/>
          </p:nvPr>
        </p:nvSpPr>
        <p:spPr>
          <a:xfrm>
            <a:off x="952500" y="1130300"/>
            <a:ext cx="11099800" cy="2159000"/>
          </a:xfrm>
          <a:prstGeom prst="rect">
            <a:avLst/>
          </a:prstGeom>
        </p:spPr>
        <p:txBody>
          <a:bodyPr/>
          <a:lstStyle/>
          <a:p>
            <a:pPr lvl="0" defTabSz="490727">
              <a:defRPr sz="1800"/>
            </a:pPr>
            <a:r>
              <a:rPr b="1" sz="6719">
                <a:latin typeface="Helvetica"/>
                <a:ea typeface="Helvetica"/>
                <a:cs typeface="Helvetica"/>
                <a:sym typeface="Helvetica"/>
              </a:rPr>
              <a:t>Talk time</a:t>
            </a:r>
            <a:endParaRPr b="1" sz="6719">
              <a:latin typeface="Helvetica"/>
              <a:ea typeface="Helvetica"/>
              <a:cs typeface="Helvetica"/>
              <a:sym typeface="Helvetica"/>
            </a:endParaRPr>
          </a:p>
          <a:p>
            <a:pPr lvl="0" defTabSz="490727">
              <a:defRPr sz="1800"/>
            </a:pPr>
            <a:r>
              <a:rPr sz="6719"/>
              <a:t>Curate a show, BME, SWT</a:t>
            </a:r>
          </a:p>
        </p:txBody>
      </p:sp>
      <p:sp>
        <p:nvSpPr>
          <p:cNvPr id="318" name="Shape 318"/>
          <p:cNvSpPr/>
          <p:nvPr>
            <p:ph type="body" idx="1"/>
          </p:nvPr>
        </p:nvSpPr>
        <p:spPr>
          <a:xfrm>
            <a:off x="914400" y="2609850"/>
            <a:ext cx="11480801" cy="6286500"/>
          </a:xfrm>
          <a:prstGeom prst="rect">
            <a:avLst/>
          </a:prstGeom>
        </p:spPr>
        <p:txBody>
          <a:bodyPr/>
          <a:lstStyle/>
          <a:p>
            <a:pPr lvl="0">
              <a:defRPr sz="1800"/>
            </a:pPr>
            <a:r>
              <a:rPr sz="3600"/>
              <a:t>I think the value in using these techniques is…</a:t>
            </a:r>
            <a:endParaRPr sz="3600"/>
          </a:p>
          <a:p>
            <a:pPr lvl="0">
              <a:defRPr sz="1800"/>
            </a:pPr>
            <a:r>
              <a:rPr sz="3600"/>
              <a:t>The one I could see using in my class right away is…</a:t>
            </a:r>
            <a:endParaRPr sz="3600"/>
          </a:p>
          <a:p>
            <a:pPr lvl="0">
              <a:defRPr sz="1800"/>
            </a:pPr>
            <a:r>
              <a:rPr sz="3600"/>
              <a:t>I would modify ________ to be appropriate for my students by…</a:t>
            </a:r>
          </a:p>
        </p:txBody>
      </p:sp>
      <p:sp>
        <p:nvSpPr>
          <p:cNvPr id="319" name="Shape 319"/>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18">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31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31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318">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8" grpId="1"/>
    </p:bldLst>
  </p:timing>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1" name="Shape 321"/>
          <p:cNvSpPr/>
          <p:nvPr/>
        </p:nvSpPr>
        <p:spPr>
          <a:xfrm>
            <a:off x="1270000" y="3670299"/>
            <a:ext cx="10464800" cy="1879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5800"/>
            </a:lvl1pPr>
          </a:lstStyle>
          <a:p>
            <a:pPr lvl="0">
              <a:defRPr sz="1800"/>
            </a:pPr>
            <a:r>
              <a:rPr sz="5800"/>
              <a:t>Break until 10:05</a:t>
            </a:r>
            <a:endParaRPr sz="5800"/>
          </a:p>
        </p:txBody>
      </p:sp>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Shape 323"/>
          <p:cNvSpPr/>
          <p:nvPr>
            <p:ph type="title"/>
          </p:nvPr>
        </p:nvSpPr>
        <p:spPr>
          <a:xfrm>
            <a:off x="1270000" y="1371600"/>
            <a:ext cx="10464800" cy="6870700"/>
          </a:xfrm>
          <a:prstGeom prst="rect">
            <a:avLst/>
          </a:prstGeom>
        </p:spPr>
        <p:txBody>
          <a:bodyPr/>
          <a:lstStyle/>
          <a:p>
            <a:pPr lvl="0">
              <a:defRPr sz="1800"/>
            </a:pPr>
            <a:r>
              <a:rPr sz="8000">
                <a:solidFill>
                  <a:srgbClr val="DCDEE0"/>
                </a:solidFill>
              </a:rPr>
              <a:t>Visual Art</a:t>
            </a:r>
            <a:endParaRPr sz="8000">
              <a:solidFill>
                <a:srgbClr val="DCDEE0"/>
              </a:solidFill>
            </a:endParaRPr>
          </a:p>
          <a:p>
            <a:pPr lvl="0">
              <a:defRPr sz="1800"/>
            </a:pPr>
            <a:r>
              <a:rPr sz="8000">
                <a:solidFill>
                  <a:srgbClr val="DCDEE0"/>
                </a:solidFill>
              </a:rPr>
              <a:t>Music</a:t>
            </a:r>
            <a:endParaRPr sz="8000">
              <a:solidFill>
                <a:srgbClr val="DCDEE0"/>
              </a:solidFill>
            </a:endParaRPr>
          </a:p>
          <a:p>
            <a:pPr lvl="0">
              <a:defRPr sz="1800"/>
            </a:pPr>
            <a:r>
              <a:rPr sz="8000">
                <a:solidFill>
                  <a:srgbClr val="DCDEE0"/>
                </a:solidFill>
              </a:rPr>
              <a:t>Dance</a:t>
            </a:r>
            <a:endParaRPr sz="8000">
              <a:solidFill>
                <a:srgbClr val="DCDEE0"/>
              </a:solidFill>
            </a:endParaRPr>
          </a:p>
          <a:p>
            <a:pPr lvl="0">
              <a:defRPr sz="1800"/>
            </a:pPr>
            <a:r>
              <a:rPr sz="8000"/>
              <a:t>Theater</a:t>
            </a:r>
            <a:endParaRPr sz="8000"/>
          </a:p>
          <a:p>
            <a:pPr lvl="0">
              <a:defRPr sz="1800"/>
            </a:pPr>
            <a:r>
              <a:rPr sz="8000">
                <a:solidFill>
                  <a:srgbClr val="DCDEE0"/>
                </a:solidFill>
              </a:rPr>
              <a:t>New Media</a:t>
            </a:r>
          </a:p>
        </p:txBody>
      </p:sp>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5" name="Shape 325"/>
          <p:cNvSpPr/>
          <p:nvPr>
            <p:ph type="title"/>
          </p:nvPr>
        </p:nvSpPr>
        <p:spPr>
          <a:prstGeom prst="rect">
            <a:avLst/>
          </a:prstGeom>
        </p:spPr>
        <p:txBody>
          <a:bodyPr/>
          <a:lstStyle/>
          <a:p>
            <a:pPr lvl="0">
              <a:defRPr sz="1800"/>
            </a:pPr>
            <a:r>
              <a:rPr sz="8000"/>
              <a:t>Norms</a:t>
            </a:r>
          </a:p>
        </p:txBody>
      </p:sp>
      <p:sp>
        <p:nvSpPr>
          <p:cNvPr id="326" name="Shape 326"/>
          <p:cNvSpPr/>
          <p:nvPr>
            <p:ph type="body" idx="1"/>
          </p:nvPr>
        </p:nvSpPr>
        <p:spPr>
          <a:prstGeom prst="rect">
            <a:avLst/>
          </a:prstGeom>
        </p:spPr>
        <p:txBody>
          <a:bodyPr/>
          <a:lstStyle/>
          <a:p>
            <a:pPr lvl="0" marL="444500" indent="-444500">
              <a:defRPr sz="1800"/>
            </a:pPr>
            <a:r>
              <a:rPr sz="7800"/>
              <a:t>Play hard</a:t>
            </a:r>
            <a:endParaRPr sz="7800"/>
          </a:p>
          <a:p>
            <a:pPr lvl="0" marL="444500" indent="-444500">
              <a:defRPr sz="1800"/>
            </a:pPr>
            <a:r>
              <a:rPr sz="7800"/>
              <a:t>Play fair</a:t>
            </a:r>
            <a:endParaRPr sz="7800"/>
          </a:p>
          <a:p>
            <a:pPr lvl="0" marL="444500" indent="-444500">
              <a:defRPr sz="1800"/>
            </a:pPr>
            <a:r>
              <a:rPr sz="7800"/>
              <a:t>No one gets hurt</a:t>
            </a:r>
          </a:p>
        </p:txBody>
      </p:sp>
      <p:pic>
        <p:nvPicPr>
          <p:cNvPr id="327" name="Pasted_Image_9_18_15__8_27_AM.png"/>
          <p:cNvPicPr/>
          <p:nvPr/>
        </p:nvPicPr>
        <p:blipFill>
          <a:blip r:embed="rId2">
            <a:extLst/>
          </a:blip>
          <a:stretch>
            <a:fillRect/>
          </a:stretch>
        </p:blipFill>
        <p:spPr>
          <a:xfrm>
            <a:off x="6078537" y="2299258"/>
            <a:ext cx="5539185" cy="3845720"/>
          </a:xfrm>
          <a:prstGeom prst="rect">
            <a:avLst/>
          </a:prstGeom>
          <a:ln w="12700">
            <a:miter lim="400000"/>
          </a:ln>
        </p:spPr>
      </p:pic>
      <p:pic>
        <p:nvPicPr>
          <p:cNvPr id="328" name="pasted-image-filtered.jpeg"/>
          <p:cNvPicPr/>
          <p:nvPr/>
        </p:nvPicPr>
        <p:blipFill>
          <a:blip r:embed="rId3">
            <a:extLst/>
          </a:blip>
          <a:stretch>
            <a:fillRect/>
          </a:stretch>
        </p:blipFill>
        <p:spPr>
          <a:xfrm>
            <a:off x="6195283" y="2705780"/>
            <a:ext cx="4294982" cy="3835158"/>
          </a:xfrm>
          <a:prstGeom prst="rect">
            <a:avLst/>
          </a:prstGeom>
          <a:ln w="12700">
            <a:miter lim="400000"/>
          </a:ln>
        </p:spPr>
      </p:pic>
      <p:sp>
        <p:nvSpPr>
          <p:cNvPr id="329" name="Shape 329"/>
          <p:cNvSpPr/>
          <p:nvPr/>
        </p:nvSpPr>
        <p:spPr>
          <a:xfrm>
            <a:off x="12503118" y="9093200"/>
            <a:ext cx="4318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26">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32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2" fill="hold">
                                  <p:stCondLst>
                                    <p:cond delay="0"/>
                                  </p:stCondLst>
                                  <p:iterate type="el" backwards="0">
                                    <p:tmAbs val="0"/>
                                  </p:iterate>
                                  <p:childTnLst>
                                    <p:set>
                                      <p:cBhvr>
                                        <p:cTn id="12" fill="hold"/>
                                        <p:tgtEl>
                                          <p:spTgt spid="3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xit" presetSubtype="0" presetID="1" grpId="3" fill="hold">
                                  <p:stCondLst>
                                    <p:cond delay="0"/>
                                  </p:stCondLst>
                                  <p:iterate type="el" backwards="0">
                                    <p:tmAbs val="0"/>
                                  </p:iterate>
                                  <p:childTnLst>
                                    <p:set>
                                      <p:cBhvr>
                                        <p:cTn id="16" fill="hold">
                                          <p:stCondLst>
                                            <p:cond delay="0"/>
                                          </p:stCondLst>
                                        </p:cTn>
                                        <p:tgtEl>
                                          <p:spTgt spid="32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4" fill="hold">
                                  <p:stCondLst>
                                    <p:cond delay="0"/>
                                  </p:stCondLst>
                                  <p:iterate type="el" backwards="0">
                                    <p:tmAbs val="0"/>
                                  </p:iterate>
                                  <p:childTnLst>
                                    <p:set>
                                      <p:cBhvr>
                                        <p:cTn id="20" fill="hold"/>
                                        <p:tgtEl>
                                          <p:spTgt spid="328"/>
                                        </p:tgtEl>
                                        <p:attrNameLst>
                                          <p:attrName>style.visibility</p:attrName>
                                        </p:attrNameLst>
                                      </p:cBhvr>
                                      <p:to>
                                        <p:strVal val="visible"/>
                                      </p:to>
                                    </p:set>
                                  </p:childTnLst>
                                </p:cTn>
                              </p:par>
                            </p:childTnLst>
                          </p:cTn>
                        </p:par>
                        <p:par>
                          <p:cTn id="21" fill="hold">
                            <p:stCondLst>
                              <p:cond delay="0"/>
                            </p:stCondLst>
                            <p:childTnLst>
                              <p:par>
                                <p:cTn id="22" nodeType="afterEffect" presetClass="entr" presetSubtype="0" presetID="1" grpId="1" fill="hold">
                                  <p:stCondLst>
                                    <p:cond delay="0"/>
                                  </p:stCondLst>
                                  <p:iterate type="el" backwards="0">
                                    <p:tmAbs val="0"/>
                                  </p:iterate>
                                  <p:childTnLst>
                                    <p:set>
                                      <p:cBhvr>
                                        <p:cTn id="23" fill="hold"/>
                                        <p:tgtEl>
                                          <p:spTgt spid="326">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nodeType="clickEffect" presetClass="exit" presetSubtype="0" presetID="1" grpId="5" fill="hold">
                                  <p:stCondLst>
                                    <p:cond delay="0"/>
                                  </p:stCondLst>
                                  <p:iterate type="el" backwards="0">
                                    <p:tmAbs val="0"/>
                                  </p:iterate>
                                  <p:childTnLst>
                                    <p:set>
                                      <p:cBhvr>
                                        <p:cTn id="27" fill="hold">
                                          <p:stCondLst>
                                            <p:cond delay="0"/>
                                          </p:stCondLst>
                                        </p:cTn>
                                        <p:tgtEl>
                                          <p:spTgt spid="32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nodeType="clickEffect" presetClass="entr" presetSubtype="0" presetID="1" grpId="1" fill="hold">
                                  <p:stCondLst>
                                    <p:cond delay="0"/>
                                  </p:stCondLst>
                                  <p:iterate type="el" backwards="0">
                                    <p:tmAbs val="0"/>
                                  </p:iterate>
                                  <p:childTnLst>
                                    <p:set>
                                      <p:cBhvr>
                                        <p:cTn id="31" fill="hold"/>
                                        <p:tgtEl>
                                          <p:spTgt spid="326">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7" grpId="3"/>
      <p:bldP build="p" bldLvl="5" animBg="1" rev="0" advAuto="0" spid="326" grpId="1"/>
      <p:bldP build="whole" bldLvl="1" animBg="1" rev="0" advAuto="0" spid="328" grpId="5"/>
      <p:bldP build="whole" bldLvl="1" animBg="1" rev="0" advAuto="0" spid="328" grpId="4"/>
      <p:bldP build="whole" bldLvl="1" animBg="1" rev="0" advAuto="0" spid="327" grpId="2"/>
    </p:bldLst>
  </p:timing>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1" name="Shape 331"/>
          <p:cNvSpPr/>
          <p:nvPr>
            <p:ph type="title"/>
          </p:nvPr>
        </p:nvSpPr>
        <p:spPr>
          <a:xfrm>
            <a:off x="1270000" y="419100"/>
            <a:ext cx="10464800" cy="1714500"/>
          </a:xfrm>
          <a:prstGeom prst="rect">
            <a:avLst/>
          </a:prstGeom>
        </p:spPr>
        <p:txBody>
          <a:bodyPr/>
          <a:lstStyle/>
          <a:p>
            <a:pPr lvl="0">
              <a:defRPr sz="1800"/>
            </a:pPr>
            <a:r>
              <a:rPr sz="8000"/>
              <a:t>On/ Off</a:t>
            </a:r>
          </a:p>
        </p:txBody>
      </p:sp>
      <p:grpSp>
        <p:nvGrpSpPr>
          <p:cNvPr id="335" name="Group 335"/>
          <p:cNvGrpSpPr/>
          <p:nvPr/>
        </p:nvGrpSpPr>
        <p:grpSpPr>
          <a:xfrm>
            <a:off x="1494144" y="1368425"/>
            <a:ext cx="3395356" cy="7016750"/>
            <a:chOff x="-211683" y="0"/>
            <a:chExt cx="3395355" cy="7016749"/>
          </a:xfrm>
        </p:grpSpPr>
        <p:pic>
          <p:nvPicPr>
            <p:cNvPr id="332" name="pasted-image.tif"/>
            <p:cNvPicPr/>
            <p:nvPr/>
          </p:nvPicPr>
          <p:blipFill>
            <a:blip r:embed="rId2">
              <a:extLst/>
            </a:blip>
            <a:stretch>
              <a:fillRect/>
            </a:stretch>
          </p:blipFill>
          <p:spPr>
            <a:xfrm>
              <a:off x="358814" y="150918"/>
              <a:ext cx="2242742" cy="4969273"/>
            </a:xfrm>
            <a:prstGeom prst="rect">
              <a:avLst/>
            </a:prstGeom>
            <a:ln w="12700" cap="flat">
              <a:noFill/>
              <a:miter lim="400000"/>
            </a:ln>
            <a:effectLst/>
          </p:spPr>
        </p:pic>
        <p:sp>
          <p:nvSpPr>
            <p:cNvPr id="333" name="Shape 333"/>
            <p:cNvSpPr/>
            <p:nvPr/>
          </p:nvSpPr>
          <p:spPr>
            <a:xfrm>
              <a:off x="-211684" y="5276849"/>
              <a:ext cx="3383738" cy="173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0">
                <a:defRPr sz="1800"/>
              </a:pPr>
              <a:r>
                <a:rPr b="1" sz="3600">
                  <a:latin typeface="Helvetica"/>
                  <a:ea typeface="Helvetica"/>
                  <a:cs typeface="Helvetica"/>
                  <a:sym typeface="Helvetica"/>
                </a:rPr>
                <a:t>“Off”</a:t>
              </a:r>
              <a:endParaRPr b="1" sz="3600">
                <a:latin typeface="Helvetica"/>
                <a:ea typeface="Helvetica"/>
                <a:cs typeface="Helvetica"/>
                <a:sym typeface="Helvetica"/>
              </a:endParaRPr>
            </a:p>
            <a:p>
              <a:pPr lvl="0">
                <a:defRPr sz="1800"/>
              </a:pPr>
              <a:r>
                <a:rPr sz="3600"/>
                <a:t>Face away</a:t>
              </a:r>
              <a:endParaRPr sz="3600"/>
            </a:p>
            <a:p>
              <a:pPr lvl="0">
                <a:defRPr sz="1800"/>
              </a:pPr>
              <a:r>
                <a:rPr sz="3600"/>
                <a:t>“Actor’s neutral”</a:t>
              </a:r>
            </a:p>
          </p:txBody>
        </p:sp>
        <p:sp>
          <p:nvSpPr>
            <p:cNvPr id="334" name="Shape 334"/>
            <p:cNvSpPr/>
            <p:nvPr/>
          </p:nvSpPr>
          <p:spPr>
            <a:xfrm>
              <a:off x="1913671" y="0"/>
              <a:ext cx="1270001" cy="28575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defRPr sz="2400">
                  <a:solidFill>
                    <a:srgbClr val="FFFFFF"/>
                  </a:solidFill>
                </a:defRPr>
              </a:pPr>
            </a:p>
          </p:txBody>
        </p:sp>
      </p:grpSp>
      <p:grpSp>
        <p:nvGrpSpPr>
          <p:cNvPr id="340" name="Group 340"/>
          <p:cNvGrpSpPr/>
          <p:nvPr/>
        </p:nvGrpSpPr>
        <p:grpSpPr>
          <a:xfrm>
            <a:off x="8199567" y="1443884"/>
            <a:ext cx="4171493" cy="6865832"/>
            <a:chOff x="0" y="0"/>
            <a:chExt cx="4171492" cy="6865831"/>
          </a:xfrm>
        </p:grpSpPr>
        <p:pic>
          <p:nvPicPr>
            <p:cNvPr id="336" name="pasted-image.tif"/>
            <p:cNvPicPr/>
            <p:nvPr/>
          </p:nvPicPr>
          <p:blipFill>
            <a:blip r:embed="rId3">
              <a:extLst/>
            </a:blip>
            <a:stretch>
              <a:fillRect/>
            </a:stretch>
          </p:blipFill>
          <p:spPr>
            <a:xfrm>
              <a:off x="710375" y="0"/>
              <a:ext cx="2064942" cy="4969272"/>
            </a:xfrm>
            <a:prstGeom prst="rect">
              <a:avLst/>
            </a:prstGeom>
            <a:ln w="12700" cap="flat">
              <a:noFill/>
              <a:miter lim="400000"/>
            </a:ln>
            <a:effectLst/>
          </p:spPr>
        </p:pic>
        <p:sp>
          <p:nvSpPr>
            <p:cNvPr id="337" name="Shape 337"/>
            <p:cNvSpPr/>
            <p:nvPr/>
          </p:nvSpPr>
          <p:spPr>
            <a:xfrm>
              <a:off x="0" y="5125931"/>
              <a:ext cx="4171493" cy="173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0">
                <a:defRPr sz="1800"/>
              </a:pPr>
              <a:r>
                <a:rPr b="1" sz="3600">
                  <a:latin typeface="Helvetica"/>
                  <a:ea typeface="Helvetica"/>
                  <a:cs typeface="Helvetica"/>
                  <a:sym typeface="Helvetica"/>
                </a:rPr>
                <a:t>“On”</a:t>
              </a:r>
              <a:endParaRPr b="1" sz="3600">
                <a:latin typeface="Helvetica"/>
                <a:ea typeface="Helvetica"/>
                <a:cs typeface="Helvetica"/>
                <a:sym typeface="Helvetica"/>
              </a:endParaRPr>
            </a:p>
            <a:p>
              <a:pPr lvl="0">
                <a:defRPr sz="1800"/>
              </a:pPr>
              <a:r>
                <a:rPr sz="3600"/>
                <a:t>Face forward</a:t>
              </a:r>
              <a:endParaRPr sz="3600"/>
            </a:p>
            <a:p>
              <a:pPr lvl="0">
                <a:defRPr sz="1800"/>
              </a:pPr>
              <a:r>
                <a:rPr sz="3600"/>
                <a:t>Pantomine the word</a:t>
              </a:r>
            </a:p>
          </p:txBody>
        </p:sp>
        <p:sp>
          <p:nvSpPr>
            <p:cNvPr id="338" name="Shape 338"/>
            <p:cNvSpPr/>
            <p:nvPr/>
          </p:nvSpPr>
          <p:spPr>
            <a:xfrm>
              <a:off x="2392233" y="1868381"/>
              <a:ext cx="1270001" cy="2857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defRPr sz="2400">
                  <a:solidFill>
                    <a:srgbClr val="FFFFFF"/>
                  </a:solidFill>
                </a:defRPr>
              </a:pPr>
            </a:p>
          </p:txBody>
        </p:sp>
        <p:sp>
          <p:nvSpPr>
            <p:cNvPr id="339" name="Shape 339"/>
            <p:cNvSpPr/>
            <p:nvPr/>
          </p:nvSpPr>
          <p:spPr>
            <a:xfrm>
              <a:off x="423733" y="2389081"/>
              <a:ext cx="1270001" cy="2857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defRPr sz="2400">
                  <a:solidFill>
                    <a:srgbClr val="FFFFFF"/>
                  </a:solidFill>
                </a:defRPr>
              </a:pPr>
            </a:p>
          </p:txBody>
        </p:sp>
      </p:grpSp>
      <p:sp>
        <p:nvSpPr>
          <p:cNvPr id="341" name="Shape 341"/>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3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0" grpId="2"/>
      <p:bldP build="whole" bldLvl="1" animBg="1" rev="0" advAuto="0" spid="335" grpId="1"/>
    </p:bldLst>
  </p:timing>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45" name="Group 345"/>
          <p:cNvGrpSpPr/>
          <p:nvPr/>
        </p:nvGrpSpPr>
        <p:grpSpPr>
          <a:xfrm>
            <a:off x="649962" y="3086354"/>
            <a:ext cx="6057405" cy="4933697"/>
            <a:chOff x="0" y="0"/>
            <a:chExt cx="6057403" cy="4933695"/>
          </a:xfrm>
        </p:grpSpPr>
        <p:sp>
          <p:nvSpPr>
            <p:cNvPr id="343" name="Shape 343"/>
            <p:cNvSpPr/>
            <p:nvPr/>
          </p:nvSpPr>
          <p:spPr>
            <a:xfrm>
              <a:off x="536504" y="4285995"/>
              <a:ext cx="4984396"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0">
                <a:defRPr sz="1800"/>
              </a:pPr>
              <a:r>
                <a:rPr sz="3600"/>
                <a:t>“Don’t understand” sign</a:t>
              </a:r>
            </a:p>
          </p:txBody>
        </p:sp>
        <p:pic>
          <p:nvPicPr>
            <p:cNvPr id="344" name="pasted-image.tif"/>
            <p:cNvPicPr/>
            <p:nvPr/>
          </p:nvPicPr>
          <p:blipFill>
            <a:blip r:embed="rId2">
              <a:extLst/>
            </a:blip>
            <a:stretch>
              <a:fillRect/>
            </a:stretch>
          </p:blipFill>
          <p:spPr>
            <a:xfrm>
              <a:off x="0" y="0"/>
              <a:ext cx="6057404" cy="3428491"/>
            </a:xfrm>
            <a:prstGeom prst="rect">
              <a:avLst/>
            </a:prstGeom>
            <a:ln w="12700" cap="flat">
              <a:noFill/>
              <a:miter lim="400000"/>
            </a:ln>
            <a:effectLst/>
          </p:spPr>
        </p:pic>
      </p:grpSp>
      <p:grpSp>
        <p:nvGrpSpPr>
          <p:cNvPr id="348" name="Group 348"/>
          <p:cNvGrpSpPr/>
          <p:nvPr/>
        </p:nvGrpSpPr>
        <p:grpSpPr>
          <a:xfrm>
            <a:off x="7333488" y="1718610"/>
            <a:ext cx="4992624" cy="6316223"/>
            <a:chOff x="0" y="-156"/>
            <a:chExt cx="4992623" cy="6316222"/>
          </a:xfrm>
        </p:grpSpPr>
        <p:sp>
          <p:nvSpPr>
            <p:cNvPr id="346" name="Shape 346"/>
            <p:cNvSpPr/>
            <p:nvPr/>
          </p:nvSpPr>
          <p:spPr>
            <a:xfrm>
              <a:off x="-1" y="5668365"/>
              <a:ext cx="4992625"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0">
                <a:defRPr sz="1800"/>
              </a:pPr>
              <a:r>
                <a:rPr sz="3600"/>
                <a:t>“Something to say” sign</a:t>
              </a:r>
            </a:p>
          </p:txBody>
        </p:sp>
        <p:pic>
          <p:nvPicPr>
            <p:cNvPr id="347" name="pasted-image.tif"/>
            <p:cNvPicPr/>
            <p:nvPr/>
          </p:nvPicPr>
          <p:blipFill>
            <a:blip r:embed="rId3">
              <a:extLst/>
            </a:blip>
            <a:stretch>
              <a:fillRect/>
            </a:stretch>
          </p:blipFill>
          <p:spPr>
            <a:xfrm>
              <a:off x="1536366" y="-157"/>
              <a:ext cx="2347438" cy="4817426"/>
            </a:xfrm>
            <a:prstGeom prst="rect">
              <a:avLst/>
            </a:prstGeom>
            <a:ln w="12700" cap="flat">
              <a:noFill/>
              <a:miter lim="400000"/>
            </a:ln>
            <a:effectLst/>
          </p:spPr>
        </p:pic>
      </p:grpSp>
      <p:sp>
        <p:nvSpPr>
          <p:cNvPr id="349" name="Shape 349"/>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3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5" grpId="1"/>
      <p:bldP build="whole" bldLvl="1" animBg="1" rev="0" advAuto="0" spid="348" grpId="2"/>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 name="Shape 59"/>
          <p:cNvSpPr/>
          <p:nvPr>
            <p:ph type="title"/>
          </p:nvPr>
        </p:nvSpPr>
        <p:spPr>
          <a:xfrm>
            <a:off x="1270000" y="2349500"/>
            <a:ext cx="10464800" cy="3302000"/>
          </a:xfrm>
          <a:prstGeom prst="rect">
            <a:avLst/>
          </a:prstGeom>
        </p:spPr>
        <p:txBody>
          <a:bodyPr/>
          <a:lstStyle/>
          <a:p>
            <a:pPr lvl="0">
              <a:defRPr sz="1800"/>
            </a:pPr>
            <a:r>
              <a:rPr sz="8000"/>
              <a:t>Share your show</a:t>
            </a:r>
          </a:p>
        </p:txBody>
      </p:sp>
      <p:sp>
        <p:nvSpPr>
          <p:cNvPr id="60" name="Shape 60"/>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1" name="Shape 351"/>
          <p:cNvSpPr/>
          <p:nvPr>
            <p:ph type="title"/>
          </p:nvPr>
        </p:nvSpPr>
        <p:spPr>
          <a:prstGeom prst="rect">
            <a:avLst/>
          </a:prstGeom>
        </p:spPr>
        <p:txBody>
          <a:bodyPr/>
          <a:lstStyle/>
          <a:p>
            <a:pPr lvl="0">
              <a:defRPr sz="1800"/>
            </a:pPr>
            <a:r>
              <a:rPr sz="8000"/>
              <a:t>On/ off</a:t>
            </a:r>
          </a:p>
        </p:txBody>
      </p:sp>
      <p:sp>
        <p:nvSpPr>
          <p:cNvPr id="352" name="Shape 352"/>
          <p:cNvSpPr/>
          <p:nvPr>
            <p:ph type="body" idx="1"/>
          </p:nvPr>
        </p:nvSpPr>
        <p:spPr>
          <a:xfrm>
            <a:off x="3746500" y="2254250"/>
            <a:ext cx="2997200" cy="6286500"/>
          </a:xfrm>
          <a:prstGeom prst="rect">
            <a:avLst/>
          </a:prstGeom>
        </p:spPr>
        <p:txBody>
          <a:bodyPr/>
          <a:lstStyle/>
          <a:p>
            <a:pPr lvl="0">
              <a:defRPr sz="1800"/>
            </a:pPr>
            <a:r>
              <a:rPr sz="3600"/>
              <a:t>Pitcher</a:t>
            </a:r>
            <a:endParaRPr sz="3600"/>
          </a:p>
          <a:p>
            <a:pPr lvl="0">
              <a:defRPr sz="1800"/>
            </a:pPr>
            <a:r>
              <a:rPr sz="3600"/>
              <a:t>Reach</a:t>
            </a:r>
            <a:endParaRPr sz="3600"/>
          </a:p>
          <a:p>
            <a:pPr lvl="0">
              <a:defRPr sz="1800"/>
            </a:pPr>
            <a:r>
              <a:rPr sz="3600"/>
              <a:t>Delight</a:t>
            </a:r>
            <a:endParaRPr sz="3600"/>
          </a:p>
          <a:p>
            <a:pPr lvl="0">
              <a:defRPr sz="1800"/>
            </a:pPr>
            <a:r>
              <a:rPr sz="3600"/>
              <a:t>Grief</a:t>
            </a:r>
          </a:p>
        </p:txBody>
      </p:sp>
      <p:sp>
        <p:nvSpPr>
          <p:cNvPr id="353" name="Shape 353"/>
          <p:cNvSpPr/>
          <p:nvPr/>
        </p:nvSpPr>
        <p:spPr>
          <a:xfrm>
            <a:off x="7188200" y="2254250"/>
            <a:ext cx="29972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marL="444500" indent="-444500" algn="l">
              <a:spcBef>
                <a:spcPts val="4200"/>
              </a:spcBef>
              <a:buSzPct val="75000"/>
              <a:buChar char="•"/>
              <a:defRPr sz="1800"/>
            </a:pPr>
            <a:r>
              <a:rPr sz="3600"/>
              <a:t>Dropped</a:t>
            </a:r>
            <a:endParaRPr sz="3600"/>
          </a:p>
          <a:p>
            <a:pPr lvl="0" marL="444500" indent="-444500" algn="l">
              <a:spcBef>
                <a:spcPts val="4200"/>
              </a:spcBef>
              <a:buSzPct val="75000"/>
              <a:buChar char="•"/>
              <a:defRPr sz="1800"/>
            </a:pPr>
            <a:r>
              <a:rPr sz="3600"/>
              <a:t>Collected</a:t>
            </a:r>
            <a:endParaRPr sz="3600"/>
          </a:p>
          <a:p>
            <a:pPr lvl="0" marL="444500" indent="-444500" algn="l">
              <a:spcBef>
                <a:spcPts val="4200"/>
              </a:spcBef>
              <a:buSzPct val="75000"/>
              <a:buChar char="•"/>
              <a:defRPr sz="1800"/>
            </a:pPr>
            <a:r>
              <a:rPr sz="3600"/>
              <a:t>Perishing</a:t>
            </a:r>
            <a:endParaRPr sz="3600"/>
          </a:p>
          <a:p>
            <a:pPr lvl="0" marL="444500" indent="-444500" algn="l">
              <a:spcBef>
                <a:spcPts val="4200"/>
              </a:spcBef>
              <a:buSzPct val="75000"/>
              <a:buChar char="•"/>
              <a:defRPr sz="1800"/>
            </a:pPr>
            <a:r>
              <a:rPr sz="3600"/>
              <a:t>In vain</a:t>
            </a:r>
          </a:p>
        </p:txBody>
      </p:sp>
      <p:sp>
        <p:nvSpPr>
          <p:cNvPr id="354" name="Shape 354"/>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52">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35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35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35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35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2" fill="hold">
                                  <p:stCondLst>
                                    <p:cond delay="0"/>
                                  </p:stCondLst>
                                  <p:iterate type="el" backwards="0">
                                    <p:tmAbs val="0"/>
                                  </p:iterate>
                                  <p:childTnLst>
                                    <p:set>
                                      <p:cBhvr>
                                        <p:cTn id="24" fill="hold"/>
                                        <p:tgtEl>
                                          <p:spTgt spid="353">
                                            <p:bg/>
                                          </p:spTgt>
                                        </p:tgtEl>
                                        <p:attrNameLst>
                                          <p:attrName>style.visibility</p:attrName>
                                        </p:attrNameLst>
                                      </p:cBhvr>
                                      <p:to>
                                        <p:strVal val="visible"/>
                                      </p:to>
                                    </p:set>
                                  </p:childTnLst>
                                </p:cTn>
                              </p:par>
                              <p:par>
                                <p:cTn id="25" presetClass="entr" presetSubtype="0" presetID="1" grpId="2" fill="hold">
                                  <p:stCondLst>
                                    <p:cond delay="0"/>
                                  </p:stCondLst>
                                  <p:iterate type="el" backwards="0">
                                    <p:tmAbs val="0"/>
                                  </p:iterate>
                                  <p:childTnLst>
                                    <p:set>
                                      <p:cBhvr>
                                        <p:cTn id="26" fill="hold"/>
                                        <p:tgtEl>
                                          <p:spTgt spid="35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1" grpId="2" fill="hold">
                                  <p:stCondLst>
                                    <p:cond delay="0"/>
                                  </p:stCondLst>
                                  <p:iterate type="el" backwards="0">
                                    <p:tmAbs val="0"/>
                                  </p:iterate>
                                  <p:childTnLst>
                                    <p:set>
                                      <p:cBhvr>
                                        <p:cTn id="30" fill="hold"/>
                                        <p:tgtEl>
                                          <p:spTgt spid="35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1" grpId="2" fill="hold">
                                  <p:stCondLst>
                                    <p:cond delay="0"/>
                                  </p:stCondLst>
                                  <p:iterate type="el" backwards="0">
                                    <p:tmAbs val="0"/>
                                  </p:iterate>
                                  <p:childTnLst>
                                    <p:set>
                                      <p:cBhvr>
                                        <p:cTn id="34" fill="hold"/>
                                        <p:tgtEl>
                                          <p:spTgt spid="35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nodeType="clickEffect" presetClass="entr" presetSubtype="0" presetID="1" grpId="2" fill="hold">
                                  <p:stCondLst>
                                    <p:cond delay="0"/>
                                  </p:stCondLst>
                                  <p:iterate type="el" backwards="0">
                                    <p:tmAbs val="0"/>
                                  </p:iterate>
                                  <p:childTnLst>
                                    <p:set>
                                      <p:cBhvr>
                                        <p:cTn id="38" fill="hold"/>
                                        <p:tgtEl>
                                          <p:spTgt spid="353">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2" grpId="1"/>
      <p:bldP build="p" bldLvl="5" animBg="1" rev="0" advAuto="0" spid="353" grpId="2"/>
    </p:bldLst>
  </p:timing>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6" name="pasted-image.png"/>
          <p:cNvPicPr/>
          <p:nvPr/>
        </p:nvPicPr>
        <p:blipFill>
          <a:blip r:embed="rId2">
            <a:extLst/>
          </a:blip>
          <a:stretch>
            <a:fillRect/>
          </a:stretch>
        </p:blipFill>
        <p:spPr>
          <a:xfrm>
            <a:off x="165100" y="3016250"/>
            <a:ext cx="12674600" cy="5600700"/>
          </a:xfrm>
          <a:prstGeom prst="rect">
            <a:avLst/>
          </a:prstGeom>
          <a:ln w="12700">
            <a:miter lim="400000"/>
          </a:ln>
        </p:spPr>
      </p:pic>
      <p:sp>
        <p:nvSpPr>
          <p:cNvPr id="357" name="Shape 357"/>
          <p:cNvSpPr/>
          <p:nvPr/>
        </p:nvSpPr>
        <p:spPr>
          <a:xfrm>
            <a:off x="1265732" y="1390650"/>
            <a:ext cx="976213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Read the “Crow &amp; the Pitcher” fable to yourself.</a:t>
            </a:r>
          </a:p>
        </p:txBody>
      </p:sp>
    </p:spTree>
  </p:cSld>
  <p:clrMapOvr>
    <a:masterClrMapping/>
  </p:clrMapOvr>
  <p:transitio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9" name="Shape 359"/>
          <p:cNvSpPr/>
          <p:nvPr>
            <p:ph type="title"/>
          </p:nvPr>
        </p:nvSpPr>
        <p:spPr>
          <a:prstGeom prst="rect">
            <a:avLst/>
          </a:prstGeom>
        </p:spPr>
        <p:txBody>
          <a:bodyPr/>
          <a:lstStyle/>
          <a:p>
            <a:pPr lvl="0">
              <a:defRPr sz="1800"/>
            </a:pPr>
            <a:r>
              <a:rPr sz="8000"/>
              <a:t>Pantomime vs. Tableau</a:t>
            </a:r>
          </a:p>
        </p:txBody>
      </p:sp>
      <p:sp>
        <p:nvSpPr>
          <p:cNvPr id="360" name="Shape 360"/>
          <p:cNvSpPr/>
          <p:nvPr>
            <p:ph type="body" idx="1"/>
          </p:nvPr>
        </p:nvSpPr>
        <p:spPr>
          <a:xfrm>
            <a:off x="952500" y="1866900"/>
            <a:ext cx="11099800" cy="6286500"/>
          </a:xfrm>
          <a:prstGeom prst="rect">
            <a:avLst/>
          </a:prstGeom>
        </p:spPr>
        <p:txBody>
          <a:bodyPr/>
          <a:lstStyle/>
          <a:p>
            <a:pPr lvl="0">
              <a:defRPr sz="1800"/>
            </a:pPr>
            <a:r>
              <a:rPr b="1" sz="3600">
                <a:latin typeface="Helvetica"/>
                <a:ea typeface="Helvetica"/>
                <a:cs typeface="Helvetica"/>
                <a:sym typeface="Helvetica"/>
              </a:rPr>
              <a:t>Pantomime</a:t>
            </a:r>
            <a:r>
              <a:rPr sz="3600"/>
              <a:t>: the art of conveying situations, actions, feelings by </a:t>
            </a:r>
            <a:r>
              <a:rPr b="1" sz="3600">
                <a:latin typeface="Helvetica"/>
                <a:ea typeface="Helvetica"/>
                <a:cs typeface="Helvetica"/>
                <a:sym typeface="Helvetica"/>
              </a:rPr>
              <a:t>gestures</a:t>
            </a:r>
            <a:r>
              <a:rPr sz="3600"/>
              <a:t> usually without speech.</a:t>
            </a:r>
            <a:endParaRPr sz="3600"/>
          </a:p>
          <a:p>
            <a:pPr lvl="0">
              <a:defRPr sz="1800"/>
            </a:pPr>
            <a:r>
              <a:rPr b="1" sz="3600">
                <a:latin typeface="Helvetica"/>
                <a:ea typeface="Helvetica"/>
                <a:cs typeface="Helvetica"/>
                <a:sym typeface="Helvetica"/>
              </a:rPr>
              <a:t>Tableau</a:t>
            </a:r>
            <a:r>
              <a:rPr sz="3600"/>
              <a:t>: a group of </a:t>
            </a:r>
            <a:r>
              <a:rPr b="1" sz="3600">
                <a:latin typeface="Helvetica"/>
                <a:ea typeface="Helvetica"/>
                <a:cs typeface="Helvetica"/>
                <a:sym typeface="Helvetica"/>
              </a:rPr>
              <a:t>motionless</a:t>
            </a:r>
            <a:r>
              <a:rPr sz="3600"/>
              <a:t> figures representing a scene                                          </a:t>
            </a:r>
            <a:r>
              <a:rPr sz="3100"/>
              <a:t>(from French </a:t>
            </a:r>
            <a:r>
              <a:rPr i="1" sz="3100"/>
              <a:t>tableau vivant </a:t>
            </a:r>
            <a:r>
              <a:rPr sz="3100"/>
              <a:t>or ‘living picture’)</a:t>
            </a:r>
          </a:p>
        </p:txBody>
      </p:sp>
      <p:sp>
        <p:nvSpPr>
          <p:cNvPr id="361" name="Shape 361"/>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60">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36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360">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0" grpId="1"/>
    </p:bldLst>
  </p:timing>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3" name="Shape 363"/>
          <p:cNvSpPr/>
          <p:nvPr>
            <p:ph type="title"/>
          </p:nvPr>
        </p:nvSpPr>
        <p:spPr>
          <a:prstGeom prst="rect">
            <a:avLst/>
          </a:prstGeom>
        </p:spPr>
        <p:txBody>
          <a:bodyPr/>
          <a:lstStyle/>
          <a:p>
            <a:pPr lvl="0" defTabSz="572516">
              <a:defRPr sz="1800"/>
            </a:pPr>
            <a:r>
              <a:rPr sz="7840"/>
              <a:t>Tableau at the </a:t>
            </a:r>
            <a:endParaRPr sz="7840"/>
          </a:p>
          <a:p>
            <a:pPr lvl="0" defTabSz="572516">
              <a:defRPr sz="1800"/>
            </a:pPr>
            <a:r>
              <a:rPr sz="7840" u="sng">
                <a:hlinkClick r:id="rId2" invalidUrl="" action="" tgtFrame="" tooltip="" history="1" highlightClick="0" endSnd="0"/>
              </a:rPr>
              <a:t>Pageant of the Masters</a:t>
            </a:r>
          </a:p>
        </p:txBody>
      </p:sp>
    </p:spTree>
  </p:cSld>
  <p:clrMapOvr>
    <a:masterClrMapping/>
  </p:clrMapOvr>
  <p:transitio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5" name="Shape 365"/>
          <p:cNvSpPr/>
          <p:nvPr>
            <p:ph type="title"/>
          </p:nvPr>
        </p:nvSpPr>
        <p:spPr>
          <a:prstGeom prst="rect">
            <a:avLst/>
          </a:prstGeom>
        </p:spPr>
        <p:txBody>
          <a:bodyPr/>
          <a:lstStyle/>
          <a:p>
            <a:pPr lvl="0">
              <a:defRPr sz="1800"/>
            </a:pPr>
            <a:r>
              <a:rPr sz="8000"/>
              <a:t>Your challenge</a:t>
            </a:r>
          </a:p>
        </p:txBody>
      </p:sp>
      <p:sp>
        <p:nvSpPr>
          <p:cNvPr id="366" name="Shape 366"/>
          <p:cNvSpPr/>
          <p:nvPr>
            <p:ph type="body" idx="1"/>
          </p:nvPr>
        </p:nvSpPr>
        <p:spPr>
          <a:xfrm>
            <a:off x="952500" y="2286000"/>
            <a:ext cx="11099800" cy="6604000"/>
          </a:xfrm>
          <a:prstGeom prst="rect">
            <a:avLst/>
          </a:prstGeom>
        </p:spPr>
        <p:txBody>
          <a:bodyPr/>
          <a:lstStyle/>
          <a:p>
            <a:pPr lvl="0">
              <a:defRPr sz="1800"/>
            </a:pPr>
            <a:r>
              <a:rPr sz="3600"/>
              <a:t>Create a tableau-pantomime-tableau for a sentence you will narrate.</a:t>
            </a:r>
            <a:endParaRPr sz="3600"/>
          </a:p>
          <a:p>
            <a:pPr lvl="0">
              <a:defRPr sz="1800"/>
            </a:pPr>
            <a:r>
              <a:rPr sz="3600"/>
              <a:t>All members contribute (narrator, main characters, sound effects, props)</a:t>
            </a:r>
            <a:endParaRPr sz="3600"/>
          </a:p>
          <a:p>
            <a:pPr lvl="0">
              <a:defRPr sz="1800"/>
            </a:pPr>
            <a:r>
              <a:rPr sz="3600"/>
              <a:t>Can have one narrator or many</a:t>
            </a:r>
            <a:endParaRPr sz="3600"/>
          </a:p>
          <a:p>
            <a:pPr lvl="0">
              <a:defRPr sz="1800"/>
            </a:pPr>
            <a:r>
              <a:rPr sz="3600"/>
              <a:t>All will read in unison “The Moral: Necessity is the mother of invention…” after the fifth group.</a:t>
            </a:r>
            <a:endParaRPr sz="3600"/>
          </a:p>
          <a:p>
            <a:pPr lvl="0">
              <a:defRPr sz="1800"/>
            </a:pPr>
            <a:r>
              <a:rPr sz="3600"/>
              <a:t>Considerations: audience, timing, expression</a:t>
            </a:r>
          </a:p>
        </p:txBody>
      </p:sp>
      <p:sp>
        <p:nvSpPr>
          <p:cNvPr id="367" name="Shape 367"/>
          <p:cNvSpPr/>
          <p:nvPr/>
        </p:nvSpPr>
        <p:spPr>
          <a:xfrm>
            <a:off x="12503118" y="9093200"/>
            <a:ext cx="4318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66">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36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36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36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36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1" fill="hold">
                                  <p:stCondLst>
                                    <p:cond delay="0"/>
                                  </p:stCondLst>
                                  <p:iterate type="el" backwards="0">
                                    <p:tmAbs val="0"/>
                                  </p:iterate>
                                  <p:childTnLst>
                                    <p:set>
                                      <p:cBhvr>
                                        <p:cTn id="24" fill="hold"/>
                                        <p:tgtEl>
                                          <p:spTgt spid="366">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6" grpId="1"/>
    </p:bldLst>
  </p:timing>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9" name="Shape 369"/>
          <p:cNvSpPr/>
          <p:nvPr>
            <p:ph type="title"/>
          </p:nvPr>
        </p:nvSpPr>
        <p:spPr>
          <a:prstGeom prst="rect">
            <a:avLst/>
          </a:prstGeom>
        </p:spPr>
        <p:txBody>
          <a:bodyPr/>
          <a:lstStyle/>
          <a:p>
            <a:pPr lvl="0">
              <a:defRPr sz="1800"/>
            </a:pPr>
            <a:r>
              <a:rPr sz="8000"/>
              <a:t>Example</a:t>
            </a:r>
          </a:p>
        </p:txBody>
      </p:sp>
      <p:sp>
        <p:nvSpPr>
          <p:cNvPr id="370" name="Shape 370"/>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2" name="Shape 372"/>
          <p:cNvSpPr/>
          <p:nvPr>
            <p:ph type="title"/>
          </p:nvPr>
        </p:nvSpPr>
        <p:spPr>
          <a:xfrm>
            <a:off x="1270000" y="660400"/>
            <a:ext cx="11036300" cy="8432800"/>
          </a:xfrm>
          <a:prstGeom prst="rect">
            <a:avLst/>
          </a:prstGeom>
        </p:spPr>
        <p:txBody>
          <a:bodyPr/>
          <a:lstStyle/>
          <a:p>
            <a:pPr lvl="0" defTabSz="560831">
              <a:defRPr sz="1800"/>
            </a:pPr>
            <a:r>
              <a:rPr b="1" sz="7679">
                <a:latin typeface="Helvetica"/>
                <a:ea typeface="Helvetica"/>
                <a:cs typeface="Helvetica"/>
                <a:sym typeface="Helvetica"/>
              </a:rPr>
              <a:t>Student Roles</a:t>
            </a:r>
            <a:endParaRPr b="1" sz="7679">
              <a:latin typeface="Helvetica"/>
              <a:ea typeface="Helvetica"/>
              <a:cs typeface="Helvetica"/>
              <a:sym typeface="Helvetica"/>
            </a:endParaRPr>
          </a:p>
          <a:p>
            <a:pPr lvl="0" defTabSz="560831">
              <a:defRPr sz="1800"/>
            </a:pPr>
            <a:r>
              <a:rPr sz="7679"/>
              <a:t>A: get sentence strip</a:t>
            </a:r>
            <a:endParaRPr sz="7679"/>
          </a:p>
          <a:p>
            <a:pPr lvl="0" defTabSz="560831">
              <a:defRPr sz="1800"/>
            </a:pPr>
            <a:r>
              <a:rPr sz="7679"/>
              <a:t>B: assemble your group</a:t>
            </a:r>
            <a:endParaRPr sz="7679"/>
          </a:p>
          <a:p>
            <a:pPr lvl="0" defTabSz="560831">
              <a:defRPr sz="1800"/>
            </a:pPr>
            <a:r>
              <a:rPr sz="7679"/>
              <a:t>C: read to your group</a:t>
            </a:r>
            <a:endParaRPr sz="7679"/>
          </a:p>
          <a:p>
            <a:pPr lvl="0" defTabSz="560831">
              <a:defRPr sz="1800"/>
            </a:pPr>
            <a:endParaRPr sz="2592"/>
          </a:p>
          <a:p>
            <a:pPr lvl="0" defTabSz="560831">
              <a:defRPr sz="1800"/>
            </a:pPr>
            <a:r>
              <a:rPr sz="7679"/>
              <a:t>ALL: create your </a:t>
            </a:r>
            <a:endParaRPr sz="7679"/>
          </a:p>
          <a:p>
            <a:pPr lvl="0" defTabSz="560831">
              <a:defRPr sz="1800"/>
            </a:pPr>
            <a:r>
              <a:rPr sz="6815"/>
              <a:t>tableau/ pantomime/tableau</a:t>
            </a:r>
          </a:p>
        </p:txBody>
      </p:sp>
      <p:sp>
        <p:nvSpPr>
          <p:cNvPr id="373" name="Shape 373"/>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7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1" fill="hold">
                                  <p:stCondLst>
                                    <p:cond delay="0"/>
                                  </p:stCondLst>
                                  <p:iterate type="el" backwards="0">
                                    <p:tmAbs val="0"/>
                                  </p:iterate>
                                  <p:childTnLst>
                                    <p:set>
                                      <p:cBhvr>
                                        <p:cTn id="10" fill="hold"/>
                                        <p:tgtEl>
                                          <p:spTgt spid="37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1" fill="hold">
                                  <p:stCondLst>
                                    <p:cond delay="0"/>
                                  </p:stCondLst>
                                  <p:iterate type="el" backwards="0">
                                    <p:tmAbs val="0"/>
                                  </p:iterate>
                                  <p:childTnLst>
                                    <p:set>
                                      <p:cBhvr>
                                        <p:cTn id="14" fill="hold"/>
                                        <p:tgtEl>
                                          <p:spTgt spid="37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1" fill="hold">
                                  <p:stCondLst>
                                    <p:cond delay="0"/>
                                  </p:stCondLst>
                                  <p:iterate type="el" backwards="0">
                                    <p:tmAbs val="0"/>
                                  </p:iterate>
                                  <p:childTnLst>
                                    <p:set>
                                      <p:cBhvr>
                                        <p:cTn id="18" fill="hold"/>
                                        <p:tgtEl>
                                          <p:spTgt spid="37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1" fill="hold">
                                  <p:stCondLst>
                                    <p:cond delay="0"/>
                                  </p:stCondLst>
                                  <p:iterate type="el" backwards="0">
                                    <p:tmAbs val="0"/>
                                  </p:iterate>
                                  <p:childTnLst>
                                    <p:set>
                                      <p:cBhvr>
                                        <p:cTn id="22" fill="hold"/>
                                        <p:tgtEl>
                                          <p:spTgt spid="37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1" fill="hold">
                                  <p:stCondLst>
                                    <p:cond delay="0"/>
                                  </p:stCondLst>
                                  <p:iterate type="el" backwards="0">
                                    <p:tmAbs val="0"/>
                                  </p:iterate>
                                  <p:childTnLst>
                                    <p:set>
                                      <p:cBhvr>
                                        <p:cTn id="26" fill="hold"/>
                                        <p:tgtEl>
                                          <p:spTgt spid="372">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2" grpId="1"/>
    </p:bldLst>
  </p:timing>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5" name="Shape 375"/>
          <p:cNvSpPr/>
          <p:nvPr>
            <p:ph type="title"/>
          </p:nvPr>
        </p:nvSpPr>
        <p:spPr>
          <a:xfrm>
            <a:off x="812800" y="1917700"/>
            <a:ext cx="11379201" cy="4622800"/>
          </a:xfrm>
          <a:prstGeom prst="rect">
            <a:avLst/>
          </a:prstGeom>
        </p:spPr>
        <p:txBody>
          <a:bodyPr/>
          <a:lstStyle/>
          <a:p>
            <a:pPr lvl="0" defTabSz="426466">
              <a:defRPr sz="1800"/>
            </a:pPr>
            <a:r>
              <a:rPr b="1" sz="5840">
                <a:latin typeface="Helvetica"/>
                <a:ea typeface="Helvetica"/>
                <a:cs typeface="Helvetica"/>
                <a:sym typeface="Helvetica"/>
              </a:rPr>
              <a:t>“Dress rehearsal”</a:t>
            </a:r>
            <a:endParaRPr b="1" sz="5840">
              <a:latin typeface="Helvetica"/>
              <a:ea typeface="Helvetica"/>
              <a:cs typeface="Helvetica"/>
              <a:sym typeface="Helvetica"/>
            </a:endParaRPr>
          </a:p>
          <a:p>
            <a:pPr lvl="0" defTabSz="426466">
              <a:defRPr sz="1800"/>
            </a:pPr>
            <a:r>
              <a:rPr sz="5840"/>
              <a:t>simultaneous performances</a:t>
            </a:r>
            <a:endParaRPr sz="5840"/>
          </a:p>
          <a:p>
            <a:pPr lvl="0" defTabSz="426466">
              <a:defRPr sz="1800"/>
            </a:pPr>
            <a:r>
              <a:rPr sz="5840"/>
              <a:t>(no audience)</a:t>
            </a:r>
            <a:endParaRPr sz="5840"/>
          </a:p>
          <a:p>
            <a:pPr lvl="0" defTabSz="426466">
              <a:defRPr sz="1800"/>
            </a:pPr>
            <a:r>
              <a:rPr sz="5840"/>
              <a:t>hold tableaus for silent 5 seconds</a:t>
            </a:r>
          </a:p>
        </p:txBody>
      </p:sp>
      <p:sp>
        <p:nvSpPr>
          <p:cNvPr id="376" name="Shape 376"/>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75">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37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37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37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37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5" grpId="1"/>
    </p:bldLst>
  </p:timing>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8" name="Shape 378"/>
          <p:cNvSpPr/>
          <p:nvPr>
            <p:ph type="title"/>
          </p:nvPr>
        </p:nvSpPr>
        <p:spPr>
          <a:prstGeom prst="rect">
            <a:avLst/>
          </a:prstGeom>
        </p:spPr>
        <p:txBody>
          <a:bodyPr/>
          <a:lstStyle/>
          <a:p>
            <a:pPr lvl="0" defTabSz="514095">
              <a:defRPr sz="1800"/>
            </a:pPr>
            <a:r>
              <a:rPr sz="7040"/>
              <a:t>What would </a:t>
            </a:r>
            <a:endParaRPr sz="7040"/>
          </a:p>
          <a:p>
            <a:pPr lvl="0" defTabSz="514095">
              <a:defRPr sz="1800"/>
            </a:pPr>
            <a:r>
              <a:rPr sz="7040"/>
              <a:t>“He gave up in despair” </a:t>
            </a:r>
            <a:endParaRPr sz="7040"/>
          </a:p>
          <a:p>
            <a:pPr lvl="0" defTabSz="514095">
              <a:defRPr sz="1800"/>
            </a:pPr>
            <a:r>
              <a:rPr sz="7040"/>
              <a:t>look like at level 1?</a:t>
            </a:r>
          </a:p>
        </p:txBody>
      </p:sp>
      <p:pic>
        <p:nvPicPr>
          <p:cNvPr id="379" name="pasted-image.tif"/>
          <p:cNvPicPr/>
          <p:nvPr/>
        </p:nvPicPr>
        <p:blipFill>
          <a:blip r:embed="rId2">
            <a:extLst/>
          </a:blip>
          <a:stretch>
            <a:fillRect/>
          </a:stretch>
        </p:blipFill>
        <p:spPr>
          <a:xfrm>
            <a:off x="5937473" y="6744146"/>
            <a:ext cx="1129854" cy="1129854"/>
          </a:xfrm>
          <a:prstGeom prst="rect">
            <a:avLst/>
          </a:prstGeom>
          <a:ln w="12700">
            <a:miter lim="400000"/>
          </a:ln>
        </p:spPr>
      </p:pic>
      <p:sp>
        <p:nvSpPr>
          <p:cNvPr id="380" name="Shape 380"/>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2" name="Shape 382"/>
          <p:cNvSpPr/>
          <p:nvPr>
            <p:ph type="title"/>
          </p:nvPr>
        </p:nvSpPr>
        <p:spPr>
          <a:prstGeom prst="rect">
            <a:avLst/>
          </a:prstGeom>
        </p:spPr>
        <p:txBody>
          <a:bodyPr/>
          <a:lstStyle/>
          <a:p>
            <a:pPr lvl="0" defTabSz="514095">
              <a:defRPr sz="1800"/>
            </a:pPr>
            <a:r>
              <a:rPr sz="7040"/>
              <a:t>What would </a:t>
            </a:r>
            <a:endParaRPr sz="7040"/>
          </a:p>
          <a:p>
            <a:pPr lvl="0" defTabSz="514095">
              <a:defRPr sz="1800"/>
            </a:pPr>
            <a:r>
              <a:rPr sz="7040"/>
              <a:t>“He gave up in despair” </a:t>
            </a:r>
            <a:endParaRPr sz="7040"/>
          </a:p>
          <a:p>
            <a:pPr lvl="0" defTabSz="514095">
              <a:defRPr sz="1800"/>
            </a:pPr>
            <a:r>
              <a:rPr sz="7040"/>
              <a:t>look like at level 3?</a:t>
            </a:r>
          </a:p>
        </p:txBody>
      </p:sp>
      <p:pic>
        <p:nvPicPr>
          <p:cNvPr id="383" name="pasted-image.tif"/>
          <p:cNvPicPr/>
          <p:nvPr/>
        </p:nvPicPr>
        <p:blipFill>
          <a:blip r:embed="rId2">
            <a:extLst/>
          </a:blip>
          <a:stretch>
            <a:fillRect/>
          </a:stretch>
        </p:blipFill>
        <p:spPr>
          <a:xfrm>
            <a:off x="5937473" y="6744146"/>
            <a:ext cx="1129854" cy="1129854"/>
          </a:xfrm>
          <a:prstGeom prst="rect">
            <a:avLst/>
          </a:prstGeom>
          <a:ln w="12700">
            <a:miter lim="400000"/>
          </a:ln>
        </p:spPr>
      </p:pic>
      <p:pic>
        <p:nvPicPr>
          <p:cNvPr id="384" name="pasted-image.tif"/>
          <p:cNvPicPr/>
          <p:nvPr/>
        </p:nvPicPr>
        <p:blipFill>
          <a:blip r:embed="rId2">
            <a:extLst/>
          </a:blip>
          <a:stretch>
            <a:fillRect/>
          </a:stretch>
        </p:blipFill>
        <p:spPr>
          <a:xfrm>
            <a:off x="4769073" y="6744146"/>
            <a:ext cx="1129854" cy="1129854"/>
          </a:xfrm>
          <a:prstGeom prst="rect">
            <a:avLst/>
          </a:prstGeom>
          <a:ln w="12700">
            <a:miter lim="400000"/>
          </a:ln>
        </p:spPr>
      </p:pic>
      <p:pic>
        <p:nvPicPr>
          <p:cNvPr id="385" name="pasted-image.tif"/>
          <p:cNvPicPr/>
          <p:nvPr/>
        </p:nvPicPr>
        <p:blipFill>
          <a:blip r:embed="rId2">
            <a:extLst/>
          </a:blip>
          <a:stretch>
            <a:fillRect/>
          </a:stretch>
        </p:blipFill>
        <p:spPr>
          <a:xfrm>
            <a:off x="7105873" y="6744146"/>
            <a:ext cx="1129854" cy="1129854"/>
          </a:xfrm>
          <a:prstGeom prst="rect">
            <a:avLst/>
          </a:prstGeom>
          <a:ln w="12700">
            <a:miter lim="400000"/>
          </a:ln>
        </p:spPr>
      </p:pic>
      <p:sp>
        <p:nvSpPr>
          <p:cNvPr id="386" name="Shape 386"/>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 name="Shape 62"/>
          <p:cNvSpPr/>
          <p:nvPr>
            <p:ph type="title"/>
          </p:nvPr>
        </p:nvSpPr>
        <p:spPr>
          <a:prstGeom prst="rect">
            <a:avLst/>
          </a:prstGeom>
        </p:spPr>
        <p:txBody>
          <a:bodyPr/>
          <a:lstStyle/>
          <a:p>
            <a:pPr lvl="0">
              <a:defRPr sz="1800"/>
            </a:pPr>
            <a:r>
              <a:rPr sz="8000"/>
              <a:t>Clarifying: “theme”</a:t>
            </a:r>
          </a:p>
        </p:txBody>
      </p:sp>
      <p:sp>
        <p:nvSpPr>
          <p:cNvPr id="63" name="Shape 63"/>
          <p:cNvSpPr/>
          <p:nvPr>
            <p:ph type="body" idx="1"/>
          </p:nvPr>
        </p:nvSpPr>
        <p:spPr>
          <a:xfrm>
            <a:off x="952500" y="2222500"/>
            <a:ext cx="11099800" cy="6286500"/>
          </a:xfrm>
          <a:prstGeom prst="rect">
            <a:avLst/>
          </a:prstGeom>
        </p:spPr>
        <p:txBody>
          <a:bodyPr/>
          <a:lstStyle/>
          <a:p>
            <a:pPr lvl="0" marL="124690" indent="-124690" defTabSz="457200">
              <a:spcBef>
                <a:spcPts val="1700"/>
              </a:spcBef>
              <a:buSzPct val="100000"/>
              <a:defRPr sz="1800"/>
            </a:pPr>
            <a:r>
              <a:rPr b="1" sz="5400">
                <a:solidFill>
                  <a:srgbClr val="323333"/>
                </a:solidFill>
                <a:latin typeface="Helvetica"/>
                <a:ea typeface="Helvetica"/>
                <a:cs typeface="Helvetica"/>
                <a:sym typeface="Helvetica"/>
              </a:rPr>
              <a:t>Theme</a:t>
            </a:r>
            <a:r>
              <a:rPr sz="5400">
                <a:solidFill>
                  <a:srgbClr val="323333"/>
                </a:solidFill>
                <a:latin typeface="Helvetica"/>
                <a:ea typeface="Helvetica"/>
                <a:cs typeface="Helvetica"/>
                <a:sym typeface="Helvetica"/>
              </a:rPr>
              <a:t> is the central idea, meaning or message</a:t>
            </a:r>
            <a:endParaRPr sz="5400">
              <a:solidFill>
                <a:srgbClr val="323333"/>
              </a:solidFill>
              <a:latin typeface="Helvetica"/>
              <a:ea typeface="Helvetica"/>
              <a:cs typeface="Helvetica"/>
              <a:sym typeface="Helvetica"/>
            </a:endParaRPr>
          </a:p>
          <a:p>
            <a:pPr lvl="0" marL="124690" indent="-124690" defTabSz="457200">
              <a:spcBef>
                <a:spcPts val="1700"/>
              </a:spcBef>
              <a:buSzPct val="100000"/>
              <a:defRPr sz="1800"/>
            </a:pPr>
            <a:r>
              <a:rPr sz="5400">
                <a:solidFill>
                  <a:srgbClr val="323333"/>
                </a:solidFill>
                <a:latin typeface="Helvetica"/>
                <a:ea typeface="Helvetica"/>
                <a:cs typeface="Helvetica"/>
                <a:sym typeface="Helvetica"/>
              </a:rPr>
              <a:t>The </a:t>
            </a:r>
            <a:r>
              <a:rPr b="1" sz="5400">
                <a:solidFill>
                  <a:srgbClr val="323333"/>
                </a:solidFill>
                <a:latin typeface="Helvetica"/>
                <a:ea typeface="Helvetica"/>
                <a:cs typeface="Helvetica"/>
                <a:sym typeface="Helvetica"/>
              </a:rPr>
              <a:t>subject or topic</a:t>
            </a:r>
            <a:r>
              <a:rPr sz="5400">
                <a:solidFill>
                  <a:srgbClr val="323333"/>
                </a:solidFill>
                <a:latin typeface="Helvetica"/>
                <a:ea typeface="Helvetica"/>
                <a:cs typeface="Helvetica"/>
                <a:sym typeface="Helvetica"/>
              </a:rPr>
              <a:t> is the more general category to which the theme belongs.</a:t>
            </a:r>
          </a:p>
        </p:txBody>
      </p:sp>
      <p:sp>
        <p:nvSpPr>
          <p:cNvPr id="64" name="Shape 64"/>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63">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6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63">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3" grpId="1"/>
    </p:bldLst>
  </p:timing>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8" name="Shape 388"/>
          <p:cNvSpPr/>
          <p:nvPr>
            <p:ph type="title"/>
          </p:nvPr>
        </p:nvSpPr>
        <p:spPr>
          <a:prstGeom prst="rect">
            <a:avLst/>
          </a:prstGeom>
        </p:spPr>
        <p:txBody>
          <a:bodyPr/>
          <a:lstStyle/>
          <a:p>
            <a:pPr lvl="0" defTabSz="514095">
              <a:defRPr sz="1800"/>
            </a:pPr>
            <a:r>
              <a:rPr sz="7040"/>
              <a:t>What would </a:t>
            </a:r>
            <a:endParaRPr sz="7040"/>
          </a:p>
          <a:p>
            <a:pPr lvl="0" defTabSz="514095">
              <a:defRPr sz="1800"/>
            </a:pPr>
            <a:r>
              <a:rPr sz="7040"/>
              <a:t>“He gave up in despair” </a:t>
            </a:r>
            <a:endParaRPr sz="7040"/>
          </a:p>
          <a:p>
            <a:pPr lvl="0" defTabSz="514095">
              <a:defRPr sz="1800"/>
            </a:pPr>
            <a:r>
              <a:rPr sz="7040"/>
              <a:t>look like at level 5?</a:t>
            </a:r>
          </a:p>
        </p:txBody>
      </p:sp>
      <p:pic>
        <p:nvPicPr>
          <p:cNvPr id="389" name="pasted-image.tif"/>
          <p:cNvPicPr/>
          <p:nvPr/>
        </p:nvPicPr>
        <p:blipFill>
          <a:blip r:embed="rId2">
            <a:extLst/>
          </a:blip>
          <a:stretch>
            <a:fillRect/>
          </a:stretch>
        </p:blipFill>
        <p:spPr>
          <a:xfrm>
            <a:off x="5937473" y="6744146"/>
            <a:ext cx="1129854" cy="1129854"/>
          </a:xfrm>
          <a:prstGeom prst="rect">
            <a:avLst/>
          </a:prstGeom>
          <a:ln w="12700">
            <a:miter lim="400000"/>
          </a:ln>
        </p:spPr>
      </p:pic>
      <p:pic>
        <p:nvPicPr>
          <p:cNvPr id="390" name="pasted-image.tif"/>
          <p:cNvPicPr/>
          <p:nvPr/>
        </p:nvPicPr>
        <p:blipFill>
          <a:blip r:embed="rId2">
            <a:extLst/>
          </a:blip>
          <a:stretch>
            <a:fillRect/>
          </a:stretch>
        </p:blipFill>
        <p:spPr>
          <a:xfrm>
            <a:off x="4769073" y="6744146"/>
            <a:ext cx="1129854" cy="1129854"/>
          </a:xfrm>
          <a:prstGeom prst="rect">
            <a:avLst/>
          </a:prstGeom>
          <a:ln w="12700">
            <a:miter lim="400000"/>
          </a:ln>
        </p:spPr>
      </p:pic>
      <p:pic>
        <p:nvPicPr>
          <p:cNvPr id="391" name="pasted-image.tif"/>
          <p:cNvPicPr/>
          <p:nvPr/>
        </p:nvPicPr>
        <p:blipFill>
          <a:blip r:embed="rId2">
            <a:extLst/>
          </a:blip>
          <a:stretch>
            <a:fillRect/>
          </a:stretch>
        </p:blipFill>
        <p:spPr>
          <a:xfrm>
            <a:off x="7105873" y="6744146"/>
            <a:ext cx="1129854" cy="1129854"/>
          </a:xfrm>
          <a:prstGeom prst="rect">
            <a:avLst/>
          </a:prstGeom>
          <a:ln w="12700">
            <a:miter lim="400000"/>
          </a:ln>
        </p:spPr>
      </p:pic>
      <p:pic>
        <p:nvPicPr>
          <p:cNvPr id="392" name="pasted-image.tif"/>
          <p:cNvPicPr/>
          <p:nvPr/>
        </p:nvPicPr>
        <p:blipFill>
          <a:blip r:embed="rId2">
            <a:extLst/>
          </a:blip>
          <a:stretch>
            <a:fillRect/>
          </a:stretch>
        </p:blipFill>
        <p:spPr>
          <a:xfrm>
            <a:off x="3600673" y="6744146"/>
            <a:ext cx="1129854" cy="1129854"/>
          </a:xfrm>
          <a:prstGeom prst="rect">
            <a:avLst/>
          </a:prstGeom>
          <a:ln w="12700">
            <a:miter lim="400000"/>
          </a:ln>
        </p:spPr>
      </p:pic>
      <p:pic>
        <p:nvPicPr>
          <p:cNvPr id="393" name="pasted-image.tif"/>
          <p:cNvPicPr/>
          <p:nvPr/>
        </p:nvPicPr>
        <p:blipFill>
          <a:blip r:embed="rId2">
            <a:extLst/>
          </a:blip>
          <a:stretch>
            <a:fillRect/>
          </a:stretch>
        </p:blipFill>
        <p:spPr>
          <a:xfrm>
            <a:off x="8274273" y="6744146"/>
            <a:ext cx="1129854" cy="1129854"/>
          </a:xfrm>
          <a:prstGeom prst="rect">
            <a:avLst/>
          </a:prstGeom>
          <a:ln w="12700">
            <a:miter lim="400000"/>
          </a:ln>
        </p:spPr>
      </p:pic>
      <p:sp>
        <p:nvSpPr>
          <p:cNvPr id="394" name="Shape 394"/>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6" name="Shape 396"/>
          <p:cNvSpPr/>
          <p:nvPr>
            <p:ph type="title"/>
          </p:nvPr>
        </p:nvSpPr>
        <p:spPr>
          <a:xfrm>
            <a:off x="971549" y="2152650"/>
            <a:ext cx="5372101" cy="5448300"/>
          </a:xfrm>
          <a:prstGeom prst="rect">
            <a:avLst/>
          </a:prstGeom>
        </p:spPr>
        <p:txBody>
          <a:bodyPr/>
          <a:lstStyle/>
          <a:p>
            <a:pPr lvl="0">
              <a:defRPr sz="1800"/>
            </a:pPr>
            <a:r>
              <a:rPr b="1" sz="8000">
                <a:latin typeface="Helvetica"/>
                <a:ea typeface="Helvetica"/>
                <a:cs typeface="Helvetica"/>
                <a:sym typeface="Helvetica"/>
              </a:rPr>
              <a:t>CPR</a:t>
            </a:r>
            <a:endParaRPr b="1" sz="8000">
              <a:latin typeface="Helvetica"/>
              <a:ea typeface="Helvetica"/>
              <a:cs typeface="Helvetica"/>
              <a:sym typeface="Helvetica"/>
            </a:endParaRPr>
          </a:p>
          <a:p>
            <a:pPr lvl="0">
              <a:defRPr sz="1800"/>
            </a:pPr>
            <a:r>
              <a:rPr b="1" sz="8000">
                <a:latin typeface="Helvetica"/>
                <a:ea typeface="Helvetica"/>
                <a:cs typeface="Helvetica"/>
                <a:sym typeface="Helvetica"/>
              </a:rPr>
              <a:t>C</a:t>
            </a:r>
            <a:r>
              <a:rPr sz="8000"/>
              <a:t>reate</a:t>
            </a:r>
            <a:endParaRPr sz="8000"/>
          </a:p>
          <a:p>
            <a:pPr lvl="0">
              <a:defRPr sz="1800"/>
            </a:pPr>
            <a:r>
              <a:rPr b="1" sz="8000">
                <a:latin typeface="Helvetica"/>
                <a:ea typeface="Helvetica"/>
                <a:cs typeface="Helvetica"/>
                <a:sym typeface="Helvetica"/>
              </a:rPr>
              <a:t>P</a:t>
            </a:r>
            <a:r>
              <a:rPr sz="8000"/>
              <a:t>erform</a:t>
            </a:r>
            <a:endParaRPr sz="8000"/>
          </a:p>
          <a:p>
            <a:pPr lvl="0">
              <a:defRPr sz="1800"/>
            </a:pPr>
            <a:r>
              <a:rPr b="1" sz="8000">
                <a:latin typeface="Helvetica"/>
                <a:ea typeface="Helvetica"/>
                <a:cs typeface="Helvetica"/>
                <a:sym typeface="Helvetica"/>
              </a:rPr>
              <a:t>R</a:t>
            </a:r>
            <a:r>
              <a:rPr sz="8000"/>
              <a:t>evise</a:t>
            </a:r>
          </a:p>
        </p:txBody>
      </p:sp>
      <p:sp>
        <p:nvSpPr>
          <p:cNvPr id="397" name="Shape 397"/>
          <p:cNvSpPr/>
          <p:nvPr/>
        </p:nvSpPr>
        <p:spPr>
          <a:xfrm>
            <a:off x="6438646" y="2095499"/>
            <a:ext cx="6223509" cy="556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3600"/>
              <a:t>Considerations: </a:t>
            </a:r>
            <a:endParaRPr sz="3600"/>
          </a:p>
          <a:p>
            <a:pPr lvl="0">
              <a:defRPr sz="1800"/>
            </a:pPr>
            <a:r>
              <a:rPr sz="3600"/>
              <a:t>sound effects, </a:t>
            </a:r>
            <a:endParaRPr sz="3600"/>
          </a:p>
          <a:p>
            <a:pPr lvl="0">
              <a:defRPr sz="1800"/>
            </a:pPr>
            <a:r>
              <a:rPr sz="3600"/>
              <a:t>memorization, </a:t>
            </a:r>
            <a:endParaRPr sz="3600"/>
          </a:p>
          <a:p>
            <a:pPr lvl="0">
              <a:defRPr sz="1800"/>
            </a:pPr>
            <a:r>
              <a:rPr sz="3600"/>
              <a:t>word emphasis, </a:t>
            </a:r>
            <a:endParaRPr sz="3600"/>
          </a:p>
          <a:p>
            <a:pPr lvl="0">
              <a:defRPr sz="1800"/>
            </a:pPr>
            <a:r>
              <a:rPr sz="3600"/>
              <a:t>high/middle/low levels, </a:t>
            </a:r>
            <a:endParaRPr sz="3600"/>
          </a:p>
          <a:p>
            <a:pPr lvl="0">
              <a:defRPr sz="1800"/>
            </a:pPr>
            <a:r>
              <a:rPr sz="3600"/>
              <a:t>projection, </a:t>
            </a:r>
            <a:endParaRPr sz="3600"/>
          </a:p>
          <a:p>
            <a:pPr lvl="0">
              <a:defRPr sz="1800"/>
            </a:pPr>
            <a:r>
              <a:rPr sz="3600"/>
              <a:t>facial expressions, </a:t>
            </a:r>
            <a:endParaRPr sz="3600"/>
          </a:p>
          <a:p>
            <a:pPr lvl="0">
              <a:defRPr sz="1800"/>
            </a:pPr>
            <a:r>
              <a:rPr sz="3600"/>
              <a:t>gestures, </a:t>
            </a:r>
            <a:endParaRPr sz="3600"/>
          </a:p>
          <a:p>
            <a:pPr lvl="0">
              <a:defRPr sz="1800"/>
            </a:pPr>
            <a:r>
              <a:rPr sz="3600"/>
              <a:t> props, </a:t>
            </a:r>
            <a:endParaRPr sz="3600"/>
          </a:p>
          <a:p>
            <a:pPr lvl="0">
              <a:defRPr sz="1800"/>
            </a:pPr>
            <a:r>
              <a:rPr sz="3600"/>
              <a:t>movement?</a:t>
            </a:r>
          </a:p>
        </p:txBody>
      </p:sp>
      <p:sp>
        <p:nvSpPr>
          <p:cNvPr id="398" name="Shape 398"/>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2" presetID="2" grpId="1" fill="hold">
                                  <p:stCondLst>
                                    <p:cond delay="0"/>
                                  </p:stCondLst>
                                  <p:iterate type="el" backwards="0">
                                    <p:tmAbs val="0"/>
                                  </p:iterate>
                                  <p:childTnLst>
                                    <p:set>
                                      <p:cBhvr>
                                        <p:cTn id="6" fill="hold"/>
                                        <p:tgtEl>
                                          <p:spTgt spid="397"/>
                                        </p:tgtEl>
                                        <p:attrNameLst>
                                          <p:attrName>style.visibility</p:attrName>
                                        </p:attrNameLst>
                                      </p:cBhvr>
                                      <p:to>
                                        <p:strVal val="visible"/>
                                      </p:to>
                                    </p:set>
                                    <p:anim calcmode="lin" valueType="num">
                                      <p:cBhvr>
                                        <p:cTn id="7" dur="1000" fill="hold"/>
                                        <p:tgtEl>
                                          <p:spTgt spid="397"/>
                                        </p:tgtEl>
                                        <p:attrNameLst>
                                          <p:attrName>ppt_x</p:attrName>
                                        </p:attrNameLst>
                                      </p:cBhvr>
                                      <p:tavLst>
                                        <p:tav tm="0">
                                          <p:val>
                                            <p:strVal val="1+#ppt_w/2"/>
                                          </p:val>
                                        </p:tav>
                                        <p:tav tm="100000">
                                          <p:val>
                                            <p:strVal val="#ppt_x"/>
                                          </p:val>
                                        </p:tav>
                                      </p:tavLst>
                                    </p:anim>
                                    <p:anim calcmode="lin" valueType="num">
                                      <p:cBhvr>
                                        <p:cTn id="8" dur="1000" fill="hold"/>
                                        <p:tgtEl>
                                          <p:spTgt spid="3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7" grpId="1"/>
    </p:bldLst>
  </p:timing>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0" name="Shape 400"/>
          <p:cNvSpPr/>
          <p:nvPr>
            <p:ph type="title"/>
          </p:nvPr>
        </p:nvSpPr>
        <p:spPr>
          <a:prstGeom prst="rect">
            <a:avLst/>
          </a:prstGeom>
        </p:spPr>
        <p:txBody>
          <a:bodyPr/>
          <a:lstStyle/>
          <a:p>
            <a:pPr lvl="0">
              <a:defRPr sz="1800"/>
            </a:pPr>
            <a:r>
              <a:rPr sz="8000"/>
              <a:t>Our performance</a:t>
            </a:r>
          </a:p>
        </p:txBody>
      </p:sp>
      <p:sp>
        <p:nvSpPr>
          <p:cNvPr id="401" name="Shape 401"/>
          <p:cNvSpPr/>
          <p:nvPr/>
        </p:nvSpPr>
        <p:spPr>
          <a:xfrm>
            <a:off x="743654" y="2349485"/>
            <a:ext cx="11212692" cy="56134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b="1" sz="5100">
                <a:latin typeface="Helvetica"/>
                <a:ea typeface="Helvetica"/>
                <a:cs typeface="Helvetica"/>
                <a:sym typeface="Helvetica"/>
              </a:rPr>
              <a:t>Tableau</a:t>
            </a:r>
            <a:r>
              <a:rPr sz="5100"/>
              <a:t> - 5 seconds (provide setting)</a:t>
            </a:r>
            <a:endParaRPr sz="5100"/>
          </a:p>
          <a:p>
            <a:pPr lvl="0">
              <a:defRPr sz="1800"/>
            </a:pPr>
            <a:r>
              <a:rPr b="1" sz="5100">
                <a:latin typeface="Helvetica"/>
                <a:ea typeface="Helvetica"/>
                <a:cs typeface="Helvetica"/>
                <a:sym typeface="Helvetica"/>
              </a:rPr>
              <a:t>Pantomime</a:t>
            </a:r>
            <a:r>
              <a:rPr sz="5100"/>
              <a:t> (for plot)</a:t>
            </a:r>
            <a:endParaRPr sz="5100"/>
          </a:p>
          <a:p>
            <a:pPr lvl="0">
              <a:defRPr sz="1800"/>
            </a:pPr>
            <a:r>
              <a:rPr b="1" sz="5100">
                <a:latin typeface="Helvetica"/>
                <a:ea typeface="Helvetica"/>
                <a:cs typeface="Helvetica"/>
                <a:sym typeface="Helvetica"/>
              </a:rPr>
              <a:t>Tableau</a:t>
            </a:r>
            <a:r>
              <a:rPr sz="5100"/>
              <a:t> - (powerful ending)</a:t>
            </a:r>
            <a:endParaRPr sz="5100"/>
          </a:p>
          <a:p>
            <a:pPr lvl="0">
              <a:defRPr sz="1800"/>
            </a:pPr>
            <a:r>
              <a:rPr sz="5100"/>
              <a:t>HOLD tableaus for 5 seconds</a:t>
            </a:r>
            <a:endParaRPr sz="5100"/>
          </a:p>
          <a:p>
            <a:pPr lvl="0">
              <a:defRPr sz="1800"/>
            </a:pPr>
            <a:r>
              <a:rPr sz="5100"/>
              <a:t>silent transition to group 2, 3, 4, 5</a:t>
            </a:r>
            <a:endParaRPr sz="5100"/>
          </a:p>
          <a:p>
            <a:pPr lvl="0">
              <a:defRPr sz="1800"/>
            </a:pPr>
            <a:endParaRPr sz="3600"/>
          </a:p>
          <a:p>
            <a:pPr lvl="0">
              <a:defRPr sz="1800"/>
            </a:pPr>
            <a:r>
              <a:rPr sz="3600"/>
              <a:t>All: “</a:t>
            </a:r>
            <a:r>
              <a:rPr i="1" sz="3600"/>
              <a:t>The moral: necessity is the mother of invention</a:t>
            </a:r>
            <a:r>
              <a:rPr sz="3600"/>
              <a:t>”</a:t>
            </a:r>
            <a:endParaRPr sz="3600"/>
          </a:p>
          <a:p>
            <a:pPr lvl="0">
              <a:defRPr sz="1800"/>
            </a:pPr>
            <a:r>
              <a:rPr sz="3600"/>
              <a:t>(then riotous applause)</a:t>
            </a:r>
          </a:p>
        </p:txBody>
      </p:sp>
      <p:sp>
        <p:nvSpPr>
          <p:cNvPr id="402" name="Shape 402"/>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01">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40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40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40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40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1" fill="hold">
                                  <p:stCondLst>
                                    <p:cond delay="0"/>
                                  </p:stCondLst>
                                  <p:iterate type="el" backwards="0">
                                    <p:tmAbs val="0"/>
                                  </p:iterate>
                                  <p:childTnLst>
                                    <p:set>
                                      <p:cBhvr>
                                        <p:cTn id="24" fill="hold"/>
                                        <p:tgtEl>
                                          <p:spTgt spid="401">
                                            <p:txEl>
                                              <p:pRg st="4" end="4"/>
                                            </p:txEl>
                                          </p:spTgt>
                                        </p:tgtEl>
                                        <p:attrNameLst>
                                          <p:attrName>style.visibility</p:attrName>
                                        </p:attrNameLst>
                                      </p:cBhvr>
                                      <p:to>
                                        <p:strVal val="visible"/>
                                      </p:to>
                                    </p:set>
                                  </p:childTnLst>
                                </p:cTn>
                              </p:par>
                            </p:childTnLst>
                          </p:cTn>
                        </p:par>
                        <p:par>
                          <p:cTn id="25" fill="hold">
                            <p:stCondLst>
                              <p:cond delay="0"/>
                            </p:stCondLst>
                            <p:childTnLst>
                              <p:par>
                                <p:cTn id="26" nodeType="afterEffect" presetClass="entr" presetSubtype="0" presetID="1" grpId="1" fill="hold">
                                  <p:stCondLst>
                                    <p:cond delay="0"/>
                                  </p:stCondLst>
                                  <p:iterate type="el" backwards="0">
                                    <p:tmAbs val="0"/>
                                  </p:iterate>
                                  <p:childTnLst>
                                    <p:set>
                                      <p:cBhvr>
                                        <p:cTn id="27" fill="hold"/>
                                        <p:tgtEl>
                                          <p:spTgt spid="401">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nodeType="clickEffect" presetClass="entr" presetSubtype="0" presetID="1" grpId="1" fill="hold">
                                  <p:stCondLst>
                                    <p:cond delay="0"/>
                                  </p:stCondLst>
                                  <p:iterate type="el" backwards="0">
                                    <p:tmAbs val="0"/>
                                  </p:iterate>
                                  <p:childTnLst>
                                    <p:set>
                                      <p:cBhvr>
                                        <p:cTn id="31" fill="hold"/>
                                        <p:tgtEl>
                                          <p:spTgt spid="401">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nodeType="clickEffect" presetClass="entr" presetSubtype="0" presetID="1" grpId="1" fill="hold">
                                  <p:stCondLst>
                                    <p:cond delay="0"/>
                                  </p:stCondLst>
                                  <p:iterate type="el" backwards="0">
                                    <p:tmAbs val="0"/>
                                  </p:iterate>
                                  <p:childTnLst>
                                    <p:set>
                                      <p:cBhvr>
                                        <p:cTn id="35" fill="hold"/>
                                        <p:tgtEl>
                                          <p:spTgt spid="401">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1" grpId="1"/>
    </p:bldLst>
  </p:timing>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4" name="Shape 404"/>
          <p:cNvSpPr/>
          <p:nvPr>
            <p:ph type="title"/>
          </p:nvPr>
        </p:nvSpPr>
        <p:spPr>
          <a:prstGeom prst="rect">
            <a:avLst/>
          </a:prstGeom>
        </p:spPr>
        <p:txBody>
          <a:bodyPr/>
          <a:lstStyle/>
          <a:p>
            <a:pPr lvl="0">
              <a:defRPr sz="1800"/>
            </a:pPr>
            <a:r>
              <a:rPr sz="8000"/>
              <a:t>Sit down</a:t>
            </a:r>
          </a:p>
        </p:txBody>
      </p:sp>
    </p:spTree>
  </p:cSld>
  <p:clrMapOvr>
    <a:masterClrMapping/>
  </p:clrMapOvr>
  <p:transition spd="med" advClick="1"/>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6" name="Shape 406"/>
          <p:cNvSpPr/>
          <p:nvPr/>
        </p:nvSpPr>
        <p:spPr>
          <a:xfrm>
            <a:off x="2239695" y="1638300"/>
            <a:ext cx="8296810"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“Exit ticket” for students to self evaluate</a:t>
            </a:r>
            <a:endParaRPr sz="3600"/>
          </a:p>
          <a:p>
            <a:pPr lvl="0">
              <a:defRPr sz="1800"/>
            </a:pPr>
            <a:r>
              <a:rPr sz="3600"/>
              <a:t>(or to evaluate other groups)</a:t>
            </a:r>
          </a:p>
        </p:txBody>
      </p:sp>
      <p:grpSp>
        <p:nvGrpSpPr>
          <p:cNvPr id="409" name="Group 409"/>
          <p:cNvGrpSpPr/>
          <p:nvPr/>
        </p:nvGrpSpPr>
        <p:grpSpPr>
          <a:xfrm>
            <a:off x="1682750" y="3194050"/>
            <a:ext cx="9639300" cy="3517900"/>
            <a:chOff x="-127000" y="-88900"/>
            <a:chExt cx="9639300" cy="3517900"/>
          </a:xfrm>
        </p:grpSpPr>
        <p:pic>
          <p:nvPicPr>
            <p:cNvPr id="408" name="pasted-image.png"/>
            <p:cNvPicPr/>
            <p:nvPr/>
          </p:nvPicPr>
          <p:blipFill>
            <a:blip r:embed="rId2">
              <a:extLst/>
            </a:blip>
            <a:stretch>
              <a:fillRect/>
            </a:stretch>
          </p:blipFill>
          <p:spPr>
            <a:xfrm>
              <a:off x="0" y="0"/>
              <a:ext cx="9385300" cy="3187700"/>
            </a:xfrm>
            <a:prstGeom prst="rect">
              <a:avLst/>
            </a:prstGeom>
            <a:ln>
              <a:noFill/>
            </a:ln>
            <a:effectLst/>
          </p:spPr>
        </p:pic>
        <p:pic>
          <p:nvPicPr>
            <p:cNvPr id="407" name=""/>
            <p:cNvPicPr/>
            <p:nvPr/>
          </p:nvPicPr>
          <p:blipFill>
            <a:blip r:embed="rId3">
              <a:extLst/>
            </a:blip>
            <a:stretch>
              <a:fillRect/>
            </a:stretch>
          </p:blipFill>
          <p:spPr>
            <a:xfrm>
              <a:off x="-127000" y="-88900"/>
              <a:ext cx="9639300" cy="3517900"/>
            </a:xfrm>
            <a:prstGeom prst="rect">
              <a:avLst/>
            </a:prstGeom>
            <a:effectLst/>
          </p:spPr>
        </p:pic>
      </p:grpSp>
    </p:spTree>
  </p:cSld>
  <p:clrMapOvr>
    <a:masterClrMapping/>
  </p:clrMapOvr>
  <p:transition spd="med"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1" name="Shape 411"/>
          <p:cNvSpPr/>
          <p:nvPr/>
        </p:nvSpPr>
        <p:spPr>
          <a:xfrm>
            <a:off x="1999157" y="850900"/>
            <a:ext cx="8219086"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u="sng"/>
              <a:t>Underline</a:t>
            </a:r>
            <a:r>
              <a:rPr sz="3600"/>
              <a:t> the message of this story</a:t>
            </a:r>
            <a:endParaRPr sz="3600"/>
          </a:p>
          <a:p>
            <a:pPr lvl="0">
              <a:defRPr sz="1800"/>
            </a:pPr>
            <a:r>
              <a:rPr sz="3600"/>
              <a:t>Circle details that support this message</a:t>
            </a:r>
          </a:p>
        </p:txBody>
      </p:sp>
      <p:pic>
        <p:nvPicPr>
          <p:cNvPr id="412" name="pasted-image.png"/>
          <p:cNvPicPr/>
          <p:nvPr/>
        </p:nvPicPr>
        <p:blipFill>
          <a:blip r:embed="rId2">
            <a:extLst/>
          </a:blip>
          <a:stretch>
            <a:fillRect/>
          </a:stretch>
        </p:blipFill>
        <p:spPr>
          <a:xfrm>
            <a:off x="1271612" y="2901950"/>
            <a:ext cx="10461576" cy="4622800"/>
          </a:xfrm>
          <a:prstGeom prst="rect">
            <a:avLst/>
          </a:prstGeom>
          <a:ln w="12700">
            <a:miter lim="400000"/>
          </a:ln>
        </p:spPr>
      </p:pic>
      <p:pic>
        <p:nvPicPr>
          <p:cNvPr id="413" name="pasted-image.png"/>
          <p:cNvPicPr/>
          <p:nvPr/>
        </p:nvPicPr>
        <p:blipFill>
          <a:blip r:embed="rId3">
            <a:extLst/>
          </a:blip>
          <a:stretch>
            <a:fillRect/>
          </a:stretch>
        </p:blipFill>
        <p:spPr>
          <a:xfrm>
            <a:off x="1390650" y="7569200"/>
            <a:ext cx="6464300" cy="1320800"/>
          </a:xfrm>
          <a:prstGeom prst="rect">
            <a:avLst/>
          </a:prstGeom>
          <a:ln w="12700">
            <a:miter lim="400000"/>
          </a:ln>
        </p:spPr>
      </p:pic>
      <p:pic>
        <p:nvPicPr>
          <p:cNvPr id="414" name=""/>
          <p:cNvPicPr/>
          <p:nvPr/>
        </p:nvPicPr>
        <p:blipFill>
          <a:blip r:embed="rId4">
            <a:extLst/>
          </a:blip>
          <a:stretch>
            <a:fillRect/>
          </a:stretch>
        </p:blipFill>
        <p:spPr>
          <a:xfrm>
            <a:off x="1904999" y="1193800"/>
            <a:ext cx="1524001" cy="1002358"/>
          </a:xfrm>
          <a:prstGeom prst="rect">
            <a:avLst/>
          </a:prstGeom>
        </p:spPr>
      </p:pic>
      <p:pic>
        <p:nvPicPr>
          <p:cNvPr id="416" name="pasted-image.png"/>
          <p:cNvPicPr/>
          <p:nvPr/>
        </p:nvPicPr>
        <p:blipFill>
          <a:blip r:embed="rId5">
            <a:extLst/>
          </a:blip>
          <a:stretch>
            <a:fillRect/>
          </a:stretch>
        </p:blipFill>
        <p:spPr>
          <a:xfrm>
            <a:off x="1365250" y="7461250"/>
            <a:ext cx="10782300" cy="1536700"/>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11">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4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411">
                                            <p:txEl>
                                              <p:pRg st="1" end="1"/>
                                            </p:txEl>
                                          </p:spTgt>
                                        </p:tgtEl>
                                        <p:attrNameLst>
                                          <p:attrName>style.visibility</p:attrName>
                                        </p:attrNameLst>
                                      </p:cBhvr>
                                      <p:to>
                                        <p:strVal val="visible"/>
                                      </p:to>
                                    </p:set>
                                  </p:childTnLst>
                                </p:cTn>
                              </p:par>
                            </p:childTnLst>
                          </p:cTn>
                        </p:par>
                        <p:par>
                          <p:cTn id="13" fill="hold">
                            <p:stCondLst>
                              <p:cond delay="0"/>
                            </p:stCondLst>
                            <p:childTnLst>
                              <p:par>
                                <p:cTn id="14" nodeType="afterEffect" presetClass="entr" presetSubtype="0" presetID="1" grpId="2" fill="hold">
                                  <p:stCondLst>
                                    <p:cond delay="0"/>
                                  </p:stCondLst>
                                  <p:iterate type="el" backwards="0">
                                    <p:tmAbs val="0"/>
                                  </p:iterate>
                                  <p:childTnLst>
                                    <p:set>
                                      <p:cBhvr>
                                        <p:cTn id="15" fill="hold"/>
                                        <p:tgtEl>
                                          <p:spTgt spid="4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4" presetID="2" grpId="3" fill="hold">
                                  <p:stCondLst>
                                    <p:cond delay="0"/>
                                  </p:stCondLst>
                                  <p:iterate type="el" backwards="0">
                                    <p:tmAbs val="0"/>
                                  </p:iterate>
                                  <p:childTnLst>
                                    <p:set>
                                      <p:cBhvr>
                                        <p:cTn id="19" fill="hold"/>
                                        <p:tgtEl>
                                          <p:spTgt spid="416"/>
                                        </p:tgtEl>
                                        <p:attrNameLst>
                                          <p:attrName>style.visibility</p:attrName>
                                        </p:attrNameLst>
                                      </p:cBhvr>
                                      <p:to>
                                        <p:strVal val="visible"/>
                                      </p:to>
                                    </p:set>
                                    <p:anim calcmode="lin" valueType="num">
                                      <p:cBhvr>
                                        <p:cTn id="20" dur="1000" fill="hold"/>
                                        <p:tgtEl>
                                          <p:spTgt spid="416"/>
                                        </p:tgtEl>
                                        <p:attrNameLst>
                                          <p:attrName>ppt_x</p:attrName>
                                        </p:attrNameLst>
                                      </p:cBhvr>
                                      <p:tavLst>
                                        <p:tav tm="0">
                                          <p:val>
                                            <p:strVal val="#ppt_x"/>
                                          </p:val>
                                        </p:tav>
                                        <p:tav tm="100000">
                                          <p:val>
                                            <p:strVal val="#ppt_x"/>
                                          </p:val>
                                        </p:tav>
                                      </p:tavLst>
                                    </p:anim>
                                    <p:anim calcmode="lin" valueType="num">
                                      <p:cBhvr>
                                        <p:cTn id="21" dur="1000" fill="hold"/>
                                        <p:tgtEl>
                                          <p:spTgt spid="4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6" grpId="3"/>
      <p:bldP build="p" bldLvl="5" animBg="1" rev="0" advAuto="0" spid="411" grpId="1"/>
      <p:bldP build="whole" bldLvl="1" animBg="1" rev="0" advAuto="0" spid="414" grpId="2"/>
    </p:bldLst>
  </p:timing>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8" name="pasted-image.png"/>
          <p:cNvPicPr/>
          <p:nvPr/>
        </p:nvPicPr>
        <p:blipFill>
          <a:blip r:embed="rId2">
            <a:extLst/>
          </a:blip>
          <a:stretch>
            <a:fillRect/>
          </a:stretch>
        </p:blipFill>
        <p:spPr>
          <a:xfrm>
            <a:off x="1098550" y="5054600"/>
            <a:ext cx="10223500" cy="2159000"/>
          </a:xfrm>
          <a:prstGeom prst="rect">
            <a:avLst/>
          </a:prstGeom>
          <a:ln w="12700">
            <a:miter lim="400000"/>
          </a:ln>
        </p:spPr>
      </p:pic>
      <p:sp>
        <p:nvSpPr>
          <p:cNvPr id="419" name="Shape 419"/>
          <p:cNvSpPr/>
          <p:nvPr>
            <p:ph type="title" idx="4294967295"/>
          </p:nvPr>
        </p:nvSpPr>
        <p:spPr>
          <a:xfrm>
            <a:off x="850900" y="914400"/>
            <a:ext cx="11099800" cy="2159000"/>
          </a:xfrm>
          <a:prstGeom prst="rect">
            <a:avLst/>
          </a:prstGeom>
        </p:spPr>
        <p:txBody>
          <a:bodyPr anchor="ctr"/>
          <a:lstStyle>
            <a:lvl1pPr algn="ctr">
              <a:defRPr sz="8000">
                <a:latin typeface="+mn-lt"/>
                <a:ea typeface="+mn-ea"/>
                <a:cs typeface="+mn-cs"/>
                <a:sym typeface="Helvetica Light"/>
              </a:defRPr>
            </a:lvl1pPr>
          </a:lstStyle>
          <a:p>
            <a:pPr lvl="0">
              <a:defRPr sz="1800"/>
            </a:pPr>
            <a:r>
              <a:rPr sz="8000"/>
              <a:t>Common Core</a:t>
            </a:r>
            <a:endParaRPr sz="8000"/>
          </a:p>
        </p:txBody>
      </p:sp>
      <p:pic>
        <p:nvPicPr>
          <p:cNvPr id="420" name="pasted-image.png"/>
          <p:cNvPicPr/>
          <p:nvPr/>
        </p:nvPicPr>
        <p:blipFill>
          <a:blip r:embed="rId3">
            <a:extLst/>
          </a:blip>
          <a:stretch>
            <a:fillRect/>
          </a:stretch>
        </p:blipFill>
        <p:spPr>
          <a:xfrm>
            <a:off x="1085850" y="3035300"/>
            <a:ext cx="9486900" cy="1828800"/>
          </a:xfrm>
          <a:prstGeom prst="rect">
            <a:avLst/>
          </a:prstGeom>
          <a:ln w="12700">
            <a:miter lim="400000"/>
          </a:ln>
        </p:spPr>
      </p:pic>
      <p:sp>
        <p:nvSpPr>
          <p:cNvPr id="421" name="Shape 421"/>
          <p:cNvSpPr/>
          <p:nvPr/>
        </p:nvSpPr>
        <p:spPr>
          <a:xfrm>
            <a:off x="1270000" y="5600700"/>
            <a:ext cx="4216400" cy="368300"/>
          </a:xfrm>
          <a:prstGeom prst="rect">
            <a:avLst/>
          </a:prstGeom>
          <a:solidFill>
            <a:srgbClr val="F5D328">
              <a:alpha val="30769"/>
            </a:srgbClr>
          </a:solidFill>
          <a:ln w="12700">
            <a:miter lim="400000"/>
          </a:ln>
        </p:spPr>
        <p:txBody>
          <a:bodyPr lIns="0" tIns="0" rIns="0" bIns="0" anchor="ctr"/>
          <a:lstStyle/>
          <a:p>
            <a:pPr lvl="0">
              <a:defRPr sz="2400">
                <a:solidFill>
                  <a:srgbClr val="FFFFFF"/>
                </a:solidFill>
              </a:defRPr>
            </a:pPr>
          </a:p>
        </p:txBody>
      </p:sp>
      <p:sp>
        <p:nvSpPr>
          <p:cNvPr id="422" name="Shape 422"/>
          <p:cNvSpPr/>
          <p:nvPr/>
        </p:nvSpPr>
        <p:spPr>
          <a:xfrm>
            <a:off x="1270000" y="6108700"/>
            <a:ext cx="6171258" cy="368300"/>
          </a:xfrm>
          <a:prstGeom prst="rect">
            <a:avLst/>
          </a:prstGeom>
          <a:solidFill>
            <a:srgbClr val="70BF41">
              <a:alpha val="30769"/>
            </a:srgbClr>
          </a:solidFill>
          <a:ln w="12700">
            <a:miter lim="400000"/>
          </a:ln>
        </p:spPr>
        <p:txBody>
          <a:bodyPr lIns="0" tIns="0" rIns="0" bIns="0" anchor="ctr"/>
          <a:lstStyle/>
          <a:p>
            <a:pPr lvl="0">
              <a:defRPr sz="2400">
                <a:solidFill>
                  <a:srgbClr val="FFFFFF"/>
                </a:solidFill>
              </a:defRPr>
            </a:pPr>
          </a:p>
        </p:txBody>
      </p:sp>
      <p:sp>
        <p:nvSpPr>
          <p:cNvPr id="423" name="Shape 423"/>
          <p:cNvSpPr/>
          <p:nvPr/>
        </p:nvSpPr>
        <p:spPr>
          <a:xfrm>
            <a:off x="1231900" y="6616700"/>
            <a:ext cx="5180658" cy="368300"/>
          </a:xfrm>
          <a:prstGeom prst="rect">
            <a:avLst/>
          </a:prstGeom>
          <a:solidFill>
            <a:srgbClr val="51A7F9">
              <a:alpha val="30769"/>
            </a:srgbClr>
          </a:solidFill>
          <a:ln w="12700">
            <a:miter lim="400000"/>
          </a:ln>
        </p:spPr>
        <p:txBody>
          <a:bodyPr lIns="0" tIns="0" rIns="0" bIns="0" anchor="ctr"/>
          <a:lstStyle/>
          <a:p>
            <a:pPr lvl="0">
              <a:defRPr sz="2400">
                <a:solidFill>
                  <a:srgbClr val="FFFFFF"/>
                </a:solidFill>
              </a:defRPr>
            </a:pPr>
          </a:p>
        </p:txBody>
      </p:sp>
    </p:spTree>
  </p:cSld>
  <p:clrMapOvr>
    <a:masterClrMapping/>
  </p:clrMapOvr>
  <p:transition spd="med" advClick="1"/>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5" name="Shape 425"/>
          <p:cNvSpPr/>
          <p:nvPr>
            <p:ph type="title"/>
          </p:nvPr>
        </p:nvSpPr>
        <p:spPr>
          <a:xfrm>
            <a:off x="850900" y="914400"/>
            <a:ext cx="11099800" cy="2159000"/>
          </a:xfrm>
          <a:prstGeom prst="rect">
            <a:avLst/>
          </a:prstGeom>
        </p:spPr>
        <p:txBody>
          <a:bodyPr/>
          <a:lstStyle/>
          <a:p>
            <a:pPr lvl="0">
              <a:defRPr sz="1800"/>
            </a:pPr>
            <a:r>
              <a:rPr sz="8000"/>
              <a:t>VAPA Standards</a:t>
            </a:r>
          </a:p>
        </p:txBody>
      </p:sp>
      <p:sp>
        <p:nvSpPr>
          <p:cNvPr id="426" name="Shape 426"/>
          <p:cNvSpPr/>
          <p:nvPr>
            <p:ph type="body" idx="1"/>
          </p:nvPr>
        </p:nvSpPr>
        <p:spPr>
          <a:xfrm>
            <a:off x="952500" y="3130550"/>
            <a:ext cx="11099800" cy="6286500"/>
          </a:xfrm>
          <a:prstGeom prst="rect">
            <a:avLst/>
          </a:prstGeom>
        </p:spPr>
        <p:txBody>
          <a:bodyPr/>
          <a:lstStyle/>
          <a:p>
            <a:pPr lvl="0" marL="0" indent="0" defTabSz="438911">
              <a:spcBef>
                <a:spcPts val="0"/>
              </a:spcBef>
              <a:buSzTx/>
              <a:buNone/>
              <a:defRPr sz="1800"/>
            </a:pPr>
            <a:r>
              <a:rPr b="1" sz="2880">
                <a:latin typeface="Arial"/>
                <a:ea typeface="Arial"/>
                <a:cs typeface="Arial"/>
                <a:sym typeface="Arial"/>
              </a:rPr>
              <a:t>Development of Theatrical Skills</a:t>
            </a:r>
            <a:endParaRPr b="1" sz="2880">
              <a:latin typeface="Arial"/>
              <a:ea typeface="Arial"/>
              <a:cs typeface="Arial"/>
              <a:sym typeface="Arial"/>
            </a:endParaRPr>
          </a:p>
          <a:p>
            <a:pPr lvl="0" marL="438911" indent="-438911" defTabSz="438911">
              <a:spcBef>
                <a:spcPts val="0"/>
              </a:spcBef>
              <a:buSzTx/>
              <a:buNone/>
              <a:tabLst>
                <a:tab pos="127000" algn="l"/>
                <a:tab pos="431800" algn="l"/>
              </a:tabLst>
              <a:defRPr sz="1800"/>
            </a:pPr>
            <a:r>
              <a:rPr sz="2880">
                <a:latin typeface="Arial"/>
                <a:ea typeface="Arial"/>
                <a:cs typeface="Arial"/>
                <a:sym typeface="Arial"/>
              </a:rPr>
              <a:t>	•	2.1 Demonstrate skills in pantomime, tableau, and improvisation.</a:t>
            </a:r>
            <a:endParaRPr sz="2880">
              <a:latin typeface="Arial"/>
              <a:ea typeface="Arial"/>
              <a:cs typeface="Arial"/>
              <a:sym typeface="Arial"/>
            </a:endParaRPr>
          </a:p>
          <a:p>
            <a:pPr lvl="0" marL="438911" indent="-438911" defTabSz="438911">
              <a:spcBef>
                <a:spcPts val="0"/>
              </a:spcBef>
              <a:buSzTx/>
              <a:buNone/>
              <a:tabLst>
                <a:tab pos="127000" algn="l"/>
                <a:tab pos="431800" algn="l"/>
              </a:tabLst>
              <a:defRPr sz="1800"/>
            </a:pPr>
            <a:endParaRPr sz="2880">
              <a:latin typeface="Arial"/>
              <a:ea typeface="Arial"/>
              <a:cs typeface="Arial"/>
              <a:sym typeface="Arial"/>
            </a:endParaRPr>
          </a:p>
          <a:p>
            <a:pPr lvl="0" marL="0" indent="0" defTabSz="438911">
              <a:spcBef>
                <a:spcPts val="0"/>
              </a:spcBef>
              <a:buSzTx/>
              <a:buNone/>
              <a:defRPr sz="1800"/>
            </a:pPr>
            <a:r>
              <a:rPr b="1" sz="2880">
                <a:latin typeface="Arial"/>
                <a:ea typeface="Arial"/>
                <a:cs typeface="Arial"/>
                <a:sym typeface="Arial"/>
              </a:rPr>
              <a:t>Creation/Invention in Theatre</a:t>
            </a:r>
            <a:endParaRPr b="1" sz="2880">
              <a:latin typeface="Arial"/>
              <a:ea typeface="Arial"/>
              <a:cs typeface="Arial"/>
              <a:sym typeface="Arial"/>
            </a:endParaRPr>
          </a:p>
          <a:p>
            <a:pPr lvl="0" marL="438911" indent="-438911" defTabSz="438911">
              <a:spcBef>
                <a:spcPts val="0"/>
              </a:spcBef>
              <a:buSzTx/>
              <a:buNone/>
              <a:tabLst>
                <a:tab pos="127000" algn="l"/>
                <a:tab pos="431800" algn="l"/>
              </a:tabLst>
              <a:defRPr sz="1800"/>
            </a:pPr>
            <a:r>
              <a:rPr sz="2880">
                <a:latin typeface="Arial"/>
                <a:ea typeface="Arial"/>
                <a:cs typeface="Arial"/>
                <a:sym typeface="Arial"/>
              </a:rPr>
              <a:t>	•	2.2 Dramatize or improvise familiar simple stories from classroom literature or life experiences, incorporating plot (beginning, middle, and end) and using a tableau or a pantomime.</a:t>
            </a:r>
            <a:endParaRPr sz="2880">
              <a:latin typeface="Arial"/>
              <a:ea typeface="Arial"/>
              <a:cs typeface="Arial"/>
              <a:sym typeface="Arial"/>
            </a:endParaRPr>
          </a:p>
          <a:p>
            <a:pPr lvl="0" marL="438911" indent="-438911" defTabSz="438911">
              <a:spcBef>
                <a:spcPts val="0"/>
              </a:spcBef>
              <a:buSzTx/>
              <a:buNone/>
              <a:tabLst>
                <a:tab pos="127000" algn="l"/>
                <a:tab pos="431800" algn="l"/>
              </a:tabLst>
              <a:defRPr sz="1800"/>
            </a:pPr>
            <a:endParaRPr sz="2880">
              <a:latin typeface="Arial"/>
              <a:ea typeface="Arial"/>
              <a:cs typeface="Arial"/>
              <a:sym typeface="Arial"/>
            </a:endParaRPr>
          </a:p>
          <a:p>
            <a:pPr lvl="0" marL="0" indent="0" defTabSz="438911">
              <a:spcBef>
                <a:spcPts val="0"/>
              </a:spcBef>
              <a:buSzTx/>
              <a:buNone/>
              <a:defRPr sz="1800"/>
            </a:pPr>
            <a:r>
              <a:rPr b="1" sz="2880">
                <a:latin typeface="Arial"/>
                <a:ea typeface="Arial"/>
                <a:cs typeface="Arial"/>
                <a:sym typeface="Arial"/>
              </a:rPr>
              <a:t>Careers and Career-Related Skills</a:t>
            </a:r>
            <a:endParaRPr b="1" sz="2880">
              <a:latin typeface="Arial"/>
              <a:ea typeface="Arial"/>
              <a:cs typeface="Arial"/>
              <a:sym typeface="Arial"/>
            </a:endParaRPr>
          </a:p>
          <a:p>
            <a:pPr lvl="0" marL="0" indent="0" defTabSz="438911">
              <a:spcBef>
                <a:spcPts val="0"/>
              </a:spcBef>
              <a:buSzTx/>
              <a:buNone/>
              <a:defRPr sz="1800"/>
            </a:pPr>
            <a:endParaRPr b="1" sz="1133">
              <a:latin typeface="Arial"/>
              <a:ea typeface="Arial"/>
              <a:cs typeface="Arial"/>
              <a:sym typeface="Arial"/>
            </a:endParaRPr>
          </a:p>
          <a:p>
            <a:pPr lvl="0" marL="438911" indent="-438911" defTabSz="438911">
              <a:spcBef>
                <a:spcPts val="0"/>
              </a:spcBef>
              <a:buSzTx/>
              <a:buNone/>
              <a:tabLst>
                <a:tab pos="127000" algn="l"/>
                <a:tab pos="431800" algn="l"/>
              </a:tabLst>
              <a:defRPr sz="1800"/>
            </a:pPr>
            <a:r>
              <a:rPr sz="2880">
                <a:latin typeface="Arial"/>
                <a:ea typeface="Arial"/>
                <a:cs typeface="Arial"/>
                <a:sym typeface="Arial"/>
              </a:rPr>
              <a:t>	•	5.2 Demonstrate the ability to work cooperatively in presenting a tableau, an improvisation, or a pantomime.</a:t>
            </a:r>
            <a:endParaRPr sz="2880">
              <a:latin typeface="Arial"/>
              <a:ea typeface="Arial"/>
              <a:cs typeface="Arial"/>
              <a:sym typeface="Arial"/>
            </a:endParaRPr>
          </a:p>
          <a:p>
            <a:pPr lvl="0" marL="0" indent="0" defTabSz="438911">
              <a:spcBef>
                <a:spcPts val="0"/>
              </a:spcBef>
              <a:buSzTx/>
              <a:buNone/>
              <a:defRPr sz="1800"/>
            </a:pPr>
            <a:endParaRPr sz="2880">
              <a:latin typeface="Arial"/>
              <a:ea typeface="Arial"/>
              <a:cs typeface="Arial"/>
              <a:sym typeface="Arial"/>
            </a:endParaRPr>
          </a:p>
        </p:txBody>
      </p:sp>
      <p:sp>
        <p:nvSpPr>
          <p:cNvPr id="427" name="Shape 427"/>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26">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42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42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42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42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1" fill="hold">
                                  <p:stCondLst>
                                    <p:cond delay="0"/>
                                  </p:stCondLst>
                                  <p:iterate type="el" backwards="0">
                                    <p:tmAbs val="0"/>
                                  </p:iterate>
                                  <p:childTnLst>
                                    <p:set>
                                      <p:cBhvr>
                                        <p:cTn id="24" fill="hold"/>
                                        <p:tgtEl>
                                          <p:spTgt spid="42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nodeType="clickEffect" presetClass="entr" presetSubtype="0" presetID="1" grpId="1" fill="hold">
                                  <p:stCondLst>
                                    <p:cond delay="0"/>
                                  </p:stCondLst>
                                  <p:iterate type="el" backwards="0">
                                    <p:tmAbs val="0"/>
                                  </p:iterate>
                                  <p:childTnLst>
                                    <p:set>
                                      <p:cBhvr>
                                        <p:cTn id="28" fill="hold"/>
                                        <p:tgtEl>
                                          <p:spTgt spid="42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nodeType="clickEffect" presetClass="entr" presetSubtype="0" presetID="1" grpId="1" fill="hold">
                                  <p:stCondLst>
                                    <p:cond delay="0"/>
                                  </p:stCondLst>
                                  <p:iterate type="el" backwards="0">
                                    <p:tmAbs val="0"/>
                                  </p:iterate>
                                  <p:childTnLst>
                                    <p:set>
                                      <p:cBhvr>
                                        <p:cTn id="32" fill="hold"/>
                                        <p:tgtEl>
                                          <p:spTgt spid="426">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nodeType="clickEffect" presetClass="entr" presetSubtype="0" presetID="1" grpId="1" fill="hold">
                                  <p:stCondLst>
                                    <p:cond delay="0"/>
                                  </p:stCondLst>
                                  <p:iterate type="el" backwards="0">
                                    <p:tmAbs val="0"/>
                                  </p:iterate>
                                  <p:childTnLst>
                                    <p:set>
                                      <p:cBhvr>
                                        <p:cTn id="36" fill="hold"/>
                                        <p:tgtEl>
                                          <p:spTgt spid="426">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nodeType="clickEffect" presetClass="entr" presetSubtype="0" presetID="1" grpId="1" fill="hold">
                                  <p:stCondLst>
                                    <p:cond delay="0"/>
                                  </p:stCondLst>
                                  <p:iterate type="el" backwards="0">
                                    <p:tmAbs val="0"/>
                                  </p:iterate>
                                  <p:childTnLst>
                                    <p:set>
                                      <p:cBhvr>
                                        <p:cTn id="40" fill="hold"/>
                                        <p:tgtEl>
                                          <p:spTgt spid="426">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nodeType="clickEffect" presetClass="entr" presetSubtype="0" presetID="1" grpId="1" fill="hold">
                                  <p:stCondLst>
                                    <p:cond delay="0"/>
                                  </p:stCondLst>
                                  <p:iterate type="el" backwards="0">
                                    <p:tmAbs val="0"/>
                                  </p:iterate>
                                  <p:childTnLst>
                                    <p:set>
                                      <p:cBhvr>
                                        <p:cTn id="44" fill="hold"/>
                                        <p:tgtEl>
                                          <p:spTgt spid="426">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nodeType="clickEffect" presetClass="entr" presetSubtype="0" presetID="1" grpId="1" fill="hold">
                                  <p:stCondLst>
                                    <p:cond delay="0"/>
                                  </p:stCondLst>
                                  <p:iterate type="el" backwards="0">
                                    <p:tmAbs val="0"/>
                                  </p:iterate>
                                  <p:childTnLst>
                                    <p:set>
                                      <p:cBhvr>
                                        <p:cTn id="48" fill="hold"/>
                                        <p:tgtEl>
                                          <p:spTgt spid="426">
                                            <p:txEl>
                                              <p:pRg st="10" end="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6" grpId="1"/>
    </p:bldLst>
  </p:timing>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9" name="Shape 429"/>
          <p:cNvSpPr/>
          <p:nvPr>
            <p:ph type="title"/>
          </p:nvPr>
        </p:nvSpPr>
        <p:spPr>
          <a:prstGeom prst="rect">
            <a:avLst/>
          </a:prstGeom>
        </p:spPr>
        <p:txBody>
          <a:bodyPr/>
          <a:lstStyle/>
          <a:p>
            <a:pPr lvl="0">
              <a:defRPr sz="1800"/>
            </a:pPr>
            <a:r>
              <a:rPr sz="8000"/>
              <a:t>Arts Integration Checklist</a:t>
            </a:r>
          </a:p>
        </p:txBody>
      </p:sp>
      <p:sp>
        <p:nvSpPr>
          <p:cNvPr id="430" name="Shape 430"/>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2" name="Shape 432"/>
          <p:cNvSpPr/>
          <p:nvPr>
            <p:ph type="title"/>
          </p:nvPr>
        </p:nvSpPr>
        <p:spPr>
          <a:prstGeom prst="rect">
            <a:avLst/>
          </a:prstGeom>
        </p:spPr>
        <p:txBody>
          <a:bodyPr/>
          <a:lstStyle>
            <a:lvl1pPr>
              <a:defRPr b="1">
                <a:latin typeface="Helvetica"/>
                <a:ea typeface="Helvetica"/>
                <a:cs typeface="Helvetica"/>
                <a:sym typeface="Helvetica"/>
              </a:defRPr>
            </a:lvl1pPr>
          </a:lstStyle>
          <a:p>
            <a:pPr lvl="0">
              <a:defRPr b="0" sz="1800"/>
            </a:pPr>
            <a:r>
              <a:rPr b="1" sz="8000"/>
              <a:t>Art Form</a:t>
            </a:r>
          </a:p>
        </p:txBody>
      </p:sp>
      <p:sp>
        <p:nvSpPr>
          <p:cNvPr id="433" name="Shape 433"/>
          <p:cNvSpPr/>
          <p:nvPr>
            <p:ph type="body" idx="1"/>
          </p:nvPr>
        </p:nvSpPr>
        <p:spPr>
          <a:xfrm>
            <a:off x="723900" y="1905000"/>
            <a:ext cx="11099800" cy="3251200"/>
          </a:xfrm>
          <a:prstGeom prst="rect">
            <a:avLst/>
          </a:prstGeom>
        </p:spPr>
        <p:txBody>
          <a:bodyPr/>
          <a:lstStyle>
            <a:lvl1pPr marL="228600" indent="-228600" defTabSz="457200">
              <a:spcBef>
                <a:spcPts val="1300"/>
              </a:spcBef>
              <a:buSzPct val="100000"/>
              <a:defRPr sz="5000">
                <a:latin typeface="Helvetica"/>
                <a:ea typeface="Helvetica"/>
                <a:cs typeface="Helvetica"/>
                <a:sym typeface="Helvetica"/>
              </a:defRPr>
            </a:lvl1pPr>
          </a:lstStyle>
          <a:p>
            <a:pPr lvl="0">
              <a:defRPr sz="1800"/>
            </a:pPr>
            <a:r>
              <a:rPr sz="5000"/>
              <a:t>Are the students constructing and demonstrating their understandings through one or more of the arts?</a:t>
            </a:r>
          </a:p>
        </p:txBody>
      </p:sp>
      <p:pic>
        <p:nvPicPr>
          <p:cNvPr id="434" name="pasted-image.png"/>
          <p:cNvPicPr/>
          <p:nvPr/>
        </p:nvPicPr>
        <p:blipFill>
          <a:blip r:embed="rId2">
            <a:extLst/>
          </a:blip>
          <a:srcRect l="39751" t="23611" r="5739" b="0"/>
          <a:stretch>
            <a:fillRect/>
          </a:stretch>
        </p:blipFill>
        <p:spPr>
          <a:xfrm>
            <a:off x="5180293" y="4900119"/>
            <a:ext cx="5132554" cy="4020785"/>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33">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433">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4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3" grpId="1"/>
      <p:bldP build="whole" bldLvl="1" animBg="1" rev="0" advAuto="0" spid="434" grpId="2"/>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 name="Shape 66"/>
          <p:cNvSpPr/>
          <p:nvPr>
            <p:ph type="title"/>
          </p:nvPr>
        </p:nvSpPr>
        <p:spPr>
          <a:prstGeom prst="rect">
            <a:avLst/>
          </a:prstGeom>
        </p:spPr>
        <p:txBody>
          <a:bodyPr/>
          <a:lstStyle>
            <a:lvl1pPr defTabSz="537463">
              <a:defRPr sz="7360"/>
            </a:lvl1pPr>
          </a:lstStyle>
          <a:p>
            <a:pPr lvl="0">
              <a:defRPr sz="1800"/>
            </a:pPr>
            <a:r>
              <a:rPr sz="7360"/>
              <a:t>Theme vs. topic examples</a:t>
            </a:r>
          </a:p>
        </p:txBody>
      </p:sp>
      <p:graphicFrame>
        <p:nvGraphicFramePr>
          <p:cNvPr id="67" name="Table 67"/>
          <p:cNvGraphicFramePr/>
          <p:nvPr/>
        </p:nvGraphicFramePr>
        <p:xfrm>
          <a:off x="1524000" y="2540000"/>
          <a:ext cx="10765533" cy="6261944"/>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3123803"/>
                <a:gridCol w="7641729"/>
              </a:tblGrid>
              <a:tr h="1398218">
                <a:tc>
                  <a:txBody>
                    <a:bodyPr/>
                    <a:lstStyle/>
                    <a:p>
                      <a:pPr lvl="0" algn="ctr" defTabSz="914400">
                        <a:defRPr sz="1800"/>
                      </a:pPr>
                      <a:r>
                        <a:rPr b="1" sz="3200">
                          <a:latin typeface="Helvetica"/>
                          <a:ea typeface="Helvetica"/>
                          <a:cs typeface="Helvetica"/>
                          <a:sym typeface="Helvetica"/>
                        </a:rPr>
                        <a:t>Topic</a:t>
                      </a:r>
                    </a:p>
                  </a:txBody>
                  <a:tcPr marL="50800" marR="50800" marT="50800" marB="50800" anchor="ctr" anchorCtr="0"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lvl="0" algn="ctr" defTabSz="914400">
                        <a:defRPr sz="1800"/>
                      </a:pPr>
                      <a:r>
                        <a:rPr b="1" sz="3200">
                          <a:latin typeface="Helvetica"/>
                          <a:ea typeface="Helvetica"/>
                          <a:cs typeface="Helvetica"/>
                          <a:sym typeface="Helvetica"/>
                        </a:rPr>
                        <a:t>Theme</a:t>
                      </a:r>
                    </a:p>
                  </a:txBody>
                  <a:tcPr marL="50800" marR="50800" marT="50800" marB="50800" anchor="ctr" anchorCtr="0"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r>
              <a:tr h="1398218">
                <a:tc>
                  <a:txBody>
                    <a:bodyPr/>
                    <a:lstStyle/>
                    <a:p>
                      <a:pPr lvl="0" algn="ctr" defTabSz="914400">
                        <a:defRPr sz="1800"/>
                      </a:pPr>
                      <a:r>
                        <a:rPr sz="3200">
                          <a:sym typeface="Helvetica Light"/>
                        </a:rPr>
                        <a:t>Crime</a:t>
                      </a:r>
                    </a:p>
                  </a:txBody>
                  <a:tcPr marL="50800" marR="50800" marT="50800" marB="50800" anchor="ctr" anchorCtr="0"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lvl="0" algn="ctr" defTabSz="914400">
                        <a:defRPr sz="1800"/>
                      </a:pPr>
                      <a:r>
                        <a:rPr sz="3200">
                          <a:sym typeface="Helvetica Light"/>
                        </a:rPr>
                        <a:t>Evil is always punished</a:t>
                      </a:r>
                    </a:p>
                  </a:txBody>
                  <a:tcPr marL="50800" marR="50800" marT="50800" marB="50800" anchor="ctr" anchorCtr="0"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r>
              <a:tr h="1398218">
                <a:tc>
                  <a:txBody>
                    <a:bodyPr/>
                    <a:lstStyle/>
                    <a:p>
                      <a:pPr lvl="0" algn="ctr" defTabSz="914400">
                        <a:defRPr sz="1800"/>
                      </a:pPr>
                      <a:r>
                        <a:rPr sz="2600">
                          <a:sym typeface="Helvetica Light"/>
                        </a:rPr>
                        <a:t>Portraits</a:t>
                      </a:r>
                    </a:p>
                  </a:txBody>
                  <a:tcPr marL="50800" marR="50800" marT="50800" marB="50800" anchor="ctr" anchorCtr="0"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lvl="0" algn="ctr" defTabSz="914400">
                        <a:defRPr sz="1800"/>
                      </a:pPr>
                      <a:r>
                        <a:rPr sz="2600">
                          <a:sym typeface="Helvetica Light"/>
                        </a:rPr>
                        <a:t>We see people through the lens of emotion</a:t>
                      </a:r>
                    </a:p>
                  </a:txBody>
                  <a:tcPr marL="50800" marR="50800" marT="50800" marB="50800" anchor="ctr" anchorCtr="0"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r>
              <a:tr h="2067288">
                <a:tc>
                  <a:txBody>
                    <a:bodyPr/>
                    <a:lstStyle/>
                    <a:p>
                      <a:pPr lvl="0" algn="ctr" defTabSz="914400">
                        <a:defRPr sz="1800"/>
                      </a:pPr>
                      <a:r>
                        <a:rPr sz="3200">
                          <a:sym typeface="Helvetica Light"/>
                        </a:rPr>
                        <a:t>Subject the writer has chosen</a:t>
                      </a:r>
                    </a:p>
                  </a:txBody>
                  <a:tcPr marL="50800" marR="50800" marT="50800" marB="50800" anchor="ctr" anchorCtr="0"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lvl="0" algn="ctr" defTabSz="914400">
                        <a:defRPr sz="1800"/>
                      </a:pPr>
                      <a:r>
                        <a:rPr sz="3200">
                          <a:sym typeface="Helvetica Light"/>
                        </a:rPr>
                        <a:t>Insight into how the writer views life</a:t>
                      </a:r>
                    </a:p>
                  </a:txBody>
                  <a:tcPr marL="50800" marR="50800" marT="50800" marB="50800" anchor="ctr" anchorCtr="0"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r>
            </a:tbl>
          </a:graphicData>
        </a:graphic>
      </p:graphicFrame>
      <p:sp>
        <p:nvSpPr>
          <p:cNvPr id="68" name="Shape 68"/>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7" grpId="1"/>
    </p:bldLst>
  </p:timing>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6" name="Shape 436"/>
          <p:cNvSpPr/>
          <p:nvPr>
            <p:ph type="title"/>
          </p:nvPr>
        </p:nvSpPr>
        <p:spPr>
          <a:prstGeom prst="rect">
            <a:avLst/>
          </a:prstGeom>
        </p:spPr>
        <p:txBody>
          <a:bodyPr/>
          <a:lstStyle>
            <a:lvl1pPr>
              <a:defRPr b="1">
                <a:latin typeface="Helvetica"/>
                <a:ea typeface="Helvetica"/>
                <a:cs typeface="Helvetica"/>
                <a:sym typeface="Helvetica"/>
              </a:defRPr>
            </a:lvl1pPr>
          </a:lstStyle>
          <a:p>
            <a:pPr lvl="0">
              <a:defRPr b="0" sz="1800"/>
            </a:pPr>
            <a:r>
              <a:rPr b="1" sz="8000"/>
              <a:t>Art Form</a:t>
            </a:r>
          </a:p>
        </p:txBody>
      </p:sp>
      <p:sp>
        <p:nvSpPr>
          <p:cNvPr id="437" name="Shape 437"/>
          <p:cNvSpPr/>
          <p:nvPr>
            <p:ph type="body" idx="1"/>
          </p:nvPr>
        </p:nvSpPr>
        <p:spPr>
          <a:xfrm>
            <a:off x="952500" y="1663700"/>
            <a:ext cx="11099800" cy="4292600"/>
          </a:xfrm>
          <a:prstGeom prst="rect">
            <a:avLst/>
          </a:prstGeom>
        </p:spPr>
        <p:txBody>
          <a:bodyPr/>
          <a:lstStyle/>
          <a:p>
            <a:pPr lvl="0" marL="228600" indent="-228600" defTabSz="457200">
              <a:spcBef>
                <a:spcPts val="0"/>
              </a:spcBef>
              <a:buSzPct val="100000"/>
              <a:defRPr sz="1800"/>
            </a:pPr>
            <a:r>
              <a:rPr sz="5000">
                <a:latin typeface="Helvetica"/>
                <a:ea typeface="Helvetica"/>
                <a:cs typeface="Helvetica"/>
                <a:sym typeface="Helvetica"/>
              </a:rPr>
              <a:t>Are the artworks original, reflecting the unique perspective of the students?  </a:t>
            </a:r>
            <a:r>
              <a:rPr sz="4700"/>
              <a:t>(as opposed to looking mostly the same, copying or parroting?)</a:t>
            </a:r>
          </a:p>
        </p:txBody>
      </p:sp>
      <p:grpSp>
        <p:nvGrpSpPr>
          <p:cNvPr id="440" name="Group 440"/>
          <p:cNvGrpSpPr/>
          <p:nvPr/>
        </p:nvGrpSpPr>
        <p:grpSpPr>
          <a:xfrm>
            <a:off x="1943019" y="5537751"/>
            <a:ext cx="10059265" cy="3024966"/>
            <a:chOff x="0" y="0"/>
            <a:chExt cx="10059263" cy="3024964"/>
          </a:xfrm>
        </p:grpSpPr>
        <p:pic>
          <p:nvPicPr>
            <p:cNvPr id="438" name="pasted-image.tif"/>
            <p:cNvPicPr/>
            <p:nvPr/>
          </p:nvPicPr>
          <p:blipFill>
            <a:blip r:embed="rId2">
              <a:extLst/>
            </a:blip>
            <a:srcRect l="7782" t="28282" r="10258" b="18436"/>
            <a:stretch>
              <a:fillRect/>
            </a:stretch>
          </p:blipFill>
          <p:spPr>
            <a:xfrm>
              <a:off x="0" y="410823"/>
              <a:ext cx="4874220" cy="2614142"/>
            </a:xfrm>
            <a:prstGeom prst="rect">
              <a:avLst/>
            </a:prstGeom>
            <a:ln w="12700" cap="flat">
              <a:noFill/>
              <a:miter lim="400000"/>
            </a:ln>
            <a:effectLst/>
          </p:spPr>
        </p:pic>
        <p:pic>
          <p:nvPicPr>
            <p:cNvPr id="439" name="pasted-image-filtered.jpeg"/>
            <p:cNvPicPr/>
            <p:nvPr/>
          </p:nvPicPr>
          <p:blipFill>
            <a:blip r:embed="rId3">
              <a:extLst/>
            </a:blip>
            <a:srcRect l="0" t="0" r="0" b="18564"/>
            <a:stretch>
              <a:fillRect/>
            </a:stretch>
          </p:blipFill>
          <p:spPr>
            <a:xfrm>
              <a:off x="5127308" y="0"/>
              <a:ext cx="4931956" cy="3008406"/>
            </a:xfrm>
            <a:prstGeom prst="rect">
              <a:avLst/>
            </a:prstGeom>
            <a:ln w="12700" cap="flat">
              <a:noFill/>
              <a:miter lim="400000"/>
            </a:ln>
            <a:effectLst/>
          </p:spPr>
        </p:pic>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37">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437">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4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0" grpId="2"/>
      <p:bldP build="p" bldLvl="5" animBg="1" rev="0" advAuto="0" spid="437" grpId="1"/>
    </p:bldLst>
  </p:timing>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2" name="Shape 442"/>
          <p:cNvSpPr/>
          <p:nvPr>
            <p:ph type="title"/>
          </p:nvPr>
        </p:nvSpPr>
        <p:spPr>
          <a:prstGeom prst="rect">
            <a:avLst/>
          </a:prstGeom>
        </p:spPr>
        <p:txBody>
          <a:bodyPr/>
          <a:lstStyle>
            <a:lvl1pPr>
              <a:defRPr b="1">
                <a:latin typeface="Helvetica"/>
                <a:ea typeface="Helvetica"/>
                <a:cs typeface="Helvetica"/>
                <a:sym typeface="Helvetica"/>
              </a:defRPr>
            </a:lvl1pPr>
          </a:lstStyle>
          <a:p>
            <a:pPr lvl="0">
              <a:defRPr b="0" sz="1800"/>
            </a:pPr>
            <a:r>
              <a:rPr b="1" sz="8000"/>
              <a:t>Creative Process</a:t>
            </a:r>
          </a:p>
        </p:txBody>
      </p:sp>
      <p:sp>
        <p:nvSpPr>
          <p:cNvPr id="443" name="Shape 443"/>
          <p:cNvSpPr/>
          <p:nvPr>
            <p:ph type="body" idx="1"/>
          </p:nvPr>
        </p:nvSpPr>
        <p:spPr>
          <a:xfrm>
            <a:off x="952500" y="2209800"/>
            <a:ext cx="11099800" cy="3225800"/>
          </a:xfrm>
          <a:prstGeom prst="rect">
            <a:avLst/>
          </a:prstGeom>
        </p:spPr>
        <p:txBody>
          <a:bodyPr/>
          <a:lstStyle>
            <a:lvl1pPr marL="228600" indent="-228600" defTabSz="457200">
              <a:spcBef>
                <a:spcPts val="1300"/>
              </a:spcBef>
              <a:buSzPct val="100000"/>
              <a:defRPr sz="5000">
                <a:latin typeface="Helvetica"/>
                <a:ea typeface="Helvetica"/>
                <a:cs typeface="Helvetica"/>
                <a:sym typeface="Helvetica"/>
              </a:defRPr>
            </a:lvl1pPr>
          </a:lstStyle>
          <a:p>
            <a:pPr lvl="0">
              <a:defRPr sz="1800"/>
            </a:pPr>
            <a:r>
              <a:rPr sz="5000"/>
              <a:t>Are the students creatively solving a challenging problem as opposed to completing a task? </a:t>
            </a:r>
          </a:p>
        </p:txBody>
      </p:sp>
      <p:pic>
        <p:nvPicPr>
          <p:cNvPr id="444" name="pasted-image.tif"/>
          <p:cNvPicPr/>
          <p:nvPr/>
        </p:nvPicPr>
        <p:blipFill>
          <a:blip r:embed="rId2">
            <a:extLst/>
          </a:blip>
          <a:srcRect l="26372" t="0" r="0" b="9677"/>
          <a:stretch>
            <a:fillRect/>
          </a:stretch>
        </p:blipFill>
        <p:spPr>
          <a:xfrm>
            <a:off x="7548165" y="5046973"/>
            <a:ext cx="3864732" cy="3417974"/>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43">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443">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4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3" grpId="1"/>
      <p:bldP build="whole" bldLvl="1" animBg="1" rev="0" advAuto="0" spid="444" grpId="2"/>
    </p:bldLst>
  </p:timing>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6" name="Shape 446"/>
          <p:cNvSpPr/>
          <p:nvPr>
            <p:ph type="title"/>
          </p:nvPr>
        </p:nvSpPr>
        <p:spPr>
          <a:prstGeom prst="rect">
            <a:avLst/>
          </a:prstGeom>
        </p:spPr>
        <p:txBody>
          <a:bodyPr/>
          <a:lstStyle>
            <a:lvl1pPr>
              <a:defRPr b="1">
                <a:latin typeface="Helvetica"/>
                <a:ea typeface="Helvetica"/>
                <a:cs typeface="Helvetica"/>
                <a:sym typeface="Helvetica"/>
              </a:defRPr>
            </a:lvl1pPr>
          </a:lstStyle>
          <a:p>
            <a:pPr lvl="0">
              <a:defRPr b="0" sz="1800"/>
            </a:pPr>
            <a:r>
              <a:rPr b="1" sz="8000"/>
              <a:t>Creative Process</a:t>
            </a:r>
          </a:p>
        </p:txBody>
      </p:sp>
      <p:sp>
        <p:nvSpPr>
          <p:cNvPr id="447" name="Shape 447"/>
          <p:cNvSpPr/>
          <p:nvPr>
            <p:ph type="body" idx="1"/>
          </p:nvPr>
        </p:nvSpPr>
        <p:spPr>
          <a:xfrm>
            <a:off x="952500" y="2324100"/>
            <a:ext cx="11099800" cy="3390900"/>
          </a:xfrm>
          <a:prstGeom prst="rect">
            <a:avLst/>
          </a:prstGeom>
        </p:spPr>
        <p:txBody>
          <a:bodyPr/>
          <a:lstStyle/>
          <a:p>
            <a:pPr lvl="0" marL="228600" indent="-228600" defTabSz="457200">
              <a:spcBef>
                <a:spcPts val="0"/>
              </a:spcBef>
              <a:buSzPct val="100000"/>
              <a:defRPr sz="1800"/>
            </a:pPr>
            <a:r>
              <a:rPr sz="5000">
                <a:latin typeface="Helvetica"/>
                <a:ea typeface="Helvetica"/>
                <a:cs typeface="Helvetica"/>
                <a:sym typeface="Helvetica"/>
              </a:rPr>
              <a:t>Are the students using the “design process”? </a:t>
            </a:r>
            <a:r>
              <a:rPr sz="4500"/>
              <a:t> In particular, are they revising their artworks after a reflective evaluation of a prototype or initial iteration?  </a:t>
            </a:r>
          </a:p>
        </p:txBody>
      </p:sp>
      <p:pic>
        <p:nvPicPr>
          <p:cNvPr id="448" name="pasted-image.tif"/>
          <p:cNvPicPr/>
          <p:nvPr/>
        </p:nvPicPr>
        <p:blipFill>
          <a:blip r:embed="rId2">
            <a:extLst/>
          </a:blip>
          <a:stretch>
            <a:fillRect/>
          </a:stretch>
        </p:blipFill>
        <p:spPr>
          <a:xfrm>
            <a:off x="7502128" y="5511492"/>
            <a:ext cx="4714276" cy="3531157"/>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47">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447">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4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8" grpId="2"/>
      <p:bldP build="p" bldLvl="5" animBg="1" rev="0" advAuto="0" spid="447" grpId="1"/>
    </p:bldLst>
  </p:timing>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0" name="Shape 450"/>
          <p:cNvSpPr/>
          <p:nvPr>
            <p:ph type="title"/>
          </p:nvPr>
        </p:nvSpPr>
        <p:spPr>
          <a:prstGeom prst="rect">
            <a:avLst/>
          </a:prstGeom>
        </p:spPr>
        <p:txBody>
          <a:bodyPr/>
          <a:lstStyle>
            <a:lvl1pPr>
              <a:defRPr b="1">
                <a:latin typeface="Helvetica"/>
                <a:ea typeface="Helvetica"/>
                <a:cs typeface="Helvetica"/>
                <a:sym typeface="Helvetica"/>
              </a:defRPr>
            </a:lvl1pPr>
          </a:lstStyle>
          <a:p>
            <a:pPr lvl="0">
              <a:defRPr b="0" sz="1800"/>
            </a:pPr>
            <a:r>
              <a:rPr b="1" sz="8000"/>
              <a:t>Connects</a:t>
            </a:r>
          </a:p>
        </p:txBody>
      </p:sp>
      <p:sp>
        <p:nvSpPr>
          <p:cNvPr id="451" name="Shape 451"/>
          <p:cNvSpPr/>
          <p:nvPr>
            <p:ph type="body" idx="1"/>
          </p:nvPr>
        </p:nvSpPr>
        <p:spPr>
          <a:xfrm>
            <a:off x="952500" y="1225550"/>
            <a:ext cx="11099800" cy="6286500"/>
          </a:xfrm>
          <a:prstGeom prst="rect">
            <a:avLst/>
          </a:prstGeom>
        </p:spPr>
        <p:txBody>
          <a:bodyPr/>
          <a:lstStyle/>
          <a:p>
            <a:pPr lvl="0" marL="228600" indent="-228600" defTabSz="457200">
              <a:spcBef>
                <a:spcPts val="2200"/>
              </a:spcBef>
              <a:buSzPct val="100000"/>
              <a:defRPr sz="1800"/>
            </a:pPr>
            <a:r>
              <a:rPr sz="5000">
                <a:latin typeface="Helvetica"/>
                <a:ea typeface="Helvetica"/>
                <a:cs typeface="Helvetica"/>
                <a:sym typeface="Helvetica"/>
              </a:rPr>
              <a:t>Does the lesson connect one or more grade level content standard(s) to the art form(s)?  </a:t>
            </a:r>
            <a:endParaRPr sz="5000">
              <a:latin typeface="Helvetica"/>
              <a:ea typeface="Helvetica"/>
              <a:cs typeface="Helvetica"/>
              <a:sym typeface="Helvetica"/>
            </a:endParaRPr>
          </a:p>
          <a:p>
            <a:pPr lvl="0" marL="228600" indent="-228600" defTabSz="457200">
              <a:spcBef>
                <a:spcPts val="0"/>
              </a:spcBef>
              <a:buSzPct val="100000"/>
              <a:defRPr sz="1800"/>
            </a:pPr>
            <a:r>
              <a:rPr sz="5000">
                <a:latin typeface="Helvetica"/>
                <a:ea typeface="Helvetica"/>
                <a:cs typeface="Helvetica"/>
                <a:sym typeface="Helvetica"/>
              </a:rPr>
              <a:t>Is the connection mutually reinforcing?</a:t>
            </a:r>
          </a:p>
        </p:txBody>
      </p:sp>
      <p:grpSp>
        <p:nvGrpSpPr>
          <p:cNvPr id="454" name="Group 454"/>
          <p:cNvGrpSpPr/>
          <p:nvPr/>
        </p:nvGrpSpPr>
        <p:grpSpPr>
          <a:xfrm>
            <a:off x="920750" y="6781799"/>
            <a:ext cx="10477500" cy="1816101"/>
            <a:chOff x="-127000" y="-88900"/>
            <a:chExt cx="10477500" cy="1816100"/>
          </a:xfrm>
        </p:grpSpPr>
        <p:pic>
          <p:nvPicPr>
            <p:cNvPr id="453" name="pasted-image.png"/>
            <p:cNvPicPr/>
            <p:nvPr/>
          </p:nvPicPr>
          <p:blipFill>
            <a:blip r:embed="rId2">
              <a:extLst/>
            </a:blip>
            <a:srcRect l="0" t="0" r="0" b="31176"/>
            <a:stretch>
              <a:fillRect/>
            </a:stretch>
          </p:blipFill>
          <p:spPr>
            <a:xfrm>
              <a:off x="0" y="0"/>
              <a:ext cx="10223500" cy="1485900"/>
            </a:xfrm>
            <a:prstGeom prst="rect">
              <a:avLst/>
            </a:prstGeom>
            <a:ln>
              <a:noFill/>
            </a:ln>
            <a:effectLst/>
          </p:spPr>
        </p:pic>
        <p:pic>
          <p:nvPicPr>
            <p:cNvPr id="452" name=""/>
            <p:cNvPicPr/>
            <p:nvPr/>
          </p:nvPicPr>
          <p:blipFill>
            <a:blip r:embed="rId3">
              <a:extLst/>
            </a:blip>
            <a:stretch>
              <a:fillRect/>
            </a:stretch>
          </p:blipFill>
          <p:spPr>
            <a:xfrm>
              <a:off x="-127000" y="-88900"/>
              <a:ext cx="10477500" cy="1816100"/>
            </a:xfrm>
            <a:prstGeom prst="rect">
              <a:avLst/>
            </a:prstGeom>
            <a:effectLst/>
          </p:spPr>
        </p:pic>
      </p:grpSp>
      <p:grpSp>
        <p:nvGrpSpPr>
          <p:cNvPr id="457" name="Group 457"/>
          <p:cNvGrpSpPr/>
          <p:nvPr/>
        </p:nvGrpSpPr>
        <p:grpSpPr>
          <a:xfrm>
            <a:off x="4940300" y="5956300"/>
            <a:ext cx="9271000" cy="1397000"/>
            <a:chOff x="-127000" y="-88900"/>
            <a:chExt cx="9271000" cy="1397000"/>
          </a:xfrm>
        </p:grpSpPr>
        <p:pic>
          <p:nvPicPr>
            <p:cNvPr id="456" name="pasted-image.png"/>
            <p:cNvPicPr/>
            <p:nvPr/>
          </p:nvPicPr>
          <p:blipFill>
            <a:blip r:embed="rId4">
              <a:extLst/>
            </a:blip>
            <a:stretch>
              <a:fillRect/>
            </a:stretch>
          </p:blipFill>
          <p:spPr>
            <a:xfrm>
              <a:off x="0" y="0"/>
              <a:ext cx="9017000" cy="1066800"/>
            </a:xfrm>
            <a:prstGeom prst="rect">
              <a:avLst/>
            </a:prstGeom>
            <a:ln>
              <a:noFill/>
            </a:ln>
            <a:effectLst/>
          </p:spPr>
        </p:pic>
        <p:pic>
          <p:nvPicPr>
            <p:cNvPr id="455" name=""/>
            <p:cNvPicPr/>
            <p:nvPr/>
          </p:nvPicPr>
          <p:blipFill>
            <a:blip r:embed="rId5">
              <a:extLst/>
            </a:blip>
            <a:stretch>
              <a:fillRect/>
            </a:stretch>
          </p:blipFill>
          <p:spPr>
            <a:xfrm>
              <a:off x="-127000" y="-88900"/>
              <a:ext cx="9271000" cy="1397000"/>
            </a:xfrm>
            <a:prstGeom prst="rect">
              <a:avLst/>
            </a:prstGeom>
            <a:effectLst/>
          </p:spPr>
        </p:pic>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51">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45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4" presetID="2" grpId="2" fill="hold">
                                  <p:stCondLst>
                                    <p:cond delay="0"/>
                                  </p:stCondLst>
                                  <p:iterate type="el" backwards="0">
                                    <p:tmAbs val="0"/>
                                  </p:iterate>
                                  <p:childTnLst>
                                    <p:set>
                                      <p:cBhvr>
                                        <p:cTn id="12" fill="hold"/>
                                        <p:tgtEl>
                                          <p:spTgt spid="454"/>
                                        </p:tgtEl>
                                        <p:attrNameLst>
                                          <p:attrName>style.visibility</p:attrName>
                                        </p:attrNameLst>
                                      </p:cBhvr>
                                      <p:to>
                                        <p:strVal val="visible"/>
                                      </p:to>
                                    </p:set>
                                    <p:anim calcmode="lin" valueType="num">
                                      <p:cBhvr>
                                        <p:cTn id="13" dur="1000" fill="hold"/>
                                        <p:tgtEl>
                                          <p:spTgt spid="454"/>
                                        </p:tgtEl>
                                        <p:attrNameLst>
                                          <p:attrName>ppt_x</p:attrName>
                                        </p:attrNameLst>
                                      </p:cBhvr>
                                      <p:tavLst>
                                        <p:tav tm="0">
                                          <p:val>
                                            <p:strVal val="#ppt_x"/>
                                          </p:val>
                                        </p:tav>
                                        <p:tav tm="100000">
                                          <p:val>
                                            <p:strVal val="#ppt_x"/>
                                          </p:val>
                                        </p:tav>
                                      </p:tavLst>
                                    </p:anim>
                                    <p:anim calcmode="lin" valueType="num">
                                      <p:cBhvr>
                                        <p:cTn id="14" dur="1000" fill="hold"/>
                                        <p:tgtEl>
                                          <p:spTgt spid="45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1" fill="hold">
                                  <p:stCondLst>
                                    <p:cond delay="0"/>
                                  </p:stCondLst>
                                  <p:iterate type="el" backwards="0">
                                    <p:tmAbs val="0"/>
                                  </p:iterate>
                                  <p:childTnLst>
                                    <p:set>
                                      <p:cBhvr>
                                        <p:cTn id="18" fill="hold"/>
                                        <p:tgtEl>
                                          <p:spTgt spid="451">
                                            <p:txEl>
                                              <p:pRg st="1" end="1"/>
                                            </p:txEl>
                                          </p:spTgt>
                                        </p:tgtEl>
                                        <p:attrNameLst>
                                          <p:attrName>style.visibility</p:attrName>
                                        </p:attrNameLst>
                                      </p:cBhvr>
                                      <p:to>
                                        <p:strVal val="visible"/>
                                      </p:to>
                                    </p:set>
                                  </p:childTnLst>
                                </p:cTn>
                              </p:par>
                            </p:childTnLst>
                          </p:cTn>
                        </p:par>
                        <p:par>
                          <p:cTn id="19" fill="hold">
                            <p:stCondLst>
                              <p:cond delay="0"/>
                            </p:stCondLst>
                            <p:childTnLst>
                              <p:par>
                                <p:cTn id="20" nodeType="afterEffect" presetClass="entr" presetSubtype="4" presetID="2" grpId="3" fill="hold">
                                  <p:stCondLst>
                                    <p:cond delay="0"/>
                                  </p:stCondLst>
                                  <p:iterate type="el" backwards="0">
                                    <p:tmAbs val="0"/>
                                  </p:iterate>
                                  <p:childTnLst>
                                    <p:set>
                                      <p:cBhvr>
                                        <p:cTn id="21" fill="hold"/>
                                        <p:tgtEl>
                                          <p:spTgt spid="457"/>
                                        </p:tgtEl>
                                        <p:attrNameLst>
                                          <p:attrName>style.visibility</p:attrName>
                                        </p:attrNameLst>
                                      </p:cBhvr>
                                      <p:to>
                                        <p:strVal val="visible"/>
                                      </p:to>
                                    </p:set>
                                    <p:anim calcmode="lin" valueType="num">
                                      <p:cBhvr>
                                        <p:cTn id="22" dur="500" fill="hold"/>
                                        <p:tgtEl>
                                          <p:spTgt spid="457"/>
                                        </p:tgtEl>
                                        <p:attrNameLst>
                                          <p:attrName>ppt_x</p:attrName>
                                        </p:attrNameLst>
                                      </p:cBhvr>
                                      <p:tavLst>
                                        <p:tav tm="0">
                                          <p:val>
                                            <p:strVal val="#ppt_x"/>
                                          </p:val>
                                        </p:tav>
                                        <p:tav tm="100000">
                                          <p:val>
                                            <p:strVal val="#ppt_x"/>
                                          </p:val>
                                        </p:tav>
                                      </p:tavLst>
                                    </p:anim>
                                    <p:anim calcmode="lin" valueType="num">
                                      <p:cBhvr>
                                        <p:cTn id="23" dur="500" fill="hold"/>
                                        <p:tgtEl>
                                          <p:spTgt spid="4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7" grpId="3"/>
      <p:bldP build="whole" bldLvl="1" animBg="1" rev="0" advAuto="0" spid="454" grpId="2"/>
      <p:bldP build="p" bldLvl="5" animBg="1" rev="0" advAuto="0" spid="451" grpId="1"/>
    </p:bldLst>
  </p:timing>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9" name="Shape 459"/>
          <p:cNvSpPr/>
          <p:nvPr>
            <p:ph type="title"/>
          </p:nvPr>
        </p:nvSpPr>
        <p:spPr>
          <a:prstGeom prst="rect">
            <a:avLst/>
          </a:prstGeom>
        </p:spPr>
        <p:txBody>
          <a:bodyPr/>
          <a:lstStyle>
            <a:lvl1pPr>
              <a:defRPr b="1">
                <a:latin typeface="Helvetica"/>
                <a:ea typeface="Helvetica"/>
                <a:cs typeface="Helvetica"/>
                <a:sym typeface="Helvetica"/>
              </a:defRPr>
            </a:lvl1pPr>
          </a:lstStyle>
          <a:p>
            <a:pPr lvl="0">
              <a:defRPr b="0" sz="1800"/>
            </a:pPr>
            <a:r>
              <a:rPr b="1" sz="8000"/>
              <a:t>Approach to Teaching</a:t>
            </a:r>
          </a:p>
        </p:txBody>
      </p:sp>
      <p:sp>
        <p:nvSpPr>
          <p:cNvPr id="460" name="Shape 460"/>
          <p:cNvSpPr/>
          <p:nvPr>
            <p:ph type="body" idx="1"/>
          </p:nvPr>
        </p:nvSpPr>
        <p:spPr>
          <a:xfrm>
            <a:off x="952500" y="2552700"/>
            <a:ext cx="11099800" cy="5003800"/>
          </a:xfrm>
          <a:prstGeom prst="rect">
            <a:avLst/>
          </a:prstGeom>
        </p:spPr>
        <p:txBody>
          <a:bodyPr/>
          <a:lstStyle/>
          <a:p>
            <a:pPr lvl="0" marL="228600" indent="-228600" defTabSz="457200">
              <a:spcBef>
                <a:spcPts val="1300"/>
              </a:spcBef>
              <a:buSzPct val="100000"/>
              <a:defRPr sz="1800"/>
            </a:pPr>
            <a:r>
              <a:rPr sz="5000">
                <a:latin typeface="Helvetica"/>
                <a:ea typeface="Helvetica"/>
                <a:cs typeface="Helvetica"/>
                <a:sym typeface="Helvetica"/>
              </a:rPr>
              <a:t>Does the unit use a constructivist approach to learning? </a:t>
            </a:r>
            <a:r>
              <a:rPr sz="5000"/>
              <a:t> </a:t>
            </a:r>
            <a:r>
              <a:rPr i="1" sz="4900"/>
              <a:t>(Are students involved in a process of meaning and knowledge construction as opposed to memorizing and reciting knowledge?)</a:t>
            </a:r>
          </a:p>
        </p:txBody>
      </p:sp>
      <p:pic>
        <p:nvPicPr>
          <p:cNvPr id="461" name="pasted-image-filtered.jpeg"/>
          <p:cNvPicPr/>
          <p:nvPr/>
        </p:nvPicPr>
        <p:blipFill>
          <a:blip r:embed="rId2">
            <a:extLst/>
          </a:blip>
          <a:stretch>
            <a:fillRect/>
          </a:stretch>
        </p:blipFill>
        <p:spPr>
          <a:xfrm>
            <a:off x="9149903" y="6191981"/>
            <a:ext cx="2768306" cy="2805969"/>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60">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460">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4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0" grpId="1"/>
      <p:bldP build="whole" bldLvl="1" animBg="1" rev="0" advAuto="0" spid="461" grpId="2"/>
    </p:bldLst>
  </p:timing>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3" name="Shape 463"/>
          <p:cNvSpPr/>
          <p:nvPr>
            <p:ph type="title"/>
          </p:nvPr>
        </p:nvSpPr>
        <p:spPr>
          <a:prstGeom prst="rect">
            <a:avLst/>
          </a:prstGeom>
        </p:spPr>
        <p:txBody>
          <a:bodyPr/>
          <a:lstStyle>
            <a:lvl1pPr>
              <a:defRPr b="1">
                <a:latin typeface="Helvetica"/>
                <a:ea typeface="Helvetica"/>
                <a:cs typeface="Helvetica"/>
                <a:sym typeface="Helvetica"/>
              </a:defRPr>
            </a:lvl1pPr>
          </a:lstStyle>
          <a:p>
            <a:pPr lvl="0">
              <a:defRPr b="0" sz="1800"/>
            </a:pPr>
            <a:r>
              <a:rPr b="1" sz="8000"/>
              <a:t>Approach to Teaching</a:t>
            </a:r>
          </a:p>
        </p:txBody>
      </p:sp>
      <p:sp>
        <p:nvSpPr>
          <p:cNvPr id="464" name="Shape 464"/>
          <p:cNvSpPr/>
          <p:nvPr>
            <p:ph type="body" idx="1"/>
          </p:nvPr>
        </p:nvSpPr>
        <p:spPr>
          <a:xfrm>
            <a:off x="952500" y="2603500"/>
            <a:ext cx="11099800" cy="2273300"/>
          </a:xfrm>
          <a:prstGeom prst="rect">
            <a:avLst/>
          </a:prstGeom>
        </p:spPr>
        <p:txBody>
          <a:bodyPr/>
          <a:lstStyle>
            <a:lvl1pPr marL="228600" indent="-228600" defTabSz="457200">
              <a:spcBef>
                <a:spcPts val="0"/>
              </a:spcBef>
              <a:buSzPct val="100000"/>
              <a:defRPr sz="5000">
                <a:latin typeface="Helvetica"/>
                <a:ea typeface="Helvetica"/>
                <a:cs typeface="Helvetica"/>
                <a:sym typeface="Helvetica"/>
              </a:defRPr>
            </a:lvl1pPr>
          </a:lstStyle>
          <a:p>
            <a:pPr lvl="0">
              <a:defRPr sz="1800"/>
            </a:pPr>
            <a:r>
              <a:rPr sz="5000"/>
              <a:t>Do the students work together collaboratively?</a:t>
            </a:r>
          </a:p>
        </p:txBody>
      </p:sp>
      <p:pic>
        <p:nvPicPr>
          <p:cNvPr id="465" name="pasted-image.tif"/>
          <p:cNvPicPr/>
          <p:nvPr/>
        </p:nvPicPr>
        <p:blipFill>
          <a:blip r:embed="rId2">
            <a:extLst/>
          </a:blip>
          <a:stretch>
            <a:fillRect/>
          </a:stretch>
        </p:blipFill>
        <p:spPr>
          <a:xfrm>
            <a:off x="6361633" y="4098073"/>
            <a:ext cx="5932364" cy="4055327"/>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64">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464">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4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5" grpId="2"/>
      <p:bldP build="p" bldLvl="5" animBg="1" rev="0" advAuto="0" spid="464" grpId="1"/>
    </p:bldLst>
  </p:timing>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7" name="Shape 467"/>
          <p:cNvSpPr/>
          <p:nvPr>
            <p:ph type="title"/>
          </p:nvPr>
        </p:nvSpPr>
        <p:spPr>
          <a:prstGeom prst="rect">
            <a:avLst/>
          </a:prstGeom>
        </p:spPr>
        <p:txBody>
          <a:bodyPr/>
          <a:lstStyle>
            <a:lvl1pPr>
              <a:defRPr b="1">
                <a:latin typeface="Helvetica"/>
                <a:ea typeface="Helvetica"/>
                <a:cs typeface="Helvetica"/>
                <a:sym typeface="Helvetica"/>
              </a:defRPr>
            </a:lvl1pPr>
          </a:lstStyle>
          <a:p>
            <a:pPr lvl="0">
              <a:defRPr b="0" sz="1800"/>
            </a:pPr>
            <a:r>
              <a:rPr b="1" sz="8000"/>
              <a:t>Evolving Objectives</a:t>
            </a:r>
          </a:p>
        </p:txBody>
      </p:sp>
      <p:sp>
        <p:nvSpPr>
          <p:cNvPr id="468" name="Shape 468"/>
          <p:cNvSpPr/>
          <p:nvPr>
            <p:ph type="body" idx="1"/>
          </p:nvPr>
        </p:nvSpPr>
        <p:spPr>
          <a:xfrm>
            <a:off x="952500" y="2603500"/>
            <a:ext cx="11099800" cy="2921000"/>
          </a:xfrm>
          <a:prstGeom prst="rect">
            <a:avLst/>
          </a:prstGeom>
        </p:spPr>
        <p:txBody>
          <a:bodyPr/>
          <a:lstStyle>
            <a:lvl1pPr marL="228600" indent="-228600" defTabSz="457200">
              <a:spcBef>
                <a:spcPts val="1300"/>
              </a:spcBef>
              <a:buSzPct val="100000"/>
              <a:defRPr sz="5000">
                <a:latin typeface="Helvetica"/>
                <a:ea typeface="Helvetica"/>
                <a:cs typeface="Helvetica"/>
                <a:sym typeface="Helvetica"/>
              </a:defRPr>
            </a:lvl1pPr>
          </a:lstStyle>
          <a:p>
            <a:pPr lvl="0">
              <a:defRPr sz="1800"/>
            </a:pPr>
            <a:r>
              <a:rPr sz="5000"/>
              <a:t>Have you listed &amp; informed students of both the art and content standards of this project?</a:t>
            </a:r>
          </a:p>
        </p:txBody>
      </p:sp>
      <p:grpSp>
        <p:nvGrpSpPr>
          <p:cNvPr id="471" name="Group 471"/>
          <p:cNvGrpSpPr/>
          <p:nvPr/>
        </p:nvGrpSpPr>
        <p:grpSpPr>
          <a:xfrm>
            <a:off x="1866900" y="5829300"/>
            <a:ext cx="9271000" cy="1397000"/>
            <a:chOff x="-127000" y="-88900"/>
            <a:chExt cx="9271000" cy="1397000"/>
          </a:xfrm>
        </p:grpSpPr>
        <p:pic>
          <p:nvPicPr>
            <p:cNvPr id="470" name="pasted-image.png"/>
            <p:cNvPicPr/>
            <p:nvPr/>
          </p:nvPicPr>
          <p:blipFill>
            <a:blip r:embed="rId2">
              <a:extLst/>
            </a:blip>
            <a:stretch>
              <a:fillRect/>
            </a:stretch>
          </p:blipFill>
          <p:spPr>
            <a:xfrm>
              <a:off x="0" y="0"/>
              <a:ext cx="9017000" cy="1066800"/>
            </a:xfrm>
            <a:prstGeom prst="rect">
              <a:avLst/>
            </a:prstGeom>
            <a:ln>
              <a:noFill/>
            </a:ln>
            <a:effectLst/>
          </p:spPr>
        </p:pic>
        <p:pic>
          <p:nvPicPr>
            <p:cNvPr id="469" name=""/>
            <p:cNvPicPr/>
            <p:nvPr/>
          </p:nvPicPr>
          <p:blipFill>
            <a:blip r:embed="rId3">
              <a:extLst/>
            </a:blip>
            <a:stretch>
              <a:fillRect/>
            </a:stretch>
          </p:blipFill>
          <p:spPr>
            <a:xfrm>
              <a:off x="-127000" y="-88900"/>
              <a:ext cx="9271000" cy="1397000"/>
            </a:xfrm>
            <a:prstGeom prst="rect">
              <a:avLst/>
            </a:prstGeom>
            <a:effectLst/>
          </p:spPr>
        </p:pic>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68">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468">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4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1" grpId="2"/>
      <p:bldP build="p" bldLvl="5" animBg="1" rev="0" advAuto="0" spid="468" grpId="1"/>
    </p:bldLst>
  </p:timing>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3" name="Shape 473"/>
          <p:cNvSpPr/>
          <p:nvPr>
            <p:ph type="title"/>
          </p:nvPr>
        </p:nvSpPr>
        <p:spPr>
          <a:prstGeom prst="rect">
            <a:avLst/>
          </a:prstGeom>
        </p:spPr>
        <p:txBody>
          <a:bodyPr/>
          <a:lstStyle>
            <a:lvl1pPr>
              <a:defRPr b="1">
                <a:latin typeface="Helvetica"/>
                <a:ea typeface="Helvetica"/>
                <a:cs typeface="Helvetica"/>
                <a:sym typeface="Helvetica"/>
              </a:defRPr>
            </a:lvl1pPr>
          </a:lstStyle>
          <a:p>
            <a:pPr lvl="0">
              <a:defRPr b="0" sz="1800"/>
            </a:pPr>
            <a:r>
              <a:rPr b="1" sz="8000"/>
              <a:t>Evolving Objectives</a:t>
            </a:r>
          </a:p>
        </p:txBody>
      </p:sp>
      <p:sp>
        <p:nvSpPr>
          <p:cNvPr id="474" name="Shape 474"/>
          <p:cNvSpPr/>
          <p:nvPr>
            <p:ph type="body" idx="1"/>
          </p:nvPr>
        </p:nvSpPr>
        <p:spPr>
          <a:xfrm>
            <a:off x="952500" y="2603500"/>
            <a:ext cx="11099800" cy="3797300"/>
          </a:xfrm>
          <a:prstGeom prst="rect">
            <a:avLst/>
          </a:prstGeom>
        </p:spPr>
        <p:txBody>
          <a:bodyPr/>
          <a:lstStyle/>
          <a:p>
            <a:pPr lvl="0" marL="228600" indent="-228600" defTabSz="457200">
              <a:spcBef>
                <a:spcPts val="0"/>
              </a:spcBef>
              <a:buSzPct val="100000"/>
              <a:defRPr sz="1800"/>
            </a:pPr>
            <a:r>
              <a:rPr sz="5000">
                <a:latin typeface="Helvetica"/>
                <a:ea typeface="Helvetica"/>
                <a:cs typeface="Helvetica"/>
                <a:sym typeface="Helvetica"/>
              </a:rPr>
              <a:t>Have the objectives evolved since the last time the students engaged with this subject matter? </a:t>
            </a:r>
            <a:r>
              <a:rPr sz="5000"/>
              <a:t>(in a previous grade, for example)</a:t>
            </a:r>
          </a:p>
        </p:txBody>
      </p:sp>
      <p:grpSp>
        <p:nvGrpSpPr>
          <p:cNvPr id="477" name="Group 477"/>
          <p:cNvGrpSpPr/>
          <p:nvPr/>
        </p:nvGrpSpPr>
        <p:grpSpPr>
          <a:xfrm>
            <a:off x="158750" y="7353300"/>
            <a:ext cx="5219700" cy="1358900"/>
            <a:chOff x="-127000" y="-88900"/>
            <a:chExt cx="5219700" cy="1358900"/>
          </a:xfrm>
        </p:grpSpPr>
        <p:pic>
          <p:nvPicPr>
            <p:cNvPr id="476" name="pasted-image.png"/>
            <p:cNvPicPr/>
            <p:nvPr/>
          </p:nvPicPr>
          <p:blipFill>
            <a:blip r:embed="rId2">
              <a:extLst/>
            </a:blip>
            <a:stretch>
              <a:fillRect/>
            </a:stretch>
          </p:blipFill>
          <p:spPr>
            <a:xfrm>
              <a:off x="0" y="0"/>
              <a:ext cx="4965700" cy="1028700"/>
            </a:xfrm>
            <a:prstGeom prst="rect">
              <a:avLst/>
            </a:prstGeom>
            <a:ln>
              <a:noFill/>
            </a:ln>
            <a:effectLst/>
          </p:spPr>
        </p:pic>
        <p:pic>
          <p:nvPicPr>
            <p:cNvPr id="475" name=""/>
            <p:cNvPicPr/>
            <p:nvPr/>
          </p:nvPicPr>
          <p:blipFill>
            <a:blip r:embed="rId3">
              <a:extLst/>
            </a:blip>
            <a:stretch>
              <a:fillRect/>
            </a:stretch>
          </p:blipFill>
          <p:spPr>
            <a:xfrm>
              <a:off x="-127000" y="-88900"/>
              <a:ext cx="5219700" cy="1358900"/>
            </a:xfrm>
            <a:prstGeom prst="rect">
              <a:avLst/>
            </a:prstGeom>
            <a:effectLst/>
          </p:spPr>
        </p:pic>
      </p:grpSp>
      <p:grpSp>
        <p:nvGrpSpPr>
          <p:cNvPr id="480" name="Group 480"/>
          <p:cNvGrpSpPr/>
          <p:nvPr/>
        </p:nvGrpSpPr>
        <p:grpSpPr>
          <a:xfrm>
            <a:off x="2571750" y="6667500"/>
            <a:ext cx="5651500" cy="1371600"/>
            <a:chOff x="-127000" y="-88900"/>
            <a:chExt cx="5651500" cy="1371600"/>
          </a:xfrm>
        </p:grpSpPr>
        <p:pic>
          <p:nvPicPr>
            <p:cNvPr id="479" name="pasted-image.png"/>
            <p:cNvPicPr/>
            <p:nvPr/>
          </p:nvPicPr>
          <p:blipFill>
            <a:blip r:embed="rId4">
              <a:extLst/>
            </a:blip>
            <a:stretch>
              <a:fillRect/>
            </a:stretch>
          </p:blipFill>
          <p:spPr>
            <a:xfrm>
              <a:off x="0" y="0"/>
              <a:ext cx="5397500" cy="1041400"/>
            </a:xfrm>
            <a:prstGeom prst="rect">
              <a:avLst/>
            </a:prstGeom>
            <a:ln>
              <a:noFill/>
            </a:ln>
            <a:effectLst/>
          </p:spPr>
        </p:pic>
        <p:pic>
          <p:nvPicPr>
            <p:cNvPr id="478" name=""/>
            <p:cNvPicPr/>
            <p:nvPr/>
          </p:nvPicPr>
          <p:blipFill>
            <a:blip r:embed="rId5">
              <a:extLst/>
            </a:blip>
            <a:stretch>
              <a:fillRect/>
            </a:stretch>
          </p:blipFill>
          <p:spPr>
            <a:xfrm>
              <a:off x="-127000" y="-88900"/>
              <a:ext cx="5651500" cy="1371600"/>
            </a:xfrm>
            <a:prstGeom prst="rect">
              <a:avLst/>
            </a:prstGeom>
            <a:effectLst/>
          </p:spPr>
        </p:pic>
      </p:grpSp>
      <p:grpSp>
        <p:nvGrpSpPr>
          <p:cNvPr id="483" name="Group 483"/>
          <p:cNvGrpSpPr/>
          <p:nvPr/>
        </p:nvGrpSpPr>
        <p:grpSpPr>
          <a:xfrm>
            <a:off x="5054600" y="6007100"/>
            <a:ext cx="7797800" cy="1320800"/>
            <a:chOff x="-127000" y="-88900"/>
            <a:chExt cx="7797800" cy="1320800"/>
          </a:xfrm>
        </p:grpSpPr>
        <p:pic>
          <p:nvPicPr>
            <p:cNvPr id="482" name="pasted-image.png"/>
            <p:cNvPicPr/>
            <p:nvPr/>
          </p:nvPicPr>
          <p:blipFill>
            <a:blip r:embed="rId6">
              <a:extLst/>
            </a:blip>
            <a:stretch>
              <a:fillRect/>
            </a:stretch>
          </p:blipFill>
          <p:spPr>
            <a:xfrm>
              <a:off x="0" y="0"/>
              <a:ext cx="7543800" cy="990600"/>
            </a:xfrm>
            <a:prstGeom prst="rect">
              <a:avLst/>
            </a:prstGeom>
            <a:ln>
              <a:noFill/>
            </a:ln>
            <a:effectLst/>
          </p:spPr>
        </p:pic>
        <p:pic>
          <p:nvPicPr>
            <p:cNvPr id="481" name=""/>
            <p:cNvPicPr/>
            <p:nvPr/>
          </p:nvPicPr>
          <p:blipFill>
            <a:blip r:embed="rId7">
              <a:extLst/>
            </a:blip>
            <a:stretch>
              <a:fillRect/>
            </a:stretch>
          </p:blipFill>
          <p:spPr>
            <a:xfrm>
              <a:off x="-127000" y="-88900"/>
              <a:ext cx="7797800" cy="1320800"/>
            </a:xfrm>
            <a:prstGeom prst="rect">
              <a:avLst/>
            </a:prstGeom>
            <a:effectLst/>
          </p:spPr>
        </p:pic>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74">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47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4" presetID="2" grpId="2" fill="hold">
                                  <p:stCondLst>
                                    <p:cond delay="0"/>
                                  </p:stCondLst>
                                  <p:iterate type="el" backwards="0">
                                    <p:tmAbs val="0"/>
                                  </p:iterate>
                                  <p:childTnLst>
                                    <p:set>
                                      <p:cBhvr>
                                        <p:cTn id="12" fill="hold"/>
                                        <p:tgtEl>
                                          <p:spTgt spid="477"/>
                                        </p:tgtEl>
                                        <p:attrNameLst>
                                          <p:attrName>style.visibility</p:attrName>
                                        </p:attrNameLst>
                                      </p:cBhvr>
                                      <p:to>
                                        <p:strVal val="visible"/>
                                      </p:to>
                                    </p:set>
                                    <p:anim calcmode="lin" valueType="num">
                                      <p:cBhvr>
                                        <p:cTn id="13" dur="1000" fill="hold"/>
                                        <p:tgtEl>
                                          <p:spTgt spid="477"/>
                                        </p:tgtEl>
                                        <p:attrNameLst>
                                          <p:attrName>ppt_x</p:attrName>
                                        </p:attrNameLst>
                                      </p:cBhvr>
                                      <p:tavLst>
                                        <p:tav tm="0">
                                          <p:val>
                                            <p:strVal val="#ppt_x"/>
                                          </p:val>
                                        </p:tav>
                                        <p:tav tm="100000">
                                          <p:val>
                                            <p:strVal val="#ppt_x"/>
                                          </p:val>
                                        </p:tav>
                                      </p:tavLst>
                                    </p:anim>
                                    <p:anim calcmode="lin" valueType="num">
                                      <p:cBhvr>
                                        <p:cTn id="14" dur="1000" fill="hold"/>
                                        <p:tgtEl>
                                          <p:spTgt spid="47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4" presetID="2" grpId="3" fill="hold">
                                  <p:stCondLst>
                                    <p:cond delay="0"/>
                                  </p:stCondLst>
                                  <p:iterate type="el" backwards="0">
                                    <p:tmAbs val="0"/>
                                  </p:iterate>
                                  <p:childTnLst>
                                    <p:set>
                                      <p:cBhvr>
                                        <p:cTn id="18" fill="hold"/>
                                        <p:tgtEl>
                                          <p:spTgt spid="480"/>
                                        </p:tgtEl>
                                        <p:attrNameLst>
                                          <p:attrName>style.visibility</p:attrName>
                                        </p:attrNameLst>
                                      </p:cBhvr>
                                      <p:to>
                                        <p:strVal val="visible"/>
                                      </p:to>
                                    </p:set>
                                    <p:anim calcmode="lin" valueType="num">
                                      <p:cBhvr>
                                        <p:cTn id="19" dur="1000" fill="hold"/>
                                        <p:tgtEl>
                                          <p:spTgt spid="480"/>
                                        </p:tgtEl>
                                        <p:attrNameLst>
                                          <p:attrName>ppt_x</p:attrName>
                                        </p:attrNameLst>
                                      </p:cBhvr>
                                      <p:tavLst>
                                        <p:tav tm="0">
                                          <p:val>
                                            <p:strVal val="#ppt_x"/>
                                          </p:val>
                                        </p:tav>
                                        <p:tav tm="100000">
                                          <p:val>
                                            <p:strVal val="#ppt_x"/>
                                          </p:val>
                                        </p:tav>
                                      </p:tavLst>
                                    </p:anim>
                                    <p:anim calcmode="lin" valueType="num">
                                      <p:cBhvr>
                                        <p:cTn id="20" dur="1000" fill="hold"/>
                                        <p:tgtEl>
                                          <p:spTgt spid="48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4" presetID="2" grpId="4" fill="hold">
                                  <p:stCondLst>
                                    <p:cond delay="0"/>
                                  </p:stCondLst>
                                  <p:iterate type="el" backwards="0">
                                    <p:tmAbs val="0"/>
                                  </p:iterate>
                                  <p:childTnLst>
                                    <p:set>
                                      <p:cBhvr>
                                        <p:cTn id="24" fill="hold"/>
                                        <p:tgtEl>
                                          <p:spTgt spid="483"/>
                                        </p:tgtEl>
                                        <p:attrNameLst>
                                          <p:attrName>style.visibility</p:attrName>
                                        </p:attrNameLst>
                                      </p:cBhvr>
                                      <p:to>
                                        <p:strVal val="visible"/>
                                      </p:to>
                                    </p:set>
                                    <p:anim calcmode="lin" valueType="num">
                                      <p:cBhvr>
                                        <p:cTn id="25" dur="1000" fill="hold"/>
                                        <p:tgtEl>
                                          <p:spTgt spid="483"/>
                                        </p:tgtEl>
                                        <p:attrNameLst>
                                          <p:attrName>ppt_x</p:attrName>
                                        </p:attrNameLst>
                                      </p:cBhvr>
                                      <p:tavLst>
                                        <p:tav tm="0">
                                          <p:val>
                                            <p:strVal val="#ppt_x"/>
                                          </p:val>
                                        </p:tav>
                                        <p:tav tm="100000">
                                          <p:val>
                                            <p:strVal val="#ppt_x"/>
                                          </p:val>
                                        </p:tav>
                                      </p:tavLst>
                                    </p:anim>
                                    <p:anim calcmode="lin" valueType="num">
                                      <p:cBhvr>
                                        <p:cTn id="26" dur="1000" fill="hold"/>
                                        <p:tgtEl>
                                          <p:spTgt spid="4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7" grpId="2"/>
      <p:bldP build="whole" bldLvl="1" animBg="1" rev="0" advAuto="0" spid="483" grpId="4"/>
      <p:bldP build="whole" bldLvl="1" animBg="1" rev="0" advAuto="0" spid="480" grpId="3"/>
      <p:bldP build="p" bldLvl="5" animBg="1" rev="0" advAuto="0" spid="474" grpId="1"/>
    </p:bldLst>
  </p:timing>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5" name="Shape 485"/>
          <p:cNvSpPr/>
          <p:nvPr>
            <p:ph type="title"/>
          </p:nvPr>
        </p:nvSpPr>
        <p:spPr>
          <a:prstGeom prst="rect">
            <a:avLst/>
          </a:prstGeom>
        </p:spPr>
        <p:txBody>
          <a:bodyPr/>
          <a:lstStyle>
            <a:lvl1pPr>
              <a:defRPr b="1">
                <a:latin typeface="Helvetica"/>
                <a:ea typeface="Helvetica"/>
                <a:cs typeface="Helvetica"/>
                <a:sym typeface="Helvetica"/>
              </a:defRPr>
            </a:lvl1pPr>
          </a:lstStyle>
          <a:p>
            <a:pPr lvl="0">
              <a:defRPr b="0" sz="1800"/>
            </a:pPr>
            <a:r>
              <a:rPr b="1" sz="8000"/>
              <a:t>Understanding</a:t>
            </a:r>
          </a:p>
        </p:txBody>
      </p:sp>
      <p:sp>
        <p:nvSpPr>
          <p:cNvPr id="486" name="Shape 486"/>
          <p:cNvSpPr/>
          <p:nvPr>
            <p:ph type="body" idx="1"/>
          </p:nvPr>
        </p:nvSpPr>
        <p:spPr>
          <a:xfrm>
            <a:off x="787400" y="2298700"/>
            <a:ext cx="9842500" cy="2578100"/>
          </a:xfrm>
          <a:prstGeom prst="rect">
            <a:avLst/>
          </a:prstGeom>
        </p:spPr>
        <p:txBody>
          <a:bodyPr/>
          <a:lstStyle>
            <a:lvl1pPr marL="228600" indent="-228600" defTabSz="457200">
              <a:spcBef>
                <a:spcPts val="1300"/>
              </a:spcBef>
              <a:buSzPct val="100000"/>
              <a:defRPr sz="4800">
                <a:latin typeface="Helvetica"/>
                <a:ea typeface="Helvetica"/>
                <a:cs typeface="Helvetica"/>
                <a:sym typeface="Helvetica"/>
              </a:defRPr>
            </a:lvl1pPr>
          </a:lstStyle>
          <a:p>
            <a:pPr lvl="0">
              <a:defRPr sz="1800"/>
            </a:pPr>
            <a:r>
              <a:rPr sz="4800"/>
              <a:t>Do students reflect on their understanding either verbally or in writing?  </a:t>
            </a:r>
          </a:p>
        </p:txBody>
      </p:sp>
      <p:grpSp>
        <p:nvGrpSpPr>
          <p:cNvPr id="489" name="Group 489"/>
          <p:cNvGrpSpPr/>
          <p:nvPr/>
        </p:nvGrpSpPr>
        <p:grpSpPr>
          <a:xfrm>
            <a:off x="6099648" y="4335943"/>
            <a:ext cx="5884985" cy="4024924"/>
            <a:chOff x="-76200" y="-50800"/>
            <a:chExt cx="5884984" cy="4024922"/>
          </a:xfrm>
        </p:grpSpPr>
        <p:pic>
          <p:nvPicPr>
            <p:cNvPr id="488" name="pasted-image.tif"/>
            <p:cNvPicPr/>
            <p:nvPr/>
          </p:nvPicPr>
          <p:blipFill>
            <a:blip r:embed="rId2">
              <a:extLst/>
            </a:blip>
            <a:stretch>
              <a:fillRect/>
            </a:stretch>
          </p:blipFill>
          <p:spPr>
            <a:xfrm>
              <a:off x="0" y="0"/>
              <a:ext cx="5732585" cy="3821723"/>
            </a:xfrm>
            <a:prstGeom prst="rect">
              <a:avLst/>
            </a:prstGeom>
            <a:ln>
              <a:noFill/>
            </a:ln>
            <a:effectLst/>
          </p:spPr>
        </p:pic>
        <p:pic>
          <p:nvPicPr>
            <p:cNvPr id="487" name=""/>
            <p:cNvPicPr/>
            <p:nvPr/>
          </p:nvPicPr>
          <p:blipFill>
            <a:blip r:embed="rId3">
              <a:extLst/>
            </a:blip>
            <a:stretch>
              <a:fillRect/>
            </a:stretch>
          </p:blipFill>
          <p:spPr>
            <a:xfrm>
              <a:off x="-76200" y="-50800"/>
              <a:ext cx="5884985" cy="4024923"/>
            </a:xfrm>
            <a:prstGeom prst="rect">
              <a:avLst/>
            </a:prstGeom>
            <a:effectLst/>
          </p:spPr>
        </p:pic>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86">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486">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4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9" grpId="2"/>
      <p:bldP build="p" bldLvl="5" animBg="1" rev="0" advAuto="0" spid="486" grpId="1"/>
    </p:bldLst>
  </p:timing>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1" name="Shape 491"/>
          <p:cNvSpPr/>
          <p:nvPr>
            <p:ph type="title"/>
          </p:nvPr>
        </p:nvSpPr>
        <p:spPr>
          <a:prstGeom prst="rect">
            <a:avLst/>
          </a:prstGeom>
        </p:spPr>
        <p:txBody>
          <a:bodyPr/>
          <a:lstStyle>
            <a:lvl1pPr>
              <a:defRPr b="1">
                <a:latin typeface="Helvetica"/>
                <a:ea typeface="Helvetica"/>
                <a:cs typeface="Helvetica"/>
                <a:sym typeface="Helvetica"/>
              </a:defRPr>
            </a:lvl1pPr>
          </a:lstStyle>
          <a:p>
            <a:pPr lvl="0">
              <a:defRPr b="0" sz="1800"/>
            </a:pPr>
            <a:r>
              <a:rPr b="1" sz="8000"/>
              <a:t>Understanding</a:t>
            </a:r>
          </a:p>
        </p:txBody>
      </p:sp>
      <p:sp>
        <p:nvSpPr>
          <p:cNvPr id="492" name="Shape 492"/>
          <p:cNvSpPr/>
          <p:nvPr>
            <p:ph type="body" idx="1"/>
          </p:nvPr>
        </p:nvSpPr>
        <p:spPr>
          <a:xfrm>
            <a:off x="838200" y="1955800"/>
            <a:ext cx="11747500" cy="3011786"/>
          </a:xfrm>
          <a:prstGeom prst="rect">
            <a:avLst/>
          </a:prstGeom>
        </p:spPr>
        <p:txBody>
          <a:bodyPr/>
          <a:lstStyle>
            <a:lvl1pPr marL="228600" indent="-228600" defTabSz="457200">
              <a:spcBef>
                <a:spcPts val="1300"/>
              </a:spcBef>
              <a:buSzPct val="100000"/>
              <a:defRPr sz="5000">
                <a:latin typeface="Helvetica"/>
                <a:ea typeface="Helvetica"/>
                <a:cs typeface="Helvetica"/>
                <a:sym typeface="Helvetica"/>
              </a:defRPr>
            </a:lvl1pPr>
          </a:lstStyle>
          <a:p>
            <a:pPr lvl="0">
              <a:defRPr sz="1800"/>
            </a:pPr>
            <a:r>
              <a:rPr sz="5000"/>
              <a:t>Do students evaluate their accomplishment and receive feedback from the teacher and others?</a:t>
            </a:r>
          </a:p>
        </p:txBody>
      </p:sp>
      <p:grpSp>
        <p:nvGrpSpPr>
          <p:cNvPr id="495" name="Group 495"/>
          <p:cNvGrpSpPr/>
          <p:nvPr/>
        </p:nvGrpSpPr>
        <p:grpSpPr>
          <a:xfrm>
            <a:off x="7475735" y="4862958"/>
            <a:ext cx="3683001" cy="3492501"/>
            <a:chOff x="-25400" y="-25400"/>
            <a:chExt cx="3683000" cy="3492500"/>
          </a:xfrm>
        </p:grpSpPr>
        <p:pic>
          <p:nvPicPr>
            <p:cNvPr id="494" name="pasted-image.tif"/>
            <p:cNvPicPr/>
            <p:nvPr/>
          </p:nvPicPr>
          <p:blipFill>
            <a:blip r:embed="rId2">
              <a:extLst/>
            </a:blip>
            <a:stretch>
              <a:fillRect/>
            </a:stretch>
          </p:blipFill>
          <p:spPr>
            <a:xfrm>
              <a:off x="0" y="0"/>
              <a:ext cx="3632200" cy="3390900"/>
            </a:xfrm>
            <a:prstGeom prst="rect">
              <a:avLst/>
            </a:prstGeom>
            <a:ln>
              <a:noFill/>
            </a:ln>
            <a:effectLst/>
          </p:spPr>
        </p:pic>
        <p:pic>
          <p:nvPicPr>
            <p:cNvPr id="493" name=""/>
            <p:cNvPicPr/>
            <p:nvPr/>
          </p:nvPicPr>
          <p:blipFill>
            <a:blip r:embed="rId3">
              <a:extLst/>
            </a:blip>
            <a:stretch>
              <a:fillRect/>
            </a:stretch>
          </p:blipFill>
          <p:spPr>
            <a:xfrm>
              <a:off x="-25400" y="-25400"/>
              <a:ext cx="3683000" cy="3492500"/>
            </a:xfrm>
            <a:prstGeom prst="rect">
              <a:avLst/>
            </a:prstGeom>
            <a:effectLst/>
          </p:spPr>
        </p:pic>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92">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492">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4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92" grpId="1"/>
      <p:bldP build="whole" bldLvl="1" animBg="1" rev="0" advAuto="0" spid="495" grpId="2"/>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 name="Shape 70"/>
          <p:cNvSpPr/>
          <p:nvPr/>
        </p:nvSpPr>
        <p:spPr>
          <a:xfrm>
            <a:off x="218672" y="1445222"/>
            <a:ext cx="5093260" cy="6337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defRPr sz="1800"/>
            </a:pPr>
            <a:r>
              <a:rPr b="1" sz="3600" u="sng">
                <a:latin typeface="Helvetica"/>
                <a:ea typeface="Helvetica"/>
                <a:cs typeface="Helvetica"/>
                <a:sym typeface="Helvetica"/>
              </a:rPr>
              <a:t>Curate a Show:</a:t>
            </a:r>
            <a:endParaRPr b="1" sz="3600" u="sng">
              <a:latin typeface="Helvetica"/>
              <a:ea typeface="Helvetica"/>
              <a:cs typeface="Helvetica"/>
              <a:sym typeface="Helvetica"/>
            </a:endParaRPr>
          </a:p>
          <a:p>
            <a:pPr lvl="0" marL="635000" indent="-635000" algn="l">
              <a:buSzPct val="100000"/>
              <a:buAutoNum type="arabicParenR" startAt="1"/>
              <a:defRPr sz="1800"/>
            </a:pPr>
            <a:r>
              <a:rPr sz="3600"/>
              <a:t>Hand out images</a:t>
            </a:r>
            <a:endParaRPr sz="3600"/>
          </a:p>
          <a:p>
            <a:pPr lvl="0" marL="635000" indent="-635000" algn="l">
              <a:buSzPct val="100000"/>
              <a:buAutoNum type="arabicParenR" startAt="1"/>
              <a:defRPr sz="1800"/>
            </a:pPr>
            <a:r>
              <a:rPr sz="3600"/>
              <a:t>Students select theme and choose images that support the theme</a:t>
            </a:r>
            <a:endParaRPr sz="3600"/>
          </a:p>
          <a:p>
            <a:pPr lvl="0" marL="635000" indent="-635000" algn="l">
              <a:buSzPct val="100000"/>
              <a:buAutoNum type="arabicParenR" startAt="1"/>
              <a:defRPr sz="1800"/>
            </a:pPr>
            <a:r>
              <a:rPr sz="3600"/>
              <a:t>Write statement &amp; present exhibit</a:t>
            </a:r>
            <a:endParaRPr sz="3600"/>
          </a:p>
          <a:p>
            <a:pPr lvl="0">
              <a:defRPr sz="1800"/>
            </a:pPr>
            <a:endParaRPr i="1" sz="3600"/>
          </a:p>
          <a:p>
            <a:pPr lvl="0">
              <a:defRPr sz="1800"/>
            </a:pPr>
            <a:endParaRPr sz="1500"/>
          </a:p>
          <a:p>
            <a:pPr lvl="0">
              <a:defRPr sz="1800"/>
            </a:pPr>
            <a:r>
              <a:rPr i="1" sz="3600"/>
              <a:t>“The calming state comes from animals.”</a:t>
            </a:r>
          </a:p>
        </p:txBody>
      </p:sp>
      <p:pic>
        <p:nvPicPr>
          <p:cNvPr id="71" name="IMG_1236.jpg"/>
          <p:cNvPicPr/>
          <p:nvPr/>
        </p:nvPicPr>
        <p:blipFill>
          <a:blip r:embed="rId2">
            <a:extLst/>
          </a:blip>
          <a:srcRect l="12372" t="7482" r="5994" b="10884"/>
          <a:stretch>
            <a:fillRect/>
          </a:stretch>
        </p:blipFill>
        <p:spPr>
          <a:xfrm rot="16200000">
            <a:off x="4203957" y="-474514"/>
            <a:ext cx="9753601" cy="7312720"/>
          </a:xfrm>
          <a:prstGeom prst="rect">
            <a:avLst/>
          </a:prstGeom>
          <a:ln w="12700">
            <a:miter lim="400000"/>
          </a:ln>
        </p:spPr>
      </p:pic>
      <p:sp>
        <p:nvSpPr>
          <p:cNvPr id="72" name="Shape 72"/>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7" name="Shape 497"/>
          <p:cNvSpPr/>
          <p:nvPr>
            <p:ph type="title"/>
          </p:nvPr>
        </p:nvSpPr>
        <p:spPr>
          <a:prstGeom prst="rect">
            <a:avLst/>
          </a:prstGeom>
        </p:spPr>
        <p:txBody>
          <a:bodyPr/>
          <a:lstStyle/>
          <a:p>
            <a:pPr lvl="0" defTabSz="514095">
              <a:defRPr sz="1800"/>
            </a:pPr>
            <a:r>
              <a:rPr sz="7040"/>
              <a:t>Where can I </a:t>
            </a:r>
            <a:endParaRPr sz="7040"/>
          </a:p>
          <a:p>
            <a:pPr lvl="0" defTabSz="514095">
              <a:defRPr sz="1800"/>
            </a:pPr>
            <a:r>
              <a:rPr sz="7040"/>
              <a:t>get great text other than the textbook?</a:t>
            </a:r>
          </a:p>
        </p:txBody>
      </p:sp>
    </p:spTree>
  </p:cSld>
  <p:clrMapOvr>
    <a:masterClrMapping/>
  </p:clrMapOvr>
  <p:transition spd="med" advClick="1"/>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9" name="Shape 499"/>
          <p:cNvSpPr/>
          <p:nvPr>
            <p:ph type="title"/>
          </p:nvPr>
        </p:nvSpPr>
        <p:spPr>
          <a:xfrm>
            <a:off x="952500" y="444500"/>
            <a:ext cx="11099800" cy="1155155"/>
          </a:xfrm>
          <a:prstGeom prst="rect">
            <a:avLst/>
          </a:prstGeom>
        </p:spPr>
        <p:txBody>
          <a:bodyPr/>
          <a:lstStyle>
            <a:lvl1pPr defTabSz="502412">
              <a:defRPr sz="6880"/>
            </a:lvl1pPr>
          </a:lstStyle>
          <a:p>
            <a:pPr lvl="0">
              <a:defRPr sz="1800"/>
            </a:pPr>
            <a:r>
              <a:rPr sz="6880"/>
              <a:t>Text exemplars: Appendix B</a:t>
            </a:r>
          </a:p>
        </p:txBody>
      </p:sp>
      <p:pic>
        <p:nvPicPr>
          <p:cNvPr id="500" name="www_corestandards_org_assets_Appendix_B_pdf.png"/>
          <p:cNvPicPr/>
          <p:nvPr/>
        </p:nvPicPr>
        <p:blipFill>
          <a:blip r:embed="rId2">
            <a:extLst/>
          </a:blip>
          <a:stretch>
            <a:fillRect/>
          </a:stretch>
        </p:blipFill>
        <p:spPr>
          <a:xfrm>
            <a:off x="983704" y="1688008"/>
            <a:ext cx="11468101" cy="8331201"/>
          </a:xfrm>
          <a:prstGeom prst="rect">
            <a:avLst/>
          </a:prstGeom>
          <a:ln w="12700">
            <a:miter lim="400000"/>
          </a:ln>
        </p:spPr>
      </p:pic>
      <p:sp>
        <p:nvSpPr>
          <p:cNvPr id="501" name="Shape 501"/>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3" name="Shape 503"/>
          <p:cNvSpPr/>
          <p:nvPr>
            <p:ph type="title"/>
          </p:nvPr>
        </p:nvSpPr>
        <p:spPr>
          <a:xfrm>
            <a:off x="228600" y="1838868"/>
            <a:ext cx="5372100" cy="5448301"/>
          </a:xfrm>
          <a:prstGeom prst="rect">
            <a:avLst/>
          </a:prstGeom>
        </p:spPr>
        <p:txBody>
          <a:bodyPr/>
          <a:lstStyle/>
          <a:p>
            <a:pPr lvl="0">
              <a:defRPr sz="1800"/>
            </a:pPr>
            <a:r>
              <a:rPr b="1" sz="8000">
                <a:latin typeface="Helvetica"/>
                <a:ea typeface="Helvetica"/>
                <a:cs typeface="Helvetica"/>
                <a:sym typeface="Helvetica"/>
              </a:rPr>
              <a:t>CPR</a:t>
            </a:r>
            <a:endParaRPr b="1" sz="8000">
              <a:latin typeface="Helvetica"/>
              <a:ea typeface="Helvetica"/>
              <a:cs typeface="Helvetica"/>
              <a:sym typeface="Helvetica"/>
            </a:endParaRPr>
          </a:p>
          <a:p>
            <a:pPr lvl="0">
              <a:defRPr sz="1800"/>
            </a:pPr>
            <a:r>
              <a:rPr b="1" sz="8000">
                <a:latin typeface="Helvetica"/>
                <a:ea typeface="Helvetica"/>
                <a:cs typeface="Helvetica"/>
                <a:sym typeface="Helvetica"/>
              </a:rPr>
              <a:t>C</a:t>
            </a:r>
            <a:r>
              <a:rPr sz="8000"/>
              <a:t>reate</a:t>
            </a:r>
            <a:endParaRPr sz="8000"/>
          </a:p>
          <a:p>
            <a:pPr lvl="0">
              <a:defRPr sz="1800"/>
            </a:pPr>
            <a:r>
              <a:rPr b="1" sz="8000">
                <a:latin typeface="Helvetica"/>
                <a:ea typeface="Helvetica"/>
                <a:cs typeface="Helvetica"/>
                <a:sym typeface="Helvetica"/>
              </a:rPr>
              <a:t>P</a:t>
            </a:r>
            <a:r>
              <a:rPr sz="8000"/>
              <a:t>erform</a:t>
            </a:r>
            <a:endParaRPr sz="8000"/>
          </a:p>
          <a:p>
            <a:pPr lvl="0">
              <a:defRPr sz="1800"/>
            </a:pPr>
            <a:r>
              <a:rPr b="1" sz="8000">
                <a:latin typeface="Helvetica"/>
                <a:ea typeface="Helvetica"/>
                <a:cs typeface="Helvetica"/>
                <a:sym typeface="Helvetica"/>
              </a:rPr>
              <a:t>R</a:t>
            </a:r>
            <a:r>
              <a:rPr sz="8000"/>
              <a:t>evise</a:t>
            </a:r>
          </a:p>
        </p:txBody>
      </p:sp>
      <p:grpSp>
        <p:nvGrpSpPr>
          <p:cNvPr id="506" name="Group 506"/>
          <p:cNvGrpSpPr/>
          <p:nvPr/>
        </p:nvGrpSpPr>
        <p:grpSpPr>
          <a:xfrm>
            <a:off x="6019651" y="1134018"/>
            <a:ext cx="6858001" cy="6858001"/>
            <a:chOff x="0" y="0"/>
            <a:chExt cx="6858000" cy="6858000"/>
          </a:xfrm>
        </p:grpSpPr>
        <p:pic>
          <p:nvPicPr>
            <p:cNvPr id="504" name="pasted-image.tif"/>
            <p:cNvPicPr/>
            <p:nvPr/>
          </p:nvPicPr>
          <p:blipFill>
            <a:blip r:embed="rId2">
              <a:extLst/>
            </a:blip>
            <a:srcRect l="0" t="0" r="0" b="0"/>
            <a:stretch>
              <a:fillRect/>
            </a:stretch>
          </p:blipFill>
          <p:spPr>
            <a:xfrm>
              <a:off x="0" y="0"/>
              <a:ext cx="6858000" cy="6858000"/>
            </a:xfrm>
            <a:prstGeom prst="rect">
              <a:avLst/>
            </a:prstGeom>
            <a:ln w="12700" cap="flat">
              <a:noFill/>
              <a:miter lim="400000"/>
            </a:ln>
            <a:effectLst/>
          </p:spPr>
        </p:pic>
        <p:sp>
          <p:nvSpPr>
            <p:cNvPr id="505" name="Shape 505"/>
            <p:cNvSpPr/>
            <p:nvPr/>
          </p:nvSpPr>
          <p:spPr>
            <a:xfrm>
              <a:off x="2012594" y="2559049"/>
              <a:ext cx="2832812" cy="173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0">
                <a:defRPr sz="1800"/>
              </a:pPr>
              <a:r>
                <a:rPr sz="3600"/>
                <a:t>Engineering </a:t>
              </a:r>
              <a:endParaRPr sz="3600"/>
            </a:p>
            <a:p>
              <a:pPr lvl="0">
                <a:defRPr sz="1800"/>
              </a:pPr>
              <a:r>
                <a:rPr sz="3600"/>
                <a:t>Design </a:t>
              </a:r>
              <a:endParaRPr sz="3600"/>
            </a:p>
            <a:p>
              <a:pPr lvl="0">
                <a:defRPr sz="1800"/>
              </a:pPr>
              <a:r>
                <a:rPr sz="3600"/>
                <a:t>Process</a:t>
              </a:r>
            </a:p>
          </p:txBody>
        </p:sp>
      </p:grpSp>
      <p:sp>
        <p:nvSpPr>
          <p:cNvPr id="507" name="Shape 507"/>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2" presetID="2" grpId="1" fill="hold">
                                  <p:stCondLst>
                                    <p:cond delay="0"/>
                                  </p:stCondLst>
                                  <p:iterate type="el" backwards="0">
                                    <p:tmAbs val="0"/>
                                  </p:iterate>
                                  <p:childTnLst>
                                    <p:set>
                                      <p:cBhvr>
                                        <p:cTn id="6" fill="hold"/>
                                        <p:tgtEl>
                                          <p:spTgt spid="506"/>
                                        </p:tgtEl>
                                        <p:attrNameLst>
                                          <p:attrName>style.visibility</p:attrName>
                                        </p:attrNameLst>
                                      </p:cBhvr>
                                      <p:to>
                                        <p:strVal val="visible"/>
                                      </p:to>
                                    </p:set>
                                    <p:anim calcmode="lin" valueType="num">
                                      <p:cBhvr>
                                        <p:cTn id="7" dur="1000" fill="hold"/>
                                        <p:tgtEl>
                                          <p:spTgt spid="506"/>
                                        </p:tgtEl>
                                        <p:attrNameLst>
                                          <p:attrName>ppt_x</p:attrName>
                                        </p:attrNameLst>
                                      </p:cBhvr>
                                      <p:tavLst>
                                        <p:tav tm="0">
                                          <p:val>
                                            <p:strVal val="1+#ppt_w/2"/>
                                          </p:val>
                                        </p:tav>
                                        <p:tav tm="100000">
                                          <p:val>
                                            <p:strVal val="#ppt_x"/>
                                          </p:val>
                                        </p:tav>
                                      </p:tavLst>
                                    </p:anim>
                                    <p:anim calcmode="lin" valueType="num">
                                      <p:cBhvr>
                                        <p:cTn id="8" dur="1000" fill="hold"/>
                                        <p:tgtEl>
                                          <p:spTgt spid="5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6" grpId="1"/>
    </p:bldLst>
  </p:timing>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9" name="Shape 509"/>
          <p:cNvSpPr/>
          <p:nvPr>
            <p:ph type="title"/>
          </p:nvPr>
        </p:nvSpPr>
        <p:spPr>
          <a:prstGeom prst="rect">
            <a:avLst/>
          </a:prstGeom>
        </p:spPr>
        <p:txBody>
          <a:bodyPr/>
          <a:lstStyle/>
          <a:p>
            <a:pPr lvl="0">
              <a:defRPr sz="1800"/>
            </a:pPr>
            <a:r>
              <a:rPr sz="8000"/>
              <a:t>Readers theater?</a:t>
            </a:r>
          </a:p>
        </p:txBody>
      </p:sp>
    </p:spTree>
  </p:cSld>
  <p:clrMapOvr>
    <a:masterClrMapping/>
  </p:clrMapOvr>
  <p:transition spd="med" advClick="1"/>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1" name="Shape 511"/>
          <p:cNvSpPr/>
          <p:nvPr>
            <p:ph type="title"/>
          </p:nvPr>
        </p:nvSpPr>
        <p:spPr>
          <a:prstGeom prst="rect">
            <a:avLst/>
          </a:prstGeom>
        </p:spPr>
        <p:txBody>
          <a:bodyPr/>
          <a:lstStyle/>
          <a:p>
            <a:pPr lvl="0">
              <a:defRPr sz="1800"/>
            </a:pPr>
            <a:r>
              <a:rPr sz="8000"/>
              <a:t>Crow </a:t>
            </a:r>
            <a:r>
              <a:rPr sz="8000" u="sng">
                <a:hlinkClick r:id="rId2" invalidUrl="" action="" tgtFrame="" tooltip="" history="1" highlightClick="0" endSnd="0"/>
              </a:rPr>
              <a:t>video</a:t>
            </a:r>
            <a:r>
              <a:rPr sz="8000"/>
              <a:t> 1</a:t>
            </a:r>
            <a:endParaRPr sz="8000"/>
          </a:p>
          <a:p>
            <a:pPr lvl="0">
              <a:defRPr sz="1800"/>
            </a:pPr>
            <a:r>
              <a:rPr sz="8000"/>
              <a:t>Crow </a:t>
            </a:r>
            <a:r>
              <a:rPr sz="8000" u="sng">
                <a:hlinkClick r:id="rId3" invalidUrl="" action="" tgtFrame="" tooltip="" history="1" highlightClick="0" endSnd="0"/>
              </a:rPr>
              <a:t>video</a:t>
            </a:r>
            <a:r>
              <a:rPr sz="8000"/>
              <a:t> 2</a:t>
            </a:r>
          </a:p>
        </p:txBody>
      </p:sp>
      <p:sp>
        <p:nvSpPr>
          <p:cNvPr id="512" name="Shape 512"/>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4" name="Shape 514"/>
          <p:cNvSpPr/>
          <p:nvPr>
            <p:ph type="title"/>
          </p:nvPr>
        </p:nvSpPr>
        <p:spPr>
          <a:xfrm>
            <a:off x="952500" y="1168400"/>
            <a:ext cx="11099800" cy="2159000"/>
          </a:xfrm>
          <a:prstGeom prst="rect">
            <a:avLst/>
          </a:prstGeom>
        </p:spPr>
        <p:txBody>
          <a:bodyPr/>
          <a:lstStyle>
            <a:lvl1pPr defTabSz="566674">
              <a:defRPr sz="7760"/>
            </a:lvl1pPr>
          </a:lstStyle>
          <a:p>
            <a:pPr lvl="0">
              <a:defRPr sz="1800"/>
            </a:pPr>
            <a:r>
              <a:rPr sz="7760"/>
              <a:t>Avoid “learn from failure”</a:t>
            </a:r>
          </a:p>
        </p:txBody>
      </p:sp>
      <p:sp>
        <p:nvSpPr>
          <p:cNvPr id="515" name="Shape 515"/>
          <p:cNvSpPr/>
          <p:nvPr>
            <p:ph type="body" idx="1"/>
          </p:nvPr>
        </p:nvSpPr>
        <p:spPr>
          <a:xfrm>
            <a:off x="952500" y="2705100"/>
            <a:ext cx="11099800" cy="6286500"/>
          </a:xfrm>
          <a:prstGeom prst="rect">
            <a:avLst/>
          </a:prstGeom>
        </p:spPr>
        <p:txBody>
          <a:bodyPr/>
          <a:lstStyle/>
          <a:p>
            <a:pPr lvl="0">
              <a:defRPr sz="1800"/>
            </a:pPr>
            <a:r>
              <a:rPr sz="3600"/>
              <a:t>“Failure”- sets expectation of “One and done”</a:t>
            </a:r>
            <a:endParaRPr sz="3600"/>
          </a:p>
          <a:p>
            <a:pPr lvl="0">
              <a:defRPr sz="1800"/>
            </a:pPr>
            <a:r>
              <a:rPr sz="3600"/>
              <a:t>“Failure”- sounds permanent - fighting poor word</a:t>
            </a:r>
            <a:endParaRPr sz="3600"/>
          </a:p>
          <a:p>
            <a:pPr lvl="0">
              <a:defRPr sz="1800"/>
            </a:pPr>
            <a:r>
              <a:rPr sz="3600"/>
              <a:t>Use “Drafts” or “Iterations” in all projects</a:t>
            </a:r>
            <a:endParaRPr sz="3600"/>
          </a:p>
          <a:p>
            <a:pPr lvl="0">
              <a:defRPr sz="1800"/>
            </a:pPr>
            <a:r>
              <a:rPr sz="3600"/>
              <a:t>WD-40?  Formula 409?</a:t>
            </a:r>
          </a:p>
        </p:txBody>
      </p:sp>
      <p:sp>
        <p:nvSpPr>
          <p:cNvPr id="516" name="Shape 516"/>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15">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51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51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51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51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15" grpId="1"/>
    </p:bldLst>
  </p:timing>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18" name="pasted-image.png"/>
          <p:cNvPicPr/>
          <p:nvPr/>
        </p:nvPicPr>
        <p:blipFill>
          <a:blip r:embed="rId2">
            <a:extLst/>
          </a:blip>
          <a:stretch>
            <a:fillRect/>
          </a:stretch>
        </p:blipFill>
        <p:spPr>
          <a:xfrm>
            <a:off x="2017045" y="941160"/>
            <a:ext cx="8970710" cy="7871280"/>
          </a:xfrm>
          <a:prstGeom prst="rect">
            <a:avLst/>
          </a:prstGeom>
          <a:ln w="12700">
            <a:miter lim="400000"/>
          </a:ln>
        </p:spPr>
      </p:pic>
      <p:sp>
        <p:nvSpPr>
          <p:cNvPr id="519" name="Shape 519"/>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1" name="Shape 521"/>
          <p:cNvSpPr/>
          <p:nvPr>
            <p:ph type="title"/>
          </p:nvPr>
        </p:nvSpPr>
        <p:spPr>
          <a:prstGeom prst="rect">
            <a:avLst/>
          </a:prstGeom>
        </p:spPr>
        <p:txBody>
          <a:bodyPr/>
          <a:lstStyle>
            <a:lvl1pPr>
              <a:defRPr b="1">
                <a:latin typeface="Helvetica"/>
                <a:ea typeface="Helvetica"/>
                <a:cs typeface="Helvetica"/>
                <a:sym typeface="Helvetica"/>
              </a:defRPr>
            </a:lvl1pPr>
          </a:lstStyle>
          <a:p>
            <a:pPr lvl="0">
              <a:defRPr b="0" sz="1800"/>
            </a:pPr>
            <a:r>
              <a:rPr b="1" sz="8000"/>
              <a:t>Talk time</a:t>
            </a:r>
          </a:p>
        </p:txBody>
      </p:sp>
      <p:sp>
        <p:nvSpPr>
          <p:cNvPr id="522" name="Shape 522"/>
          <p:cNvSpPr/>
          <p:nvPr>
            <p:ph type="body" idx="1"/>
          </p:nvPr>
        </p:nvSpPr>
        <p:spPr>
          <a:prstGeom prst="rect">
            <a:avLst/>
          </a:prstGeom>
        </p:spPr>
        <p:txBody>
          <a:bodyPr/>
          <a:lstStyle/>
          <a:p>
            <a:pPr lvl="0">
              <a:defRPr sz="1800"/>
            </a:pPr>
            <a:r>
              <a:rPr sz="3600"/>
              <a:t>“On/Off” or Tableau/ Pantomime would work in my classroom when we’re studying…</a:t>
            </a:r>
            <a:endParaRPr sz="3600"/>
          </a:p>
          <a:p>
            <a:pPr lvl="0">
              <a:defRPr sz="1800"/>
            </a:pPr>
            <a:r>
              <a:rPr sz="3600"/>
              <a:t>I think these techniques increase student learning because…</a:t>
            </a:r>
            <a:endParaRPr sz="3600"/>
          </a:p>
          <a:p>
            <a:pPr lvl="0">
              <a:defRPr sz="1800"/>
            </a:pPr>
            <a:r>
              <a:rPr sz="3600"/>
              <a:t>A teacher might feel ___________ is an obstacle to doing these activities and that obstacle can be overcome by…</a:t>
            </a:r>
          </a:p>
        </p:txBody>
      </p:sp>
      <p:sp>
        <p:nvSpPr>
          <p:cNvPr id="523" name="Shape 523"/>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5" name="Shape 525"/>
          <p:cNvSpPr/>
          <p:nvPr/>
        </p:nvSpPr>
        <p:spPr>
          <a:xfrm>
            <a:off x="1206500" y="2857500"/>
            <a:ext cx="10947400" cy="2768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defRPr sz="1800"/>
            </a:pPr>
            <a:r>
              <a:rPr sz="5800"/>
              <a:t>Lunch until 12:00</a:t>
            </a:r>
            <a:endParaRPr sz="5800"/>
          </a:p>
          <a:p>
            <a:pPr lvl="0">
              <a:defRPr sz="1800"/>
            </a:pPr>
            <a:r>
              <a:rPr sz="5800"/>
              <a:t>When you return, </a:t>
            </a:r>
            <a:endParaRPr sz="5800"/>
          </a:p>
          <a:p>
            <a:pPr lvl="0">
              <a:defRPr sz="1800"/>
            </a:pPr>
            <a:r>
              <a:rPr sz="5800"/>
              <a:t>sit near a different teacher</a:t>
            </a:r>
          </a:p>
        </p:txBody>
      </p:sp>
    </p:spTree>
  </p:cSld>
  <p:clrMapOvr>
    <a:masterClrMapping/>
  </p:clrMapOvr>
  <p:transition spd="med" advClick="1"/>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7" name="Shape 527"/>
          <p:cNvSpPr/>
          <p:nvPr>
            <p:ph type="title"/>
          </p:nvPr>
        </p:nvSpPr>
        <p:spPr>
          <a:xfrm>
            <a:off x="952500" y="977900"/>
            <a:ext cx="11099800" cy="2159000"/>
          </a:xfrm>
          <a:prstGeom prst="rect">
            <a:avLst/>
          </a:prstGeom>
        </p:spPr>
        <p:txBody>
          <a:bodyPr/>
          <a:lstStyle/>
          <a:p>
            <a:pPr lvl="0" defTabSz="332993">
              <a:defRPr sz="1800"/>
            </a:pPr>
            <a:r>
              <a:rPr b="1" sz="4560">
                <a:latin typeface="Helvetica"/>
                <a:ea typeface="Helvetica"/>
                <a:cs typeface="Helvetica"/>
                <a:sym typeface="Helvetica"/>
              </a:rPr>
              <a:t>12:00 Welcome back!</a:t>
            </a:r>
            <a:endParaRPr b="1" sz="4560">
              <a:latin typeface="Helvetica"/>
              <a:ea typeface="Helvetica"/>
              <a:cs typeface="Helvetica"/>
              <a:sym typeface="Helvetica"/>
            </a:endParaRPr>
          </a:p>
          <a:p>
            <a:pPr lvl="0" defTabSz="332993">
              <a:defRPr sz="1800"/>
            </a:pPr>
            <a:r>
              <a:rPr b="1" sz="4560">
                <a:latin typeface="Helvetica"/>
                <a:ea typeface="Helvetica"/>
                <a:cs typeface="Helvetica"/>
                <a:sym typeface="Helvetica"/>
              </a:rPr>
              <a:t>Sit near a different teacher</a:t>
            </a:r>
            <a:endParaRPr b="1" sz="4560">
              <a:latin typeface="Helvetica"/>
              <a:ea typeface="Helvetica"/>
              <a:cs typeface="Helvetica"/>
              <a:sym typeface="Helvetica"/>
            </a:endParaRPr>
          </a:p>
          <a:p>
            <a:pPr lvl="0" defTabSz="332993">
              <a:defRPr sz="1800"/>
            </a:pPr>
            <a:r>
              <a:rPr b="1" sz="4560">
                <a:latin typeface="Helvetica"/>
                <a:ea typeface="Helvetica"/>
                <a:cs typeface="Helvetica"/>
                <a:sym typeface="Helvetica"/>
              </a:rPr>
              <a:t> (AKA a new friend)</a:t>
            </a:r>
          </a:p>
        </p:txBody>
      </p:sp>
      <p:sp>
        <p:nvSpPr>
          <p:cNvPr id="528" name="Shape 528"/>
          <p:cNvSpPr/>
          <p:nvPr>
            <p:ph type="body" idx="1"/>
          </p:nvPr>
        </p:nvSpPr>
        <p:spPr>
          <a:xfrm>
            <a:off x="952500" y="3086100"/>
            <a:ext cx="11099800" cy="6286500"/>
          </a:xfrm>
          <a:prstGeom prst="rect">
            <a:avLst/>
          </a:prstGeom>
        </p:spPr>
        <p:txBody>
          <a:bodyPr/>
          <a:lstStyle/>
          <a:p>
            <a:pPr lvl="0" marL="0" indent="0">
              <a:buSzTx/>
              <a:buNone/>
              <a:defRPr sz="1800"/>
            </a:pPr>
            <a:r>
              <a:rPr sz="3600"/>
              <a:t>Without looking at notes, tell your elbow partner…</a:t>
            </a:r>
            <a:endParaRPr sz="3600"/>
          </a:p>
          <a:p>
            <a:pPr lvl="0" marL="444499" indent="-444499">
              <a:defRPr sz="1800"/>
            </a:pPr>
            <a:r>
              <a:rPr sz="4900"/>
              <a:t>What were the three “Artful thinking strategies” we experienced?</a:t>
            </a:r>
            <a:endParaRPr sz="4900"/>
          </a:p>
          <a:p>
            <a:pPr lvl="0" marL="444499" indent="-444499">
              <a:defRPr sz="1800"/>
            </a:pPr>
            <a:r>
              <a:rPr sz="4900"/>
              <a:t>How will you modify an activity you saw today to make it work in your classroom?</a:t>
            </a:r>
          </a:p>
        </p:txBody>
      </p:sp>
      <p:sp>
        <p:nvSpPr>
          <p:cNvPr id="529" name="Shape 529"/>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28">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52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52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528">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28"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 name="Shape 74"/>
          <p:cNvSpPr/>
          <p:nvPr>
            <p:ph type="title"/>
          </p:nvPr>
        </p:nvSpPr>
        <p:spPr>
          <a:xfrm>
            <a:off x="742950" y="1066800"/>
            <a:ext cx="11518901" cy="2159000"/>
          </a:xfrm>
          <a:prstGeom prst="rect">
            <a:avLst/>
          </a:prstGeom>
        </p:spPr>
        <p:txBody>
          <a:bodyPr/>
          <a:lstStyle>
            <a:lvl1pPr defTabSz="490727">
              <a:defRPr sz="6719"/>
            </a:lvl1pPr>
          </a:lstStyle>
          <a:p>
            <a:pPr lvl="0">
              <a:defRPr sz="1800"/>
            </a:pPr>
            <a:r>
              <a:rPr sz="6719"/>
              <a:t>Speaking and Listening Anchor Standard #1</a:t>
            </a:r>
          </a:p>
        </p:txBody>
      </p:sp>
      <p:sp>
        <p:nvSpPr>
          <p:cNvPr id="75" name="Shape 75"/>
          <p:cNvSpPr/>
          <p:nvPr>
            <p:ph type="body" idx="1"/>
          </p:nvPr>
        </p:nvSpPr>
        <p:spPr>
          <a:xfrm>
            <a:off x="952500" y="2203450"/>
            <a:ext cx="11099800" cy="6286500"/>
          </a:xfrm>
          <a:prstGeom prst="rect">
            <a:avLst/>
          </a:prstGeom>
        </p:spPr>
        <p:txBody>
          <a:bodyPr/>
          <a:lstStyle>
            <a:lvl1pPr marL="444500" indent="-444500">
              <a:defRPr sz="6300"/>
            </a:lvl1pPr>
          </a:lstStyle>
          <a:p>
            <a:pPr lvl="0">
              <a:defRPr sz="1800"/>
            </a:pPr>
            <a:r>
              <a:rPr sz="6300"/>
              <a:t>Participate in a range of conversations with diverse partners</a:t>
            </a:r>
          </a:p>
        </p:txBody>
      </p:sp>
      <p:sp>
        <p:nvSpPr>
          <p:cNvPr id="76" name="Shape 76"/>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75">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75">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5" grpId="1"/>
    </p:bldLst>
  </p:timing>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1" name="Shape 531"/>
          <p:cNvSpPr/>
          <p:nvPr>
            <p:ph type="title"/>
          </p:nvPr>
        </p:nvSpPr>
        <p:spPr>
          <a:prstGeom prst="rect">
            <a:avLst/>
          </a:prstGeom>
        </p:spPr>
        <p:txBody>
          <a:bodyPr/>
          <a:lstStyle/>
          <a:p>
            <a:pPr lvl="0">
              <a:defRPr sz="1800"/>
            </a:pPr>
            <a:r>
              <a:rPr sz="8000"/>
              <a:t>Review the binder</a:t>
            </a:r>
          </a:p>
        </p:txBody>
      </p:sp>
    </p:spTree>
  </p:cSld>
  <p:clrMapOvr>
    <a:masterClrMapping/>
  </p:clrMapOvr>
  <p:transition spd="med" advClick="1"/>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3" name="Shape 533"/>
          <p:cNvSpPr/>
          <p:nvPr>
            <p:ph type="title"/>
          </p:nvPr>
        </p:nvSpPr>
        <p:spPr>
          <a:prstGeom prst="rect">
            <a:avLst/>
          </a:prstGeom>
        </p:spPr>
        <p:txBody>
          <a:bodyPr/>
          <a:lstStyle/>
          <a:p>
            <a:pPr lvl="0" defTabSz="514095">
              <a:defRPr sz="1800"/>
            </a:pPr>
            <a:r>
              <a:rPr sz="7040"/>
              <a:t>Using </a:t>
            </a:r>
            <a:endParaRPr sz="7040"/>
          </a:p>
          <a:p>
            <a:pPr lvl="0" defTabSz="514095">
              <a:defRPr sz="1800"/>
            </a:pPr>
            <a:r>
              <a:rPr sz="7040"/>
              <a:t>“See, Wonder, Think” without artwork</a:t>
            </a:r>
          </a:p>
        </p:txBody>
      </p:sp>
      <p:sp>
        <p:nvSpPr>
          <p:cNvPr id="534" name="Shape 534"/>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9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36" name="act1.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590414" y="1320800"/>
            <a:ext cx="12224121" cy="6870700"/>
          </a:xfrm>
          <a:prstGeom prst="rect">
            <a:avLst/>
          </a:prstGeom>
        </p:spPr>
      </p:pic>
      <p:sp>
        <p:nvSpPr>
          <p:cNvPr id="537" name="Shape 537"/>
          <p:cNvSpPr/>
          <p:nvPr/>
        </p:nvSpPr>
        <p:spPr>
          <a:xfrm>
            <a:off x="3779189" y="8413750"/>
            <a:ext cx="622112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http://threeacts.mrmeyer.com/</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53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536"/>
                </p:tgtEl>
              </p:cMediaNode>
            </p:vide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9" name="Shape 539"/>
          <p:cNvSpPr/>
          <p:nvPr/>
        </p:nvSpPr>
        <p:spPr>
          <a:xfrm>
            <a:off x="3779189" y="8413750"/>
            <a:ext cx="622112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http://threeacts.mrmeyer.com/</a:t>
            </a:r>
          </a:p>
        </p:txBody>
      </p:sp>
      <p:pic>
        <p:nvPicPr>
          <p:cNvPr id="540" name="actone.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028751" y="722262"/>
            <a:ext cx="10299598" cy="7724699"/>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54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540"/>
                </p:tgtEl>
              </p:cMediaNode>
            </p:vide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2" name="Shape 542"/>
          <p:cNvSpPr/>
          <p:nvPr/>
        </p:nvSpPr>
        <p:spPr>
          <a:xfrm>
            <a:off x="3779189" y="8413750"/>
            <a:ext cx="622112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http://threeacts.mrmeyer.com/</a:t>
            </a:r>
          </a:p>
        </p:txBody>
      </p:sp>
      <p:pic>
        <p:nvPicPr>
          <p:cNvPr id="543" name="grouping dots.mp4"/>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573311" y="1430273"/>
            <a:ext cx="9190737" cy="6893054"/>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54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543"/>
                </p:tgtEl>
              </p:cMediaNode>
            </p:vide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5" name="Shape 545"/>
          <p:cNvSpPr/>
          <p:nvPr>
            <p:ph type="title"/>
          </p:nvPr>
        </p:nvSpPr>
        <p:spPr>
          <a:prstGeom prst="rect">
            <a:avLst/>
          </a:prstGeom>
        </p:spPr>
        <p:txBody>
          <a:bodyPr/>
          <a:lstStyle>
            <a:lvl1pPr defTabSz="514095">
              <a:defRPr sz="7040"/>
            </a:lvl1pPr>
          </a:lstStyle>
          <a:p>
            <a:pPr lvl="0">
              <a:defRPr sz="1800"/>
            </a:pPr>
            <a:r>
              <a:rPr sz="7040"/>
              <a:t>How does starting a lesson this way change a classroom?</a:t>
            </a:r>
          </a:p>
        </p:txBody>
      </p:sp>
    </p:spTree>
  </p:cSld>
  <p:clrMapOvr>
    <a:masterClrMapping/>
  </p:clrMapOvr>
  <p:transition spd="med" advClick="1"/>
</p:sld>
</file>

<file path=ppt/slides/slide9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7" name="Shape 547"/>
          <p:cNvSpPr/>
          <p:nvPr>
            <p:ph type="title"/>
          </p:nvPr>
        </p:nvSpPr>
        <p:spPr>
          <a:prstGeom prst="rect">
            <a:avLst/>
          </a:prstGeom>
        </p:spPr>
        <p:txBody>
          <a:bodyPr/>
          <a:lstStyle>
            <a:lvl1pPr defTabSz="525779">
              <a:defRPr sz="7200"/>
            </a:lvl1pPr>
          </a:lstStyle>
          <a:p>
            <a:pPr lvl="0">
              <a:defRPr sz="1800"/>
            </a:pPr>
            <a:r>
              <a:rPr sz="7200"/>
              <a:t>Using tablet computer as “mobile visual presenter”</a:t>
            </a:r>
          </a:p>
        </p:txBody>
      </p:sp>
      <p:sp>
        <p:nvSpPr>
          <p:cNvPr id="548" name="Shape 548"/>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9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0" name="Shape 550"/>
          <p:cNvSpPr/>
          <p:nvPr>
            <p:ph type="title"/>
          </p:nvPr>
        </p:nvSpPr>
        <p:spPr>
          <a:prstGeom prst="rect">
            <a:avLst/>
          </a:prstGeom>
        </p:spPr>
        <p:txBody>
          <a:bodyPr/>
          <a:lstStyle/>
          <a:p>
            <a:pPr lvl="0">
              <a:defRPr sz="1800"/>
            </a:pPr>
            <a:r>
              <a:rPr sz="8000"/>
              <a:t>Groupings</a:t>
            </a:r>
          </a:p>
        </p:txBody>
      </p:sp>
      <p:sp>
        <p:nvSpPr>
          <p:cNvPr id="551" name="Shape 551"/>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9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3" name="Shape 553"/>
          <p:cNvSpPr/>
          <p:nvPr>
            <p:ph type="title"/>
          </p:nvPr>
        </p:nvSpPr>
        <p:spPr>
          <a:xfrm>
            <a:off x="952500" y="1968500"/>
            <a:ext cx="11099800" cy="2159000"/>
          </a:xfrm>
          <a:prstGeom prst="rect">
            <a:avLst/>
          </a:prstGeom>
        </p:spPr>
        <p:txBody>
          <a:bodyPr/>
          <a:lstStyle/>
          <a:p>
            <a:pPr lvl="0">
              <a:defRPr sz="1800"/>
            </a:pPr>
            <a:r>
              <a:rPr sz="8000"/>
              <a:t>Inquiry Practice page</a:t>
            </a:r>
          </a:p>
        </p:txBody>
      </p:sp>
      <p:sp>
        <p:nvSpPr>
          <p:cNvPr id="554" name="Shape 554"/>
          <p:cNvSpPr/>
          <p:nvPr>
            <p:ph type="body" idx="1"/>
          </p:nvPr>
        </p:nvSpPr>
        <p:spPr>
          <a:xfrm>
            <a:off x="952500" y="3892550"/>
            <a:ext cx="11099800" cy="3721100"/>
          </a:xfrm>
          <a:prstGeom prst="rect">
            <a:avLst/>
          </a:prstGeom>
        </p:spPr>
        <p:txBody>
          <a:bodyPr/>
          <a:lstStyle/>
          <a:p>
            <a:pPr lvl="0">
              <a:defRPr sz="1800"/>
            </a:pPr>
            <a:r>
              <a:rPr sz="3600"/>
              <a:t>See, Wonder, Think becomes </a:t>
            </a:r>
            <a:endParaRPr sz="3600"/>
          </a:p>
          <a:p>
            <a:pPr lvl="0">
              <a:defRPr sz="1800"/>
            </a:pPr>
            <a:r>
              <a:rPr sz="3600"/>
              <a:t>Observation, Problem Definition, Hypothesis</a:t>
            </a:r>
            <a:endParaRPr sz="3600"/>
          </a:p>
          <a:p>
            <a:pPr lvl="0">
              <a:defRPr sz="1800"/>
            </a:pPr>
            <a:r>
              <a:rPr sz="3600"/>
              <a:t>Caveats</a:t>
            </a:r>
          </a:p>
        </p:txBody>
      </p:sp>
      <p:sp>
        <p:nvSpPr>
          <p:cNvPr id="555" name="Shape 555"/>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4" grpId="1"/>
    </p:bldLst>
  </p:timing>
</p:sld>
</file>

<file path=ppt/slides/slide9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7" name="Shape 557"/>
          <p:cNvSpPr/>
          <p:nvPr>
            <p:ph type="title"/>
          </p:nvPr>
        </p:nvSpPr>
        <p:spPr>
          <a:prstGeom prst="rect">
            <a:avLst/>
          </a:prstGeom>
        </p:spPr>
        <p:txBody>
          <a:bodyPr/>
          <a:lstStyle>
            <a:lvl1pPr defTabSz="490727">
              <a:defRPr b="1" sz="6719">
                <a:latin typeface="Helvetica"/>
                <a:ea typeface="Helvetica"/>
                <a:cs typeface="Helvetica"/>
                <a:sym typeface="Helvetica"/>
              </a:defRPr>
            </a:lvl1pPr>
          </a:lstStyle>
          <a:p>
            <a:pPr lvl="0">
              <a:defRPr b="0" sz="1800"/>
            </a:pPr>
            <a:r>
              <a:rPr b="1" sz="6719"/>
              <a:t>Questions that lead to good investigation</a:t>
            </a:r>
          </a:p>
        </p:txBody>
      </p:sp>
      <p:sp>
        <p:nvSpPr>
          <p:cNvPr id="558" name="Shape 558"/>
          <p:cNvSpPr/>
          <p:nvPr>
            <p:ph type="body" idx="1"/>
          </p:nvPr>
        </p:nvSpPr>
        <p:spPr>
          <a:xfrm>
            <a:off x="952500" y="2387600"/>
            <a:ext cx="11099800" cy="6286500"/>
          </a:xfrm>
          <a:prstGeom prst="rect">
            <a:avLst/>
          </a:prstGeom>
        </p:spPr>
        <p:txBody>
          <a:bodyPr/>
          <a:lstStyle/>
          <a:p>
            <a:pPr lvl="0">
              <a:defRPr sz="1800"/>
            </a:pPr>
            <a:r>
              <a:rPr sz="3600"/>
              <a:t>Specific  </a:t>
            </a:r>
            <a:r>
              <a:rPr i="1" sz="3600">
                <a:solidFill>
                  <a:srgbClr val="51A7F9"/>
                </a:solidFill>
              </a:rPr>
              <a:t>Will it get bigger?</a:t>
            </a:r>
            <a:endParaRPr sz="3600"/>
          </a:p>
          <a:p>
            <a:pPr lvl="0">
              <a:defRPr sz="1800"/>
            </a:pPr>
            <a:r>
              <a:rPr sz="3600"/>
              <a:t>Relevant  </a:t>
            </a:r>
            <a:r>
              <a:rPr i="1" sz="3600">
                <a:solidFill>
                  <a:srgbClr val="51A7F9"/>
                </a:solidFill>
              </a:rPr>
              <a:t>Why are we doing this?</a:t>
            </a:r>
            <a:endParaRPr sz="3600"/>
          </a:p>
          <a:p>
            <a:pPr lvl="0">
              <a:defRPr sz="1800"/>
            </a:pPr>
            <a:r>
              <a:rPr sz="3600"/>
              <a:t>Measurable  </a:t>
            </a:r>
            <a:r>
              <a:rPr i="1" sz="3600">
                <a:solidFill>
                  <a:srgbClr val="51A7F9"/>
                </a:solidFill>
              </a:rPr>
              <a:t>How many rocks to overflow?</a:t>
            </a:r>
            <a:endParaRPr sz="3600"/>
          </a:p>
          <a:p>
            <a:pPr lvl="0">
              <a:defRPr sz="1800"/>
            </a:pPr>
            <a:r>
              <a:rPr sz="3600"/>
              <a:t>Answerable using the tools/time we have </a:t>
            </a:r>
            <a:r>
              <a:rPr i="1" sz="3600">
                <a:solidFill>
                  <a:srgbClr val="51A7F9"/>
                </a:solidFill>
              </a:rPr>
              <a:t>How long will it take for the water to evaporate?</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58">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55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55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55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558">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58"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