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3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notesSlides/notesSlide4.xml" ContentType="application/vnd.openxmlformats-officedocument.presentationml.notesSlide+xml"/>
  <Override PartName="/ppt/media/image7.jpeg" ContentType="image/jpeg"/>
  <Override PartName="/ppt/media/image8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Line, shape, form, value, color, texture, space</a:t>
            </a:r>
          </a:p>
          <a:p>
            <a:pPr/>
            <a:r>
              <a:t>Balance, emphasis, proportion, pattern, repetition, rhythm, movement, variety, unity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Element: color green</a:t>
            </a:r>
          </a:p>
          <a:p>
            <a:pPr/>
            <a:r>
              <a:t>Principle: rhythm or movement</a:t>
            </a:r>
          </a:p>
          <a:p>
            <a:pPr/>
            <a:r>
              <a:t>Relationships: resources of land/ people and interdependence of women locked in a spirit of celebration and dance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Educational shift from product to process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Whole class discussion vs. structured student talk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tif"/><Relationship Id="rId3" Type="http://schemas.openxmlformats.org/officeDocument/2006/relationships/image" Target="../media/image6.png"/><Relationship Id="rId4" Type="http://schemas.openxmlformats.org/officeDocument/2006/relationships/image" Target="../media/image6.jpeg"/><Relationship Id="rId5" Type="http://schemas.openxmlformats.org/officeDocument/2006/relationships/image" Target="../media/image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hyperlink" Target="http://artsintegration.net" TargetMode="Externa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hyperlink" Target="http://artsintegration.net" TargetMode="Externa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"/><Relationship Id="rId3" Type="http://schemas.openxmlformats.org/officeDocument/2006/relationships/image" Target="../media/image26.tif"/><Relationship Id="rId4" Type="http://schemas.openxmlformats.org/officeDocument/2006/relationships/image" Target="../media/image9.png"/><Relationship Id="rId5" Type="http://schemas.openxmlformats.org/officeDocument/2006/relationships/image" Target="../media/image27.tif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Relationship Id="rId3" Type="http://schemas.openxmlformats.org/officeDocument/2006/relationships/image" Target="../media/image26.tif"/><Relationship Id="rId4" Type="http://schemas.openxmlformats.org/officeDocument/2006/relationships/image" Target="../media/image9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0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hyperlink" Target="http://artsintegration.net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ubTitle" sz="quarter" idx="1"/>
          </p:nvPr>
        </p:nvSpPr>
        <p:spPr>
          <a:xfrm>
            <a:off x="1358900" y="7975600"/>
            <a:ext cx="10464800" cy="1181100"/>
          </a:xfrm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March 18, 2016</a:t>
            </a:r>
          </a:p>
          <a:p>
            <a:pPr>
              <a:defRPr i="1"/>
            </a:pPr>
            <a:r>
              <a:t>We will start at 12:00</a:t>
            </a:r>
          </a:p>
        </p:txBody>
      </p:sp>
      <p:pic>
        <p:nvPicPr>
          <p:cNvPr id="120" name="NCAIP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8359" y="4464050"/>
            <a:ext cx="5748082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237363" y="1092200"/>
            <a:ext cx="12707875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7000">
                <a:solidFill>
                  <a:srgbClr val="232323"/>
                </a:solidFill>
                <a:latin typeface="Luminage"/>
                <a:ea typeface="Luminage"/>
                <a:cs typeface="Luminage"/>
                <a:sym typeface="Luminage"/>
              </a:defRPr>
            </a:lvl1pPr>
          </a:lstStyle>
          <a:p>
            <a:pPr/>
            <a:r>
              <a:t>Linking Arts Education with School Initiatives Like Common Core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952500" y="21336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84886">
              <a:defRPr sz="6640">
                <a:latin typeface="Helvetica"/>
                <a:ea typeface="Helvetica"/>
                <a:cs typeface="Helvetica"/>
                <a:sym typeface="Helvetica"/>
              </a:defRPr>
            </a:pPr>
            <a:r>
              <a:t>Curate a Show</a:t>
            </a:r>
          </a:p>
          <a:p>
            <a:pPr defTabSz="484886">
              <a:defRPr sz="6640">
                <a:latin typeface="Helvetica"/>
                <a:ea typeface="Helvetica"/>
                <a:cs typeface="Helvetica"/>
                <a:sym typeface="Helvetica"/>
              </a:defRPr>
            </a:pPr>
            <a:r>
              <a:t>and CCSS Anchor Standards</a:t>
            </a:r>
          </a:p>
        </p:txBody>
      </p:sp>
      <p:pic>
        <p:nvPicPr>
          <p:cNvPr id="168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9635" y="4464285"/>
            <a:ext cx="2768130" cy="2768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1270000" y="5285566"/>
            <a:ext cx="10464800" cy="3302001"/>
          </a:xfrm>
          <a:prstGeom prst="rect">
            <a:avLst/>
          </a:prstGeom>
        </p:spPr>
        <p:txBody>
          <a:bodyPr/>
          <a:lstStyle>
            <a:lvl1pPr defTabSz="457200">
              <a:defRPr sz="600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R1: Read closely to determine what text says explicitly and to make logical inferences from it…</a:t>
            </a:r>
          </a:p>
        </p:txBody>
      </p:sp>
      <p:pic>
        <p:nvPicPr>
          <p:cNvPr id="1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219" y="1472687"/>
            <a:ext cx="5130363" cy="340165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1270000" y="1158355"/>
            <a:ext cx="10464800" cy="3302001"/>
          </a:xfrm>
          <a:prstGeom prst="rect">
            <a:avLst/>
          </a:prstGeom>
        </p:spPr>
        <p:txBody>
          <a:bodyPr/>
          <a:lstStyle>
            <a:lvl1pPr defTabSz="457200">
              <a:defRPr sz="600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R2: Determine central ideas or themes of a text…summarize the key supporting details and ideas.</a:t>
            </a:r>
          </a:p>
        </p:txBody>
      </p:sp>
      <p:pic>
        <p:nvPicPr>
          <p:cNvPr id="17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23453" r="0" b="31785"/>
          <a:stretch>
            <a:fillRect/>
          </a:stretch>
        </p:blipFill>
        <p:spPr>
          <a:xfrm>
            <a:off x="785415" y="5055935"/>
            <a:ext cx="11434063" cy="330192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 idx="4294967295"/>
          </p:nvPr>
        </p:nvSpPr>
        <p:spPr>
          <a:xfrm>
            <a:off x="1270000" y="4850650"/>
            <a:ext cx="10464800" cy="4171833"/>
          </a:xfrm>
          <a:prstGeom prst="rect">
            <a:avLst/>
          </a:prstGeom>
        </p:spPr>
        <p:txBody>
          <a:bodyPr/>
          <a:lstStyle>
            <a:lvl1pPr defTabSz="402336">
              <a:defRPr sz="528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R4: Interpret [elements] as they are used in a text, including determining technical, connotative, and figurative meanings, and analyze how specific choices shape meaning or tone.</a:t>
            </a:r>
          </a:p>
        </p:txBody>
      </p:sp>
      <p:pic>
        <p:nvPicPr>
          <p:cNvPr id="18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2109" r="0" b="0"/>
          <a:stretch>
            <a:fillRect/>
          </a:stretch>
        </p:blipFill>
        <p:spPr>
          <a:xfrm>
            <a:off x="2542651" y="391117"/>
            <a:ext cx="7919498" cy="442998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xfrm>
            <a:off x="1270000" y="4850650"/>
            <a:ext cx="10464800" cy="4171833"/>
          </a:xfrm>
          <a:prstGeom prst="rect">
            <a:avLst/>
          </a:prstGeom>
        </p:spPr>
        <p:txBody>
          <a:bodyPr/>
          <a:lstStyle>
            <a:lvl1pPr defTabSz="457200">
              <a:defRPr sz="600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R5: Analyze the structure of text, including how specific [parts], and larger portions … relate to each other and the whole.</a:t>
            </a:r>
          </a:p>
        </p:txBody>
      </p:sp>
      <p:pic>
        <p:nvPicPr>
          <p:cNvPr id="18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4450" y="845575"/>
            <a:ext cx="5295900" cy="392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xfrm>
            <a:off x="1270000" y="4709293"/>
            <a:ext cx="10464800" cy="4171833"/>
          </a:xfrm>
          <a:prstGeom prst="rect">
            <a:avLst/>
          </a:prstGeom>
        </p:spPr>
        <p:txBody>
          <a:bodyPr/>
          <a:lstStyle>
            <a:lvl1pPr defTabSz="434340">
              <a:defRPr sz="570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R7:  Integrate and evaluate content presented in diverse media and formats, including visually and quantitatively, as well as in words.</a:t>
            </a:r>
          </a:p>
        </p:txBody>
      </p:sp>
      <p:pic>
        <p:nvPicPr>
          <p:cNvPr id="18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2984" y="564715"/>
            <a:ext cx="5898832" cy="432581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xfrm>
            <a:off x="1270000" y="4992006"/>
            <a:ext cx="10464800" cy="4171833"/>
          </a:xfrm>
          <a:prstGeom prst="rect">
            <a:avLst/>
          </a:prstGeom>
        </p:spPr>
        <p:txBody>
          <a:bodyPr/>
          <a:lstStyle>
            <a:lvl1pPr defTabSz="457200">
              <a:defRPr sz="600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W1: Write arguments to support claims in an analysis of text using valid reasoning and relevant and sufficient evidence.</a:t>
            </a:r>
          </a:p>
        </p:txBody>
      </p:sp>
      <p:pic>
        <p:nvPicPr>
          <p:cNvPr id="19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419" y="438583"/>
            <a:ext cx="9169962" cy="48640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1270000" y="4689100"/>
            <a:ext cx="10464800" cy="4171833"/>
          </a:xfrm>
          <a:prstGeom prst="rect">
            <a:avLst/>
          </a:prstGeom>
        </p:spPr>
        <p:txBody>
          <a:bodyPr/>
          <a:lstStyle>
            <a:lvl1pPr defTabSz="374904">
              <a:defRPr sz="492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SL1: Prepare for and participate effectively in a range of conversations and collaborations with diverse partners, building on others' ideas and expressing their own clearly and persuasively.</a:t>
            </a:r>
          </a:p>
        </p:txBody>
      </p:sp>
      <p:pic>
        <p:nvPicPr>
          <p:cNvPr id="19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03" y="1235753"/>
            <a:ext cx="5311395" cy="312863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569" y="844300"/>
            <a:ext cx="10213662" cy="628794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2238623" y="7392661"/>
            <a:ext cx="8527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21st Century Skills</a:t>
            </a:r>
          </a:p>
        </p:txBody>
      </p:sp>
      <p:sp>
        <p:nvSpPr>
          <p:cNvPr id="201" name="Shape 201"/>
          <p:cNvSpPr/>
          <p:nvPr/>
        </p:nvSpPr>
        <p:spPr>
          <a:xfrm>
            <a:off x="12503118" y="9093200"/>
            <a:ext cx="4318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H/B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Options</a:t>
            </a:r>
          </a:p>
        </p:txBody>
      </p:sp>
      <p:pic>
        <p:nvPicPr>
          <p:cNvPr id="20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5263" y="2622292"/>
            <a:ext cx="3598388" cy="4509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161" y="2622292"/>
            <a:ext cx="4809618" cy="450901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508254">
              <a:defRPr sz="6960">
                <a:latin typeface="Luminage"/>
                <a:ea typeface="Luminage"/>
                <a:cs typeface="Luminage"/>
                <a:sym typeface="Luminage"/>
              </a:defRPr>
            </a:pPr>
            <a:r>
              <a:t>Heather Gaiera &amp; </a:t>
            </a:r>
          </a:p>
          <a:p>
            <a:pPr algn="l" defTabSz="508254">
              <a:defRPr sz="6960">
                <a:latin typeface="Luminage"/>
                <a:ea typeface="Luminage"/>
                <a:cs typeface="Luminage"/>
                <a:sym typeface="Luminage"/>
              </a:defRPr>
            </a:pPr>
            <a:r>
              <a:t>Bill Funkhouser</a:t>
            </a:r>
          </a:p>
        </p:txBody>
      </p:sp>
      <p:pic>
        <p:nvPicPr>
          <p:cNvPr id="12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384" y="2931160"/>
            <a:ext cx="11448032" cy="5643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NCAIP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7059" y="285840"/>
            <a:ext cx="4046187" cy="2476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1270000" y="4183584"/>
            <a:ext cx="10464800" cy="53848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Art teachers strengthen the CCSS with existing practices</a:t>
            </a:r>
          </a:p>
        </p:txBody>
      </p:sp>
      <p:pic>
        <p:nvPicPr>
          <p:cNvPr id="20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62" y="1193313"/>
            <a:ext cx="6045676" cy="346048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952500" y="9398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90727">
              <a:defRPr sz="6719">
                <a:latin typeface="Helvetica"/>
                <a:ea typeface="Helvetica"/>
                <a:cs typeface="Helvetica"/>
                <a:sym typeface="Helvetica"/>
              </a:defRPr>
            </a:pPr>
            <a:r>
              <a:t>The Critique Process </a:t>
            </a:r>
          </a:p>
          <a:p>
            <a:pPr defTabSz="490727">
              <a:defRPr sz="6719">
                <a:latin typeface="Helvetica"/>
                <a:ea typeface="Helvetica"/>
                <a:cs typeface="Helvetica"/>
                <a:sym typeface="Helvetica"/>
              </a:defRPr>
            </a:pPr>
            <a:r>
              <a:t>and CCSS</a:t>
            </a:r>
          </a:p>
        </p:txBody>
      </p:sp>
      <p:graphicFrame>
        <p:nvGraphicFramePr>
          <p:cNvPr id="213" name="Table 213"/>
          <p:cNvGraphicFramePr/>
          <p:nvPr/>
        </p:nvGraphicFramePr>
        <p:xfrm>
          <a:off x="6159946" y="3517900"/>
          <a:ext cx="6590408" cy="5099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6577707"/>
              </a:tblGrid>
              <a:tr h="1196976">
                <a:tc>
                  <a:txBody>
                    <a:bodyPr/>
                    <a:lstStyle/>
                    <a:p>
                      <a:pPr defTabSz="914400"/>
                      <a:r>
                        <a:rPr sz="4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1) Description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</a:tr>
              <a:tr h="1196976">
                <a:tc>
                  <a:txBody>
                    <a:bodyPr/>
                    <a:lstStyle/>
                    <a:p>
                      <a:pPr defTabSz="914400"/>
                      <a:r>
                        <a:rPr sz="4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2) Analysis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</a:tr>
              <a:tr h="1495420">
                <a:tc>
                  <a:txBody>
                    <a:bodyPr/>
                    <a:lstStyle/>
                    <a:p>
                      <a:pPr defTabSz="914400"/>
                      <a:r>
                        <a:rPr sz="4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3) Interpretation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5FDFF"/>
                    </a:solidFill>
                  </a:tcPr>
                </a:tc>
              </a:tr>
              <a:tr h="1196976">
                <a:tc>
                  <a:txBody>
                    <a:bodyPr/>
                    <a:lstStyle/>
                    <a:p>
                      <a:pPr defTabSz="914400"/>
                      <a:r>
                        <a:rPr sz="4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4) Evaluation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</a:tr>
            </a:tbl>
          </a:graphicData>
        </a:graphic>
      </p:graphicFrame>
      <p:pic>
        <p:nvPicPr>
          <p:cNvPr id="21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4851" t="0" r="0" b="0"/>
          <a:stretch>
            <a:fillRect/>
          </a:stretch>
        </p:blipFill>
        <p:spPr>
          <a:xfrm flipH="1">
            <a:off x="403875" y="3498850"/>
            <a:ext cx="5789046" cy="509905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Table 217"/>
          <p:cNvGraphicFramePr/>
          <p:nvPr/>
        </p:nvGraphicFramePr>
        <p:xfrm>
          <a:off x="937418" y="523347"/>
          <a:ext cx="11129964" cy="870690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340100"/>
                <a:gridCol w="7789862"/>
              </a:tblGrid>
              <a:tr h="1258486"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Critique steps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CCSS ELA Anchor Standards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311916"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1)Description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R1: Read closely to determine what the text says explicitly…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2115985"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2) Analysis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solidFill>
                            <a:srgbClr val="383838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R5: Analyze the structure of text, including how specific [parts]… relate to each other and the whole.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2267672"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3) Interpretation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5FD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solidFill>
                            <a:srgbClr val="383838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R4: Interpret [elements] as they are used in a text, including… figurative meanings, and analyze how specific … choices shape meaning or tone.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752845"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4) Evaluation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olidFill>
                            <a:srgbClr val="20202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R7: Integrate and </a:t>
                      </a:r>
                      <a:r>
                        <a:rPr i="1"/>
                        <a:t>evaluate</a:t>
                      </a:r>
                      <a:r>
                        <a:t> content presented in diverse media and formats…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18" name="Shape 218"/>
          <p:cNvSpPr/>
          <p:nvPr/>
        </p:nvSpPr>
        <p:spPr>
          <a:xfrm>
            <a:off x="12503118" y="9093200"/>
            <a:ext cx="4318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B/H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952500" y="6931025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90727">
              <a:defRPr sz="6719"/>
            </a:pPr>
            <a:r>
              <a:t>Studio Habits of Mind </a:t>
            </a:r>
          </a:p>
          <a:p>
            <a:pPr defTabSz="490727">
              <a:defRPr sz="6719"/>
            </a:pPr>
            <a:r>
              <a:t>and CCSS</a:t>
            </a:r>
          </a:p>
        </p:txBody>
      </p:sp>
      <p:pic>
        <p:nvPicPr>
          <p:cNvPr id="22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22942" r="0" b="12665"/>
          <a:stretch>
            <a:fillRect/>
          </a:stretch>
        </p:blipFill>
        <p:spPr>
          <a:xfrm>
            <a:off x="2598737" y="314443"/>
            <a:ext cx="7807286" cy="649898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tudioHabi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50" y="102492"/>
            <a:ext cx="11277601" cy="916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Table 227"/>
          <p:cNvGraphicFramePr/>
          <p:nvPr/>
        </p:nvGraphicFramePr>
        <p:xfrm>
          <a:off x="937418" y="523347"/>
          <a:ext cx="11129964" cy="870690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340100"/>
                <a:gridCol w="7789862"/>
              </a:tblGrid>
              <a:tr h="784616"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Studio Habits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CCSS Math Practice Standards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Develop Craft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Use appropriate tools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Engage and Persist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Persevere in solving problems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365307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Envision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5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Model with mathematics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Express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Construct viable arguments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Observe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Look for and make use of structure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Reflect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Critique the reasoning of others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Stretch and Explore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Reason abstractly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8" name="Shape 228"/>
          <p:cNvSpPr/>
          <p:nvPr/>
        </p:nvSpPr>
        <p:spPr>
          <a:xfrm>
            <a:off x="12529597" y="9093200"/>
            <a:ext cx="3789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708893" y="523347"/>
          <a:ext cx="11587015" cy="870690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225800"/>
                <a:gridCol w="8361213"/>
              </a:tblGrid>
              <a:tr h="677074"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Studio Habits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CCSS ELA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Develop Craft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9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Build strong content knowledge (+Anchor standards)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Engage and Persist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Demonstrate independence
Write over extended time frames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178173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Envision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5FD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Respond to demands of 
audience, task, purpose &amp; discipline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Express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Writing anchor standards 1-5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Observe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Value evidence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Reflect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Comprehend as well as critique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94304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Stretch and Explore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Students can… comprehend a range of increasingly complex texts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193403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Understand Art World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4FC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Understand other perspectives and cultures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" name="Table 233"/>
          <p:cNvGraphicFramePr/>
          <p:nvPr/>
        </p:nvGraphicFramePr>
        <p:xfrm>
          <a:off x="873770" y="523347"/>
          <a:ext cx="11257261" cy="870690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534072"/>
                <a:gridCol w="7723187"/>
              </a:tblGrid>
              <a:tr h="784616"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Studio Habits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Science/ Engineering Practices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Develop Craft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Use math, information and computer technology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Engage and Persist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Plan and carry out investigations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365307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Envision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Ask questions and 
define problems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Express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Argue from evidence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Observe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Develop and use models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Reflect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Obtain, evaluate and communicate information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092830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Stretch and Explore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C3FEF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Construct explanations/ 
design solutions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4" name="Shape 23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tudiohabitspromp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30590" y="-695748"/>
            <a:ext cx="19212773" cy="1484623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Using Stems</a:t>
            </a:r>
          </a:p>
        </p:txBody>
      </p:sp>
      <p:sp>
        <p:nvSpPr>
          <p:cNvPr id="242" name="Shape 242"/>
          <p:cNvSpPr/>
          <p:nvPr/>
        </p:nvSpPr>
        <p:spPr>
          <a:xfrm>
            <a:off x="1351686" y="7708900"/>
            <a:ext cx="478962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“Talk about your work”</a:t>
            </a:r>
          </a:p>
          <a:p>
            <a:pPr/>
            <a:r>
              <a:t>(without stems)</a:t>
            </a:r>
          </a:p>
        </p:txBody>
      </p:sp>
      <p:pic>
        <p:nvPicPr>
          <p:cNvPr id="24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9943" t="0" r="22134" b="26656"/>
          <a:stretch>
            <a:fillRect/>
          </a:stretch>
        </p:blipFill>
        <p:spPr>
          <a:xfrm>
            <a:off x="1882634" y="3492500"/>
            <a:ext cx="3340747" cy="332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oup 246"/>
          <p:cNvGrpSpPr/>
          <p:nvPr/>
        </p:nvGrpSpPr>
        <p:grpSpPr>
          <a:xfrm>
            <a:off x="7511186" y="2412454"/>
            <a:ext cx="4789628" cy="6490247"/>
            <a:chOff x="0" y="0"/>
            <a:chExt cx="4789627" cy="6490245"/>
          </a:xfrm>
        </p:grpSpPr>
        <p:sp>
          <p:nvSpPr>
            <p:cNvPr id="244" name="Shape 244"/>
            <p:cNvSpPr/>
            <p:nvPr/>
          </p:nvSpPr>
          <p:spPr>
            <a:xfrm>
              <a:off x="-1" y="5296445"/>
              <a:ext cx="4789629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“Talk about your work”</a:t>
              </a:r>
            </a:p>
            <a:p>
              <a:pPr/>
              <a:r>
                <a:t>(with stems)</a:t>
              </a:r>
            </a:p>
          </p:txBody>
        </p:sp>
        <p:pic>
          <p:nvPicPr>
            <p:cNvPr id="245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651" t="11458" r="18959" b="40625"/>
            <a:stretch>
              <a:fillRect/>
            </a:stretch>
          </p:blipFill>
          <p:spPr>
            <a:xfrm>
              <a:off x="679986" y="0"/>
              <a:ext cx="3728799" cy="467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Shape 24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443991">
              <a:defRPr sz="60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 will explore teaching strategies and learning goals by</a:t>
            </a:r>
          </a:p>
        </p:txBody>
      </p:sp>
      <p:sp>
        <p:nvSpPr>
          <p:cNvPr id="128" name="Shape 128"/>
          <p:cNvSpPr/>
          <p:nvPr>
            <p:ph type="body" sz="half" idx="1"/>
          </p:nvPr>
        </p:nvSpPr>
        <p:spPr>
          <a:xfrm>
            <a:off x="2468603" y="2872141"/>
            <a:ext cx="8758230" cy="346986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Curating a show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Reflecting on the critique process and Studio Habits of Mind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Using structured student talk</a:t>
            </a:r>
          </a:p>
        </p:txBody>
      </p:sp>
      <p:sp>
        <p:nvSpPr>
          <p:cNvPr id="129" name="Shape 129"/>
          <p:cNvSpPr/>
          <p:nvPr/>
        </p:nvSpPr>
        <p:spPr>
          <a:xfrm>
            <a:off x="952500" y="6610646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32993">
              <a:defRPr sz="45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resulting in strengthened teaching practice and arts education advocacy linked to initiatives like CCSS.</a:t>
            </a:r>
          </a:p>
        </p:txBody>
      </p:sp>
      <p:sp>
        <p:nvSpPr>
          <p:cNvPr id="130" name="Shape 130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2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952500" y="5372415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90727">
              <a:defRPr sz="6719"/>
            </a:pPr>
            <a:r>
              <a:t>Structured Student Talk</a:t>
            </a:r>
          </a:p>
          <a:p>
            <a:pPr defTabSz="490727">
              <a:defRPr sz="6719"/>
            </a:pPr>
            <a:r>
              <a:t>and CCSS</a:t>
            </a:r>
          </a:p>
        </p:txBody>
      </p:sp>
      <p:pic>
        <p:nvPicPr>
          <p:cNvPr id="250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870" y="1130874"/>
            <a:ext cx="5270025" cy="395251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8954744" y="2260146"/>
            <a:ext cx="2994712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“_____ (artist) used  ___________ to convey __________”</a:t>
            </a:r>
          </a:p>
        </p:txBody>
      </p:sp>
      <p:sp>
        <p:nvSpPr>
          <p:cNvPr id="254" name="Shape 254"/>
          <p:cNvSpPr/>
          <p:nvPr/>
        </p:nvSpPr>
        <p:spPr>
          <a:xfrm>
            <a:off x="8726195" y="5788478"/>
            <a:ext cx="3451810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While I focused on ________, </a:t>
            </a:r>
          </a:p>
          <a:p>
            <a:pPr/>
            <a:r>
              <a:t>my partner </a:t>
            </a:r>
          </a:p>
          <a:p>
            <a:pPr/>
            <a:r>
              <a:t>focused on ________.</a:t>
            </a:r>
          </a:p>
        </p:txBody>
      </p:sp>
      <p:sp>
        <p:nvSpPr>
          <p:cNvPr id="255" name="Shape 255"/>
          <p:cNvSpPr/>
          <p:nvPr>
            <p:ph type="title"/>
          </p:nvPr>
        </p:nvSpPr>
        <p:spPr>
          <a:xfrm>
            <a:off x="1748971" y="598714"/>
            <a:ext cx="9056915" cy="965201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Frames to Analyze Artwork</a:t>
            </a:r>
          </a:p>
        </p:txBody>
      </p:sp>
      <p:sp>
        <p:nvSpPr>
          <p:cNvPr id="256" name="Shape 256"/>
          <p:cNvSpPr/>
          <p:nvPr/>
        </p:nvSpPr>
        <p:spPr>
          <a:xfrm>
            <a:off x="5365114" y="8934450"/>
            <a:ext cx="22745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Van Gogh </a:t>
            </a:r>
          </a:p>
        </p:txBody>
      </p:sp>
      <p:sp>
        <p:nvSpPr>
          <p:cNvPr id="257" name="Shape 257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pic>
        <p:nvPicPr>
          <p:cNvPr id="258" name="cafe-terrace-at-night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4492" y="1508382"/>
            <a:ext cx="5754923" cy="7484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2"/>
      <p:bldP build="whole" bldLvl="1" animBg="1" rev="0" advAuto="0" spid="25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xfrm>
            <a:off x="952500" y="11684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Structured Student Talk</a:t>
            </a:r>
          </a:p>
        </p:txBody>
      </p:sp>
      <p:grpSp>
        <p:nvGrpSpPr>
          <p:cNvPr id="263" name="Group 263"/>
          <p:cNvGrpSpPr/>
          <p:nvPr/>
        </p:nvGrpSpPr>
        <p:grpSpPr>
          <a:xfrm>
            <a:off x="837257" y="3207785"/>
            <a:ext cx="5532495" cy="3942081"/>
            <a:chOff x="0" y="0"/>
            <a:chExt cx="5532493" cy="3942079"/>
          </a:xfrm>
        </p:grpSpPr>
        <p:pic>
          <p:nvPicPr>
            <p:cNvPr id="262" name="pasted-image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2314" b="0"/>
            <a:stretch>
              <a:fillRect/>
            </a:stretch>
          </p:blipFill>
          <p:spPr>
            <a:xfrm>
              <a:off x="127000" y="88900"/>
              <a:ext cx="5278494" cy="3611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532495" cy="3942080"/>
            </a:xfrm>
            <a:prstGeom prst="rect">
              <a:avLst/>
            </a:prstGeom>
            <a:effectLst/>
          </p:spPr>
        </p:pic>
      </p:grpSp>
      <p:sp>
        <p:nvSpPr>
          <p:cNvPr id="264" name="Shape 26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sp>
        <p:nvSpPr>
          <p:cNvPr id="265" name="Shape 265"/>
          <p:cNvSpPr/>
          <p:nvPr/>
        </p:nvSpPr>
        <p:spPr>
          <a:xfrm>
            <a:off x="2212015" y="7013788"/>
            <a:ext cx="278297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</a:t>
            </a:r>
            <a:br/>
            <a:r>
              <a:t>One teacher</a:t>
            </a:r>
          </a:p>
          <a:p>
            <a:pPr/>
            <a:r>
              <a:t>One student</a:t>
            </a:r>
          </a:p>
        </p:txBody>
      </p:sp>
      <p:grpSp>
        <p:nvGrpSpPr>
          <p:cNvPr id="270" name="Group 270"/>
          <p:cNvGrpSpPr/>
          <p:nvPr/>
        </p:nvGrpSpPr>
        <p:grpSpPr>
          <a:xfrm>
            <a:off x="6800455" y="3132423"/>
            <a:ext cx="5532495" cy="5348216"/>
            <a:chOff x="-126999" y="-88900"/>
            <a:chExt cx="5532493" cy="5348215"/>
          </a:xfrm>
        </p:grpSpPr>
        <p:grpSp>
          <p:nvGrpSpPr>
            <p:cNvPr id="268" name="Group 268"/>
            <p:cNvGrpSpPr/>
            <p:nvPr/>
          </p:nvGrpSpPr>
          <p:grpSpPr>
            <a:xfrm>
              <a:off x="-127000" y="-88901"/>
              <a:ext cx="5532494" cy="4092805"/>
              <a:chOff x="0" y="0"/>
              <a:chExt cx="5532493" cy="4092804"/>
            </a:xfrm>
          </p:grpSpPr>
          <p:pic>
            <p:nvPicPr>
              <p:cNvPr id="267" name="pasted-image-filtered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6609" b="12119"/>
              <a:stretch>
                <a:fillRect/>
              </a:stretch>
            </p:blipFill>
            <p:spPr>
              <a:xfrm>
                <a:off x="127000" y="88900"/>
                <a:ext cx="5278494" cy="376260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6" name="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5532494" cy="4092805"/>
              </a:xfrm>
              <a:prstGeom prst="rect">
                <a:avLst/>
              </a:prstGeom>
              <a:effectLst/>
            </p:spPr>
          </p:pic>
        </p:grpSp>
        <p:sp>
          <p:nvSpPr>
            <p:cNvPr id="269" name="Shape 269"/>
            <p:cNvSpPr/>
            <p:nvPr/>
          </p:nvSpPr>
          <p:spPr>
            <a:xfrm>
              <a:off x="1260788" y="4065515"/>
              <a:ext cx="2756917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All students </a:t>
              </a:r>
            </a:p>
            <a:p>
              <a:pPr/>
              <a:r>
                <a:t>in dialogue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2596611" y="1093019"/>
            <a:ext cx="7811578" cy="331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14095">
              <a:defRPr sz="7040"/>
            </a:lvl1pPr>
          </a:lstStyle>
          <a:p>
            <a:pPr/>
            <a:r>
              <a:t>“When students articulate thoughts, they ___”</a:t>
            </a:r>
          </a:p>
        </p:txBody>
      </p:sp>
      <p:pic>
        <p:nvPicPr>
          <p:cNvPr id="273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4317" r="52167" b="20532"/>
          <a:stretch>
            <a:fillRect/>
          </a:stretch>
        </p:blipFill>
        <p:spPr>
          <a:xfrm>
            <a:off x="4501554" y="4853884"/>
            <a:ext cx="4001545" cy="418704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  <p:bldP build="whole" bldLvl="1" animBg="1" rev="0" advAuto="0" spid="27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Benefits of SST</a:t>
            </a:r>
          </a:p>
        </p:txBody>
      </p:sp>
      <p:sp>
        <p:nvSpPr>
          <p:cNvPr id="279" name="Shape 279"/>
          <p:cNvSpPr/>
          <p:nvPr>
            <p:ph type="body" idx="1"/>
          </p:nvPr>
        </p:nvSpPr>
        <p:spPr>
          <a:xfrm>
            <a:off x="1280989" y="2325547"/>
            <a:ext cx="11099801" cy="6286501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Higher order thinking, processing, listening skills, engagement, relevancy</a:t>
            </a:r>
          </a:p>
          <a:p>
            <a:pPr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Speaking is a foundation for literacy.</a:t>
            </a:r>
          </a:p>
        </p:txBody>
      </p:sp>
      <p:sp>
        <p:nvSpPr>
          <p:cNvPr id="280" name="Shape 28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443991">
              <a:defRPr sz="60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 explored teaching strategies and learning goals by</a:t>
            </a:r>
          </a:p>
        </p:txBody>
      </p:sp>
      <p:sp>
        <p:nvSpPr>
          <p:cNvPr id="283" name="Shape 283"/>
          <p:cNvSpPr/>
          <p:nvPr>
            <p:ph type="body" sz="half" idx="1"/>
          </p:nvPr>
        </p:nvSpPr>
        <p:spPr>
          <a:xfrm>
            <a:off x="2468603" y="2872141"/>
            <a:ext cx="8758230" cy="346986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Curating a show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Reflecting on the critique process and Studio Habits of Mind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Using structured student talk</a:t>
            </a:r>
          </a:p>
        </p:txBody>
      </p:sp>
      <p:sp>
        <p:nvSpPr>
          <p:cNvPr id="284" name="Shape 284"/>
          <p:cNvSpPr/>
          <p:nvPr/>
        </p:nvSpPr>
        <p:spPr>
          <a:xfrm>
            <a:off x="952500" y="6610646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332993">
              <a:defRPr sz="4560">
                <a:latin typeface="Helvetica"/>
                <a:ea typeface="Helvetica"/>
                <a:cs typeface="Helvetica"/>
                <a:sym typeface="Helvetica"/>
              </a:defRPr>
            </a:pPr>
            <a:r>
              <a:t>resulting in strengthened teaching practice and </a:t>
            </a:r>
            <a:r>
              <a:rPr b="1"/>
              <a:t>arts education advocacy </a:t>
            </a:r>
            <a:r>
              <a:t>linked to initiatives like CCSS.</a:t>
            </a:r>
          </a:p>
        </p:txBody>
      </p:sp>
      <p:sp>
        <p:nvSpPr>
          <p:cNvPr id="285" name="Shape 28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38475" b="19597"/>
          <a:stretch>
            <a:fillRect/>
          </a:stretch>
        </p:blipFill>
        <p:spPr>
          <a:xfrm>
            <a:off x="4470796" y="1949450"/>
            <a:ext cx="4063059" cy="20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sp>
        <p:nvSpPr>
          <p:cNvPr id="289" name="Shape 289"/>
          <p:cNvSpPr/>
          <p:nvPr/>
        </p:nvSpPr>
        <p:spPr>
          <a:xfrm>
            <a:off x="2646299" y="4851400"/>
            <a:ext cx="7712203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9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Leadership involves: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59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	1)	Vision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59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	2)  Knowledge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59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	3)  Sharing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723899" y="5113564"/>
            <a:ext cx="11557001" cy="313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200000"/>
              </a:lnSpc>
              <a:defRPr sz="4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Leadership involves establishing a clear vision.</a:t>
            </a:r>
          </a:p>
          <a:p>
            <a:pPr marL="457200" indent="-457200" defTabSz="457200">
              <a:tabLst>
                <a:tab pos="139700" algn="l"/>
                <a:tab pos="457200" algn="l"/>
              </a:tabLst>
              <a:defRPr b="1" sz="4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Arts are important in their own right, and help students learn CCSS skills in new ways.</a:t>
            </a:r>
          </a:p>
        </p:txBody>
      </p:sp>
      <p:pic>
        <p:nvPicPr>
          <p:cNvPr id="29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502557"/>
            <a:ext cx="11684000" cy="431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58673" y="5886450"/>
            <a:ext cx="12887453" cy="222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50000"/>
              </a:lnSpc>
              <a:defRPr sz="4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Leadership involves sharing knowledge with others.</a:t>
            </a:r>
          </a:p>
          <a:p>
            <a:pPr defTabSz="457200">
              <a:defRPr b="1" sz="4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</p:txBody>
      </p:sp>
      <p:pic>
        <p:nvPicPr>
          <p:cNvPr id="296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rcRect l="0" t="10615" r="0" b="0"/>
          <a:stretch>
            <a:fillRect/>
          </a:stretch>
        </p:blipFill>
        <p:spPr>
          <a:xfrm>
            <a:off x="2978546" y="314809"/>
            <a:ext cx="7047559" cy="43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099091" y="2921000"/>
            <a:ext cx="2186957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1800"/>
            </a:pPr>
            <a:r>
              <a:t>Jeff Musser, </a:t>
            </a:r>
          </a:p>
          <a:p>
            <a:pPr>
              <a:defRPr i="1" sz="1800"/>
            </a:pPr>
            <a:r>
              <a:t>Tony Berger, </a:t>
            </a:r>
          </a:p>
          <a:p>
            <a:pPr>
              <a:defRPr i="1" sz="1800"/>
            </a:pPr>
            <a:r>
              <a:t>Nadja Fitchhorn, &amp; Rachel Hartsough</a:t>
            </a:r>
          </a:p>
          <a:p>
            <a:pPr>
              <a:defRPr i="1" sz="1800"/>
            </a:pPr>
            <a:r>
              <a:t>Davis Art Center mural</a:t>
            </a:r>
          </a:p>
        </p:txBody>
      </p:sp>
      <p:sp>
        <p:nvSpPr>
          <p:cNvPr id="298" name="Shape 298"/>
          <p:cNvSpPr/>
          <p:nvPr/>
        </p:nvSpPr>
        <p:spPr>
          <a:xfrm>
            <a:off x="573786" y="6999816"/>
            <a:ext cx="11857229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This presentation and others at </a:t>
            </a:r>
            <a:r>
              <a:rPr b="1">
                <a:hlinkClick r:id="rId3" invalidUrl="" action="" tgtFrame="" tooltip="" history="1" highlightClick="0" endSnd="0"/>
              </a:rPr>
              <a:t>artsintegration.net</a:t>
            </a:r>
            <a:r>
              <a:rPr b="1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5349808" y="3079750"/>
            <a:ext cx="6752718" cy="359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8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One action I will take as a result of this session is ____________________</a:t>
            </a:r>
          </a:p>
        </p:txBody>
      </p:sp>
      <p:pic>
        <p:nvPicPr>
          <p:cNvPr id="301" name="NCAIP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888" y="2523382"/>
            <a:ext cx="6024248" cy="3686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Curate a Show</a:t>
            </a:r>
          </a:p>
        </p:txBody>
      </p:sp>
      <p:sp>
        <p:nvSpPr>
          <p:cNvPr id="133" name="Shape 133"/>
          <p:cNvSpPr/>
          <p:nvPr>
            <p:ph type="body" sz="half" idx="1"/>
          </p:nvPr>
        </p:nvSpPr>
        <p:spPr>
          <a:xfrm>
            <a:off x="952500" y="1943100"/>
            <a:ext cx="7721055" cy="64770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Curators select and arrange artworks to inform and inspire people.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Many exhibitions are organized around a theme.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Most shows have a curator’s statement explaining the thinking behind their selection.</a:t>
            </a:r>
          </a:p>
        </p:txBody>
      </p:sp>
      <p:sp>
        <p:nvSpPr>
          <p:cNvPr id="134" name="Shape 134"/>
          <p:cNvSpPr/>
          <p:nvPr/>
        </p:nvSpPr>
        <p:spPr>
          <a:xfrm>
            <a:off x="12529597" y="9093200"/>
            <a:ext cx="3789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BH</a:t>
            </a:r>
          </a:p>
        </p:txBody>
      </p:sp>
      <p:pic>
        <p:nvPicPr>
          <p:cNvPr id="135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27408" t="0" r="0" b="0"/>
          <a:stretch>
            <a:fillRect/>
          </a:stretch>
        </p:blipFill>
        <p:spPr>
          <a:xfrm>
            <a:off x="8750696" y="2424776"/>
            <a:ext cx="3918021" cy="6476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will</a:t>
            </a:r>
          </a:p>
        </p:txBody>
      </p:sp>
      <p:sp>
        <p:nvSpPr>
          <p:cNvPr id="304" name="Shape 3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… ‘Curate a Show’ when we study____.</a:t>
            </a:r>
          </a:p>
          <a:p>
            <a:pPr/>
            <a:r>
              <a:t>…use structured student talk even though it makes me nervous.</a:t>
            </a:r>
          </a:p>
          <a:p>
            <a:pPr/>
            <a:r>
              <a:t>…voice the strong connection between arts education and CCSS.</a:t>
            </a:r>
          </a:p>
          <a:p>
            <a:pPr/>
            <a:r>
              <a:t>…have students write in art class.</a:t>
            </a:r>
          </a:p>
          <a:p>
            <a:pPr/>
            <a:r>
              <a:t>…share this presentation with ___.</a:t>
            </a:r>
          </a:p>
        </p:txBody>
      </p:sp>
      <p:pic>
        <p:nvPicPr>
          <p:cNvPr id="305" name="NCAIP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512" y="12700"/>
            <a:ext cx="4191742" cy="256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NCAIP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984" y="1540854"/>
            <a:ext cx="7338832" cy="449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573785" y="6391281"/>
            <a:ext cx="1185723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u="sng">
                <a:hlinkClick r:id="rId3" invalidUrl="" action="" tgtFrame="" tooltip="" history="1" highlightClick="0" endSnd="0"/>
              </a:rPr>
              <a:t>artsintegration.net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for </a:t>
            </a:r>
          </a:p>
          <a:p>
            <a:pPr/>
            <a:r>
              <a:t>one more routine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ctrTitle"/>
          </p:nvPr>
        </p:nvSpPr>
        <p:spPr>
          <a:xfrm>
            <a:off x="1072794" y="1816100"/>
            <a:ext cx="10464801" cy="3302000"/>
          </a:xfrm>
          <a:prstGeom prst="rect">
            <a:avLst/>
          </a:prstGeom>
        </p:spPr>
        <p:txBody>
          <a:bodyPr/>
          <a:lstStyle/>
          <a:p>
            <a:pPr/>
            <a:r>
              <a:t>See, Wonder, Think</a:t>
            </a:r>
          </a:p>
        </p:txBody>
      </p:sp>
      <p:sp>
        <p:nvSpPr>
          <p:cNvPr id="313" name="Shape 313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pic>
        <p:nvPicPr>
          <p:cNvPr id="314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216" y="1146219"/>
            <a:ext cx="2962981" cy="296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5808" y="1628324"/>
            <a:ext cx="1998772" cy="1998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4923" y="1361552"/>
            <a:ext cx="1468147" cy="206817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685108" y="5537196"/>
            <a:ext cx="2257196" cy="3378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see</a:t>
            </a:r>
            <a:r>
              <a:t> a man</a:t>
            </a:r>
          </a:p>
          <a:p>
            <a:pPr/>
            <a:r>
              <a:t>standing by the side of the road</a:t>
            </a:r>
          </a:p>
        </p:txBody>
      </p:sp>
      <p:sp>
        <p:nvSpPr>
          <p:cNvPr id="318" name="Shape 318"/>
          <p:cNvSpPr/>
          <p:nvPr/>
        </p:nvSpPr>
        <p:spPr>
          <a:xfrm>
            <a:off x="5176596" y="6083296"/>
            <a:ext cx="2257196" cy="228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wonder</a:t>
            </a:r>
            <a:r>
              <a:t> what he is doing there</a:t>
            </a:r>
          </a:p>
        </p:txBody>
      </p:sp>
      <p:sp>
        <p:nvSpPr>
          <p:cNvPr id="319" name="Shape 319"/>
          <p:cNvSpPr/>
          <p:nvPr/>
        </p:nvSpPr>
        <p:spPr>
          <a:xfrm>
            <a:off x="8760398" y="4991093"/>
            <a:ext cx="2257196" cy="447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think</a:t>
            </a:r>
            <a:r>
              <a:t> he is waiting for the bus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because</a:t>
            </a:r>
            <a:r>
              <a:t> that looks like a bus stop</a:t>
            </a:r>
          </a:p>
        </p:txBody>
      </p:sp>
      <p:pic>
        <p:nvPicPr>
          <p:cNvPr id="32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0541" y="96589"/>
            <a:ext cx="5889306" cy="3919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2"/>
      <p:bldP build="whole" bldLvl="1" animBg="1" rev="0" advAuto="0" spid="320" grpId="5"/>
      <p:bldP build="whole" bldLvl="1" animBg="1" rev="0" advAuto="0" spid="319" grpId="8"/>
      <p:bldP build="whole" bldLvl="1" animBg="1" rev="0" advAuto="0" spid="315" grpId="4"/>
      <p:bldP build="whole" bldLvl="1" animBg="1" rev="0" advAuto="0" spid="316" grpId="3"/>
      <p:bldP build="whole" bldLvl="1" animBg="1" rev="0" advAuto="0" spid="312" grpId="1"/>
      <p:bldP build="whole" bldLvl="1" animBg="1" rev="0" advAuto="0" spid="317" grpId="6"/>
      <p:bldP build="whole" bldLvl="1" animBg="1" rev="0" advAuto="0" spid="318" grpId="7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Village Lif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443" y="208229"/>
            <a:ext cx="11589714" cy="885454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sp>
        <p:nvSpPr>
          <p:cNvPr id="324" name="Shape 324"/>
          <p:cNvSpPr/>
          <p:nvPr/>
        </p:nvSpPr>
        <p:spPr>
          <a:xfrm>
            <a:off x="6646113" y="9023349"/>
            <a:ext cx="57323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i="1"/>
              <a:t>Village Gossips</a:t>
            </a:r>
            <a:r>
              <a:t> by Stanley Spencer 1940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See, Wonder, Think</a:t>
            </a:r>
          </a:p>
        </p:txBody>
      </p:sp>
      <p:sp>
        <p:nvSpPr>
          <p:cNvPr id="327" name="Shape 327"/>
          <p:cNvSpPr/>
          <p:nvPr>
            <p:ph type="body" idx="1"/>
          </p:nvPr>
        </p:nvSpPr>
        <p:spPr>
          <a:xfrm>
            <a:off x="355600" y="1581150"/>
            <a:ext cx="10705108" cy="65913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See</a:t>
            </a:r>
            <a:r>
              <a:t>: observation and description (evidence first)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Wonder</a:t>
            </a:r>
            <a:r>
              <a:t>: process the image sufficiently to come up with a question tied to each of the things you saw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Think</a:t>
            </a:r>
            <a:r>
              <a:t>: construct an answer to each question</a:t>
            </a:r>
          </a:p>
        </p:txBody>
      </p:sp>
      <p:sp>
        <p:nvSpPr>
          <p:cNvPr id="328" name="Shape 328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pic>
        <p:nvPicPr>
          <p:cNvPr id="32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9616" y="2454965"/>
            <a:ext cx="1814524" cy="181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2805" y="4094245"/>
            <a:ext cx="1468146" cy="146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12867" y="5830488"/>
            <a:ext cx="1042203" cy="1468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7" grpId="1"/>
      <p:bldP build="whole" bldLvl="1" animBg="1" rev="0" advAuto="0" spid="330" grpId="3"/>
      <p:bldP build="whole" bldLvl="1" animBg="1" rev="0" advAuto="0" spid="329" grpId="2"/>
      <p:bldP build="whole" bldLvl="1" animBg="1" rev="0" advAuto="0" spid="331" grpId="4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title"/>
          </p:nvPr>
        </p:nvSpPr>
        <p:spPr>
          <a:xfrm>
            <a:off x="1270000" y="2815738"/>
            <a:ext cx="10464800" cy="4122124"/>
          </a:xfrm>
          <a:prstGeom prst="rect">
            <a:avLst/>
          </a:prstGeom>
        </p:spPr>
        <p:txBody>
          <a:bodyPr/>
          <a:lstStyle/>
          <a:p>
            <a:pPr/>
            <a:r>
              <a:t>Using </a:t>
            </a:r>
          </a:p>
          <a:p>
            <a:pPr/>
            <a:r>
              <a:t>“See, Wonder, Think” </a:t>
            </a:r>
          </a:p>
          <a:p>
            <a:pPr/>
            <a:r>
              <a:t>in other classes</a:t>
            </a:r>
          </a:p>
        </p:txBody>
      </p:sp>
      <p:sp>
        <p:nvSpPr>
          <p:cNvPr id="334" name="Shape 33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act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0414" y="1320800"/>
            <a:ext cx="12224121" cy="68707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3779189" y="8413750"/>
            <a:ext cx="62211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http://threeacts.mrmeyer.com/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1922" fill="hold"/>
                                        <p:tgtEl>
                                          <p:spTgt spid="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NCAIP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984" y="1540854"/>
            <a:ext cx="7338832" cy="449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573785" y="6391281"/>
            <a:ext cx="1185723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u="sng">
                <a:hlinkClick r:id="rId3" invalidUrl="" action="" tgtFrame="" tooltip="" history="1" highlightClick="0" endSnd="0"/>
              </a:rPr>
              <a:t>artsintegration.net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952500" y="127000"/>
            <a:ext cx="11099800" cy="2159000"/>
          </a:xfrm>
          <a:prstGeom prst="rect">
            <a:avLst/>
          </a:prstGeom>
        </p:spPr>
        <p:txBody>
          <a:bodyPr/>
          <a:lstStyle>
            <a:lvl1pPr defTabSz="514095">
              <a:defRPr sz="70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Possible Exhibition Themes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xfrm>
            <a:off x="952500" y="2239262"/>
            <a:ext cx="11099800" cy="67437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Elements of Visual Art 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Principles of  Design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Relationships 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Mood, Tone, or Emotion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Place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Time</a:t>
            </a:r>
          </a:p>
        </p:txBody>
      </p:sp>
      <p:pic>
        <p:nvPicPr>
          <p:cNvPr id="139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33105" t="0" r="10126" b="0"/>
          <a:stretch>
            <a:fillRect/>
          </a:stretch>
        </p:blipFill>
        <p:spPr>
          <a:xfrm>
            <a:off x="7710240" y="2900322"/>
            <a:ext cx="4250601" cy="509269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2503118" y="9093200"/>
            <a:ext cx="4318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B/H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1524000" y="60198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37463">
              <a:defRPr b="1" sz="7360">
                <a:latin typeface="Helvetica"/>
                <a:ea typeface="Helvetica"/>
                <a:cs typeface="Helvetica"/>
                <a:sym typeface="Helvetica"/>
              </a:defRPr>
            </a:pPr>
            <a:r>
              <a:t>“_______</a:t>
            </a:r>
            <a:r>
              <a:rPr sz="6716"/>
              <a:t>demonstrates</a:t>
            </a:r>
          </a:p>
          <a:p>
            <a:pPr defTabSz="537463">
              <a:defRPr b="1" sz="7360">
                <a:latin typeface="Helvetica"/>
                <a:ea typeface="Helvetica"/>
                <a:cs typeface="Helvetica"/>
                <a:sym typeface="Helvetica"/>
              </a:defRPr>
            </a:pPr>
            <a:r>
              <a:t>___</a:t>
            </a:r>
            <a:r>
              <a:rPr sz="5704"/>
              <a:t>(because/ with/ by)</a:t>
            </a:r>
            <a:r>
              <a:t> ___”</a:t>
            </a:r>
          </a:p>
        </p:txBody>
      </p:sp>
      <p:pic>
        <p:nvPicPr>
          <p:cNvPr id="14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9563" y="663659"/>
            <a:ext cx="4308490" cy="4289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3918"/>
          <a:stretch>
            <a:fillRect/>
          </a:stretch>
        </p:blipFill>
        <p:spPr>
          <a:xfrm>
            <a:off x="6384892" y="585829"/>
            <a:ext cx="5803470" cy="428928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487754" y="4908550"/>
            <a:ext cx="2333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Lyn Risling</a:t>
            </a:r>
          </a:p>
        </p:txBody>
      </p:sp>
      <p:sp>
        <p:nvSpPr>
          <p:cNvPr id="148" name="Shape 148"/>
          <p:cNvSpPr/>
          <p:nvPr/>
        </p:nvSpPr>
        <p:spPr>
          <a:xfrm>
            <a:off x="6411214" y="4908550"/>
            <a:ext cx="27477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Ernie Barnes</a:t>
            </a:r>
          </a:p>
        </p:txBody>
      </p:sp>
      <p:sp>
        <p:nvSpPr>
          <p:cNvPr id="149" name="Shape 149"/>
          <p:cNvSpPr/>
          <p:nvPr/>
        </p:nvSpPr>
        <p:spPr>
          <a:xfrm>
            <a:off x="12529597" y="9093200"/>
            <a:ext cx="3789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ctrTitle"/>
          </p:nvPr>
        </p:nvSpPr>
        <p:spPr>
          <a:xfrm>
            <a:off x="1050981" y="349972"/>
            <a:ext cx="10902837" cy="2995224"/>
          </a:xfrm>
          <a:prstGeom prst="rect">
            <a:avLst/>
          </a:prstGeom>
        </p:spPr>
        <p:txBody>
          <a:bodyPr/>
          <a:lstStyle/>
          <a:p>
            <a:pPr defTabSz="408940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Collaborate to sort and select </a:t>
            </a:r>
          </a:p>
          <a:p>
            <a:pPr defTabSz="408940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2 or more images for an exhibition based on a theme of your choice.  </a:t>
            </a:r>
          </a:p>
        </p:txBody>
      </p:sp>
      <p:pic>
        <p:nvPicPr>
          <p:cNvPr id="154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8604" y="3482166"/>
            <a:ext cx="8307592" cy="576372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 idx="4294967295"/>
          </p:nvPr>
        </p:nvSpPr>
        <p:spPr>
          <a:xfrm>
            <a:off x="1050981" y="-31028"/>
            <a:ext cx="10902837" cy="2995224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After deciding, write </a:t>
            </a:r>
          </a:p>
        </p:txBody>
      </p:sp>
      <p:sp>
        <p:nvSpPr>
          <p:cNvPr id="158" name="Shape 158"/>
          <p:cNvSpPr/>
          <p:nvPr/>
        </p:nvSpPr>
        <p:spPr>
          <a:xfrm>
            <a:off x="1050981" y="5125172"/>
            <a:ext cx="10902837" cy="3833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then take turns sharing &amp; discussing within your group</a:t>
            </a:r>
          </a:p>
        </p:txBody>
      </p:sp>
      <p:grpSp>
        <p:nvGrpSpPr>
          <p:cNvPr id="161" name="Group 161"/>
          <p:cNvGrpSpPr/>
          <p:nvPr/>
        </p:nvGrpSpPr>
        <p:grpSpPr>
          <a:xfrm>
            <a:off x="923981" y="3352533"/>
            <a:ext cx="11156838" cy="1896112"/>
            <a:chOff x="0" y="0"/>
            <a:chExt cx="11156836" cy="1896110"/>
          </a:xfrm>
        </p:grpSpPr>
        <p:pic>
          <p:nvPicPr>
            <p:cNvPr id="16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902837" cy="15659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156837" cy="18961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1270000" y="2943087"/>
            <a:ext cx="10464800" cy="5987775"/>
          </a:xfrm>
          <a:prstGeom prst="rect">
            <a:avLst/>
          </a:prstGeom>
        </p:spPr>
        <p:txBody>
          <a:bodyPr/>
          <a:lstStyle/>
          <a:p>
            <a:pPr algn="l" defTabSz="233172">
              <a:defRPr b="1" sz="4080">
                <a:solidFill>
                  <a:srgbClr val="2925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“CCSS emphasize close reading of high-quality, rigorous informational and literary texts, but they also support the “reading” of other forms of text. </a:t>
            </a:r>
            <a:r>
              <a:rPr u="sng"/>
              <a:t>Works of art</a:t>
            </a:r>
            <a:r>
              <a:t> can, indeed should, be “read” in a very similar way to a poem by Shakespeare or a speech by Winston Churchill.”</a:t>
            </a:r>
          </a:p>
          <a:p>
            <a:pPr algn="r" defTabSz="233172">
              <a:defRPr sz="4080">
                <a:solidFill>
                  <a:srgbClr val="2925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+mn-lt"/>
                <a:ea typeface="+mn-ea"/>
                <a:cs typeface="+mn-cs"/>
                <a:sym typeface="Helvetica Light"/>
              </a:rPr>
              <a:t> -Lynne Munson, </a:t>
            </a:r>
            <a:endParaRPr i="1">
              <a:latin typeface="+mn-lt"/>
              <a:ea typeface="+mn-ea"/>
              <a:cs typeface="+mn-cs"/>
              <a:sym typeface="Helvetica Light"/>
            </a:endParaRPr>
          </a:p>
          <a:p>
            <a:pPr algn="r" defTabSz="233172">
              <a:defRPr sz="4080">
                <a:solidFill>
                  <a:srgbClr val="2925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+mn-lt"/>
                <a:ea typeface="+mn-ea"/>
                <a:cs typeface="+mn-cs"/>
                <a:sym typeface="Helvetica Light"/>
              </a:rPr>
              <a:t>President and Executive Director of CCSS</a:t>
            </a:r>
            <a:r>
              <a:t> </a:t>
            </a:r>
          </a:p>
        </p:txBody>
      </p:sp>
      <p:sp>
        <p:nvSpPr>
          <p:cNvPr id="164" name="Shape 164"/>
          <p:cNvSpPr/>
          <p:nvPr/>
        </p:nvSpPr>
        <p:spPr>
          <a:xfrm>
            <a:off x="2133559" y="758350"/>
            <a:ext cx="8737683" cy="2082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000">
                <a:solidFill>
                  <a:srgbClr val="FFFFFF">
                    <a:alpha val="63513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65" name="Shape 16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