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Curate a show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952500" y="1943100"/>
            <a:ext cx="11099800" cy="647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Curators select and arrange artworks to inform and inspire people.</a:t>
            </a:r>
            <a:endParaRPr sz="3600"/>
          </a:p>
          <a:p>
            <a:pPr lvl="0">
              <a:defRPr sz="1800"/>
            </a:pPr>
            <a:r>
              <a:rPr sz="3600"/>
              <a:t>Many exhibitions are organized around a theme.</a:t>
            </a:r>
            <a:endParaRPr sz="3600"/>
          </a:p>
          <a:p>
            <a:pPr lvl="0">
              <a:defRPr sz="1800"/>
            </a:pPr>
            <a:r>
              <a:rPr sz="3600"/>
              <a:t>Most shows have a curator’s statement explaining the thinking behind their selection.</a:t>
            </a:r>
          </a:p>
        </p:txBody>
      </p:sp>
      <p:sp>
        <p:nvSpPr>
          <p:cNvPr id="34" name="Shape 3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xfrm>
            <a:off x="1130300" y="685800"/>
            <a:ext cx="10464800" cy="2717800"/>
          </a:xfrm>
          <a:prstGeom prst="rect">
            <a:avLst/>
          </a:prstGeom>
        </p:spPr>
        <p:txBody>
          <a:bodyPr/>
          <a:lstStyle>
            <a:lvl1pPr defTabSz="391414">
              <a:defRPr sz="5360"/>
            </a:lvl1pPr>
          </a:lstStyle>
          <a:p>
            <a:pPr lvl="0">
              <a:defRPr sz="1800"/>
            </a:pPr>
            <a:r>
              <a:rPr sz="5360"/>
              <a:t>Collaborate to sort and select images for a small exhibition based on a theme of your choice.  </a:t>
            </a:r>
          </a:p>
        </p:txBody>
      </p:sp>
      <p:pic>
        <p:nvPicPr>
          <p:cNvPr id="3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8604" y="3598976"/>
            <a:ext cx="8307592" cy="5763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18672" y="1445222"/>
            <a:ext cx="5093260" cy="633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b="1" sz="3600" u="sng">
                <a:latin typeface="Helvetica"/>
                <a:ea typeface="Helvetica"/>
                <a:cs typeface="Helvetica"/>
                <a:sym typeface="Helvetica"/>
              </a:rPr>
              <a:t>Curate a Show:</a:t>
            </a:r>
            <a:endParaRPr b="1" sz="3600" u="sng">
              <a:latin typeface="Helvetica"/>
              <a:ea typeface="Helvetica"/>
              <a:cs typeface="Helvetica"/>
              <a:sym typeface="Helvetica"/>
            </a:endParaRPr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Hand out images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Students select theme and choose images that support the theme</a:t>
            </a:r>
            <a:endParaRPr sz="3600"/>
          </a:p>
          <a:p>
            <a:pPr lvl="0" marL="635000" indent="-635000" algn="l">
              <a:buSzPct val="100000"/>
              <a:buAutoNum type="arabicParenR" startAt="1"/>
              <a:defRPr sz="1800"/>
            </a:pPr>
            <a:r>
              <a:rPr sz="3600"/>
              <a:t>Write statement &amp; present exhibit</a:t>
            </a:r>
            <a:endParaRPr sz="3600"/>
          </a:p>
          <a:p>
            <a:pPr lvl="0">
              <a:defRPr sz="1800"/>
            </a:pPr>
            <a:endParaRPr i="1" sz="3600"/>
          </a:p>
          <a:p>
            <a:pPr lvl="0">
              <a:defRPr sz="1800"/>
            </a:pPr>
            <a:endParaRPr sz="1500"/>
          </a:p>
          <a:p>
            <a:pPr lvl="0">
              <a:defRPr sz="1800"/>
            </a:pPr>
            <a:r>
              <a:rPr i="1" sz="3600"/>
              <a:t>“The calming state comes from animals.”</a:t>
            </a:r>
          </a:p>
        </p:txBody>
      </p:sp>
      <p:pic>
        <p:nvPicPr>
          <p:cNvPr id="40" name="IMG_1236.jpg"/>
          <p:cNvPicPr/>
          <p:nvPr/>
        </p:nvPicPr>
        <p:blipFill>
          <a:blip r:embed="rId2">
            <a:extLst/>
          </a:blip>
          <a:srcRect l="12372" t="7482" r="5994" b="10884"/>
          <a:stretch>
            <a:fillRect/>
          </a:stretch>
        </p:blipFill>
        <p:spPr>
          <a:xfrm rot="16200000">
            <a:off x="4203957" y="-474514"/>
            <a:ext cx="9753601" cy="731272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952500" y="1270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Exhibition big themes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952500" y="2279649"/>
            <a:ext cx="11099800" cy="6743701"/>
          </a:xfrm>
          <a:prstGeom prst="rect">
            <a:avLst/>
          </a:prstGeom>
        </p:spPr>
        <p:txBody>
          <a:bodyPr/>
          <a:lstStyle/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Elements or Principles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Objects and what they say about us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Relationships 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Identity: what does the art tell you about the artist or yourself?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Place: What does our surroundings communicate?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Content specific theme: cells, federalism, word problems</a:t>
            </a:r>
            <a:endParaRPr sz="3168"/>
          </a:p>
          <a:p>
            <a:pPr lvl="0" marL="391159" indent="-391159" defTabSz="514095">
              <a:spcBef>
                <a:spcPts val="3600"/>
              </a:spcBef>
              <a:defRPr sz="1800"/>
            </a:pPr>
            <a:r>
              <a:rPr sz="3168"/>
              <a:t>Explore and extend: would you change your theme now?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Theme vs. Topic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xfrm>
            <a:off x="952500" y="2534096"/>
            <a:ext cx="11099800" cy="4685408"/>
          </a:xfrm>
          <a:prstGeom prst="rect">
            <a:avLst/>
          </a:prstGeom>
        </p:spPr>
        <p:txBody>
          <a:bodyPr/>
          <a:lstStyle/>
          <a:p>
            <a:pPr lvl="0" marL="124690" indent="-124690" defTabSz="457200">
              <a:spcBef>
                <a:spcPts val="0"/>
              </a:spcBef>
              <a:buSzPct val="100000"/>
              <a:defRPr sz="1800"/>
            </a:pPr>
            <a:r>
              <a:rPr b="1" sz="52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Theme</a:t>
            </a:r>
            <a:r>
              <a:rPr sz="52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is the central idea, meaning or message that the writer wants to convey.</a:t>
            </a:r>
            <a:endParaRPr sz="5200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124690" indent="-124690" defTabSz="457200">
              <a:spcBef>
                <a:spcPts val="0"/>
              </a:spcBef>
              <a:buSzPct val="100000"/>
              <a:defRPr sz="1800"/>
            </a:pPr>
            <a:r>
              <a:rPr sz="52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b="1" sz="52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subject or topic</a:t>
            </a:r>
            <a:r>
              <a:rPr sz="52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is a more general category.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Examples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124690" indent="-124690" defTabSz="457200">
              <a:spcBef>
                <a:spcPts val="0"/>
              </a:spcBef>
              <a:buSzPct val="100000"/>
              <a:defRPr sz="1800"/>
            </a:pP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For example, the </a:t>
            </a:r>
            <a:r>
              <a:rPr b="1"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subject</a:t>
            </a: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might be “war” and the </a:t>
            </a:r>
            <a:r>
              <a:rPr b="1"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theme</a:t>
            </a: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is “war is a curse for humanity”</a:t>
            </a:r>
            <a:endParaRPr sz="3600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124690" indent="-124690" defTabSz="457200">
              <a:spcBef>
                <a:spcPts val="0"/>
              </a:spcBef>
              <a:buSzPct val="100000"/>
              <a:defRPr sz="1800"/>
            </a:pP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 </a:t>
            </a:r>
            <a:r>
              <a:rPr b="1"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subject</a:t>
            </a: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is “crime” and </a:t>
            </a:r>
            <a:r>
              <a:rPr b="1"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theme</a:t>
            </a: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 might be “evil is always punished” or “crimes can not be hidden”</a:t>
            </a:r>
            <a:endParaRPr sz="3600">
              <a:solidFill>
                <a:srgbClr val="32333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124690" indent="-124690" defTabSz="457200">
              <a:spcBef>
                <a:spcPts val="0"/>
              </a:spcBef>
              <a:buSzPct val="100000"/>
              <a:defRPr sz="1800"/>
            </a:pP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Through </a:t>
            </a:r>
            <a:r>
              <a:rPr b="1"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themes</a:t>
            </a:r>
            <a:r>
              <a:rPr sz="3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rPr>
              <a:t>, a writer tries to give his readers an insight into how the world works or how he or she views the subjects of human life.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title"/>
          </p:nvPr>
        </p:nvSpPr>
        <p:spPr>
          <a:xfrm>
            <a:off x="742950" y="1066800"/>
            <a:ext cx="11518901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 lvl="0">
              <a:defRPr sz="1800"/>
            </a:pPr>
            <a:r>
              <a:rPr sz="6719"/>
              <a:t>Speaking and Listening Anchor Standards #1, 2, 4</a:t>
            </a:r>
          </a:p>
        </p:txBody>
      </p:sp>
      <p:sp>
        <p:nvSpPr>
          <p:cNvPr id="53" name="Shape 53"/>
          <p:cNvSpPr/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Participate in a range of conversations with diverse partners</a:t>
            </a:r>
            <a:endParaRPr sz="3600"/>
          </a:p>
          <a:p>
            <a:pPr lvl="0">
              <a:defRPr sz="1800"/>
            </a:pPr>
            <a:r>
              <a:rPr sz="3600"/>
              <a:t>Integrate and evaluate information presented visually and orally</a:t>
            </a:r>
            <a:endParaRPr sz="3600"/>
          </a:p>
          <a:p>
            <a:pPr lvl="0">
              <a:defRPr sz="1800"/>
            </a:pPr>
            <a:r>
              <a:rPr sz="3600"/>
              <a:t>Present information so that listeners can follow the line of reasoning and organization</a:t>
            </a:r>
          </a:p>
        </p:txBody>
      </p:sp>
      <p:sp>
        <p:nvSpPr>
          <p:cNvPr id="54" name="Shape 54"/>
          <p:cNvSpPr/>
          <p:nvPr/>
        </p:nvSpPr>
        <p:spPr>
          <a:xfrm>
            <a:off x="12593129" y="9093200"/>
            <a:ext cx="25184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 lvl="0">
              <a:defRPr sz="1800"/>
            </a:pPr>
            <a:r>
              <a:rPr sz="1500"/>
              <a:t>H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3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