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6.tif" descr="image36.ti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612" t="0" r="5612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0" name="B"/>
          <p:cNvSpPr txBox="1"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354" y="649412"/>
            <a:ext cx="10792092" cy="756427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B"/>
          <p:cNvSpPr txBox="1"/>
          <p:nvPr/>
        </p:nvSpPr>
        <p:spPr>
          <a:xfrm>
            <a:off x="12699968" y="91694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  <p:sp>
        <p:nvSpPr>
          <p:cNvPr id="151" name="Wassily Kandinsky"/>
          <p:cNvSpPr txBox="1"/>
          <p:nvPr/>
        </p:nvSpPr>
        <p:spPr>
          <a:xfrm>
            <a:off x="8019660" y="8244416"/>
            <a:ext cx="39081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Wassily Kandinsky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peaking and Listening Anchor Standards #1, 2, 4"/>
          <p:cNvSpPr txBox="1"/>
          <p:nvPr>
            <p:ph type="title"/>
          </p:nvPr>
        </p:nvSpPr>
        <p:spPr>
          <a:xfrm>
            <a:off x="546100" y="736600"/>
            <a:ext cx="11518900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Speaking and Listening Anchor Standards #1, 2, 4</a:t>
            </a:r>
          </a:p>
        </p:txBody>
      </p:sp>
      <p:sp>
        <p:nvSpPr>
          <p:cNvPr id="154" name="Participate in a range of conversations with diverse partne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Participate in a range of conversations with diverse partners</a:t>
            </a:r>
          </a:p>
          <a:p>
            <a:pPr/>
            <a:r>
              <a:t>Integrate and evaluate information presented visually and orally</a:t>
            </a:r>
          </a:p>
          <a:p>
            <a:pPr/>
            <a:r>
              <a:t>Present information so that listeners can follow the line of reasoning and organization</a:t>
            </a:r>
          </a:p>
        </p:txBody>
      </p:sp>
      <p:sp>
        <p:nvSpPr>
          <p:cNvPr id="155" name="H"/>
          <p:cNvSpPr txBox="1"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leph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Telephone</a:t>
            </a:r>
          </a:p>
        </p:txBody>
      </p:sp>
      <p:sp>
        <p:nvSpPr>
          <p:cNvPr id="158" name="Excellent strategy for ELL (prepositions, etc)…"/>
          <p:cNvSpPr txBox="1"/>
          <p:nvPr>
            <p:ph type="body" idx="1"/>
          </p:nvPr>
        </p:nvSpPr>
        <p:spPr>
          <a:xfrm>
            <a:off x="952500" y="161925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Excellent strategy for ELL (prepositions, etc)</a:t>
            </a:r>
          </a:p>
          <a:p>
            <a:pPr/>
            <a:r>
              <a:t>Extension/assessment piece/ performance task produce creative work from a given description with differentiation (handout)</a:t>
            </a:r>
          </a:p>
        </p:txBody>
      </p:sp>
      <p:sp>
        <p:nvSpPr>
          <p:cNvPr id="159" name="H"/>
          <p:cNvSpPr txBox="1"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leph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Telephone</a:t>
            </a:r>
          </a:p>
        </p:txBody>
      </p:sp>
      <p:sp>
        <p:nvSpPr>
          <p:cNvPr id="123" name="“Receiver” sketches…"/>
          <p:cNvSpPr txBox="1"/>
          <p:nvPr>
            <p:ph type="body" idx="1"/>
          </p:nvPr>
        </p:nvSpPr>
        <p:spPr>
          <a:xfrm>
            <a:off x="952500" y="2244089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  <a:r>
              <a:t>“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Receiver</a:t>
            </a:r>
            <a:r>
              <a:t>” sketches</a:t>
            </a:r>
          </a:p>
          <a:p>
            <a:pPr/>
            <a:r>
              <a:t>“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Caller</a:t>
            </a:r>
            <a:r>
              <a:t>” describes </a:t>
            </a:r>
          </a:p>
          <a:p>
            <a:pPr/>
            <a:r>
              <a:t>Math words: isosceles, rhombus, intersecting, tangent </a:t>
            </a:r>
          </a:p>
          <a:p>
            <a:pPr/>
            <a:r>
              <a:t>Art words: solid tone, overlap, shape, opaque, translucent</a:t>
            </a:r>
          </a:p>
        </p:txBody>
      </p:sp>
      <p:sp>
        <p:nvSpPr>
          <p:cNvPr id="124" name="B"/>
          <p:cNvSpPr txBox="1"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ady?"/>
          <p:cNvSpPr txBox="1"/>
          <p:nvPr>
            <p:ph type="title"/>
          </p:nvPr>
        </p:nvSpPr>
        <p:spPr>
          <a:xfrm>
            <a:off x="1388533" y="736600"/>
            <a:ext cx="10464801" cy="3302000"/>
          </a:xfrm>
          <a:prstGeom prst="rect">
            <a:avLst/>
          </a:prstGeom>
        </p:spPr>
        <p:txBody>
          <a:bodyPr/>
          <a:lstStyle/>
          <a:p>
            <a:pPr/>
            <a:r>
              <a:t>Ready?</a:t>
            </a:r>
          </a:p>
        </p:txBody>
      </p:sp>
      <p:pic>
        <p:nvPicPr>
          <p:cNvPr id="127" name="image41.tif" descr="image4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383" y="3796374"/>
            <a:ext cx="5067301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41.tif" descr="image41.tif"/>
          <p:cNvPicPr>
            <a:picLocks noChangeAspect="1"/>
          </p:cNvPicPr>
          <p:nvPr/>
        </p:nvPicPr>
        <p:blipFill>
          <a:blip r:embed="rId2">
            <a:extLst/>
          </a:blip>
          <a:srcRect l="8354" t="0" r="48120" b="0"/>
          <a:stretch>
            <a:fillRect/>
          </a:stretch>
        </p:blipFill>
        <p:spPr>
          <a:xfrm>
            <a:off x="9019050" y="3660907"/>
            <a:ext cx="2205568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41.tif" descr="image41.tif"/>
          <p:cNvPicPr>
            <a:picLocks noChangeAspect="1"/>
          </p:cNvPicPr>
          <p:nvPr/>
        </p:nvPicPr>
        <p:blipFill>
          <a:blip r:embed="rId2">
            <a:extLst/>
          </a:blip>
          <a:srcRect l="51796" t="6649" r="8471" b="5305"/>
          <a:stretch>
            <a:fillRect/>
          </a:stretch>
        </p:blipFill>
        <p:spPr>
          <a:xfrm>
            <a:off x="7029384" y="4050569"/>
            <a:ext cx="2013334" cy="336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5" h="21564" fill="norm" stroke="1" extrusionOk="0">
                <a:moveTo>
                  <a:pt x="3469" y="4"/>
                </a:moveTo>
                <a:cubicBezTo>
                  <a:pt x="2490" y="-36"/>
                  <a:pt x="1613" y="238"/>
                  <a:pt x="1169" y="767"/>
                </a:cubicBezTo>
                <a:cubicBezTo>
                  <a:pt x="776" y="1235"/>
                  <a:pt x="488" y="2340"/>
                  <a:pt x="453" y="3518"/>
                </a:cubicBezTo>
                <a:cubicBezTo>
                  <a:pt x="431" y="4234"/>
                  <a:pt x="216" y="5049"/>
                  <a:pt x="0" y="5346"/>
                </a:cubicBezTo>
                <a:lnTo>
                  <a:pt x="0" y="7884"/>
                </a:lnTo>
                <a:cubicBezTo>
                  <a:pt x="189" y="7266"/>
                  <a:pt x="427" y="6973"/>
                  <a:pt x="666" y="7119"/>
                </a:cubicBezTo>
                <a:cubicBezTo>
                  <a:pt x="951" y="7291"/>
                  <a:pt x="2604" y="12744"/>
                  <a:pt x="2602" y="13501"/>
                </a:cubicBezTo>
                <a:cubicBezTo>
                  <a:pt x="2599" y="14508"/>
                  <a:pt x="2171" y="16898"/>
                  <a:pt x="1722" y="18414"/>
                </a:cubicBezTo>
                <a:cubicBezTo>
                  <a:pt x="1520" y="19094"/>
                  <a:pt x="1358" y="19660"/>
                  <a:pt x="1358" y="19672"/>
                </a:cubicBezTo>
                <a:cubicBezTo>
                  <a:pt x="1358" y="19685"/>
                  <a:pt x="1513" y="19719"/>
                  <a:pt x="1701" y="19748"/>
                </a:cubicBezTo>
                <a:cubicBezTo>
                  <a:pt x="2001" y="19796"/>
                  <a:pt x="2021" y="19857"/>
                  <a:pt x="1881" y="20224"/>
                </a:cubicBezTo>
                <a:cubicBezTo>
                  <a:pt x="1617" y="20917"/>
                  <a:pt x="1667" y="21239"/>
                  <a:pt x="2040" y="21239"/>
                </a:cubicBezTo>
                <a:cubicBezTo>
                  <a:pt x="2319" y="21239"/>
                  <a:pt x="2416" y="21062"/>
                  <a:pt x="2686" y="20074"/>
                </a:cubicBezTo>
                <a:cubicBezTo>
                  <a:pt x="2861" y="19433"/>
                  <a:pt x="3095" y="18616"/>
                  <a:pt x="3205" y="18258"/>
                </a:cubicBezTo>
                <a:lnTo>
                  <a:pt x="3406" y="17607"/>
                </a:lnTo>
                <a:lnTo>
                  <a:pt x="7332" y="17607"/>
                </a:lnTo>
                <a:lnTo>
                  <a:pt x="11254" y="17607"/>
                </a:lnTo>
                <a:lnTo>
                  <a:pt x="11308" y="18340"/>
                </a:lnTo>
                <a:cubicBezTo>
                  <a:pt x="11347" y="18882"/>
                  <a:pt x="11424" y="19070"/>
                  <a:pt x="11610" y="19070"/>
                </a:cubicBezTo>
                <a:cubicBezTo>
                  <a:pt x="11796" y="19070"/>
                  <a:pt x="11877" y="18882"/>
                  <a:pt x="11916" y="18340"/>
                </a:cubicBezTo>
                <a:cubicBezTo>
                  <a:pt x="11966" y="17640"/>
                  <a:pt x="11988" y="17607"/>
                  <a:pt x="12414" y="17607"/>
                </a:cubicBezTo>
                <a:lnTo>
                  <a:pt x="12859" y="17607"/>
                </a:lnTo>
                <a:lnTo>
                  <a:pt x="12896" y="19016"/>
                </a:lnTo>
                <a:cubicBezTo>
                  <a:pt x="12944" y="20875"/>
                  <a:pt x="13081" y="21564"/>
                  <a:pt x="13407" y="21564"/>
                </a:cubicBezTo>
                <a:cubicBezTo>
                  <a:pt x="13619" y="21564"/>
                  <a:pt x="13663" y="21218"/>
                  <a:pt x="13663" y="19522"/>
                </a:cubicBezTo>
                <a:cubicBezTo>
                  <a:pt x="13663" y="18400"/>
                  <a:pt x="13746" y="16949"/>
                  <a:pt x="13852" y="16298"/>
                </a:cubicBezTo>
                <a:cubicBezTo>
                  <a:pt x="14014" y="15296"/>
                  <a:pt x="14101" y="15086"/>
                  <a:pt x="14426" y="14932"/>
                </a:cubicBezTo>
                <a:cubicBezTo>
                  <a:pt x="14636" y="14833"/>
                  <a:pt x="14873" y="14777"/>
                  <a:pt x="14949" y="14805"/>
                </a:cubicBezTo>
                <a:cubicBezTo>
                  <a:pt x="15026" y="14834"/>
                  <a:pt x="15088" y="15611"/>
                  <a:pt x="15088" y="16534"/>
                </a:cubicBezTo>
                <a:cubicBezTo>
                  <a:pt x="15088" y="18117"/>
                  <a:pt x="15064" y="18241"/>
                  <a:pt x="14643" y="18721"/>
                </a:cubicBezTo>
                <a:cubicBezTo>
                  <a:pt x="14169" y="19263"/>
                  <a:pt x="14085" y="19558"/>
                  <a:pt x="14375" y="19667"/>
                </a:cubicBezTo>
                <a:cubicBezTo>
                  <a:pt x="14473" y="19704"/>
                  <a:pt x="14551" y="19821"/>
                  <a:pt x="14551" y="19929"/>
                </a:cubicBezTo>
                <a:cubicBezTo>
                  <a:pt x="14551" y="20037"/>
                  <a:pt x="14764" y="20251"/>
                  <a:pt x="15020" y="20407"/>
                </a:cubicBezTo>
                <a:cubicBezTo>
                  <a:pt x="15294" y="20573"/>
                  <a:pt x="15442" y="20760"/>
                  <a:pt x="15381" y="20857"/>
                </a:cubicBezTo>
                <a:cubicBezTo>
                  <a:pt x="15324" y="20948"/>
                  <a:pt x="15351" y="21020"/>
                  <a:pt x="15439" y="21020"/>
                </a:cubicBezTo>
                <a:cubicBezTo>
                  <a:pt x="15528" y="21020"/>
                  <a:pt x="15626" y="20886"/>
                  <a:pt x="15657" y="20722"/>
                </a:cubicBezTo>
                <a:cubicBezTo>
                  <a:pt x="15722" y="20383"/>
                  <a:pt x="16125" y="20367"/>
                  <a:pt x="16851" y="20677"/>
                </a:cubicBezTo>
                <a:cubicBezTo>
                  <a:pt x="17884" y="21117"/>
                  <a:pt x="18021" y="21141"/>
                  <a:pt x="19223" y="21081"/>
                </a:cubicBezTo>
                <a:cubicBezTo>
                  <a:pt x="20532" y="21015"/>
                  <a:pt x="21600" y="20816"/>
                  <a:pt x="21150" y="20722"/>
                </a:cubicBezTo>
                <a:cubicBezTo>
                  <a:pt x="20633" y="20614"/>
                  <a:pt x="20425" y="20456"/>
                  <a:pt x="20614" y="20318"/>
                </a:cubicBezTo>
                <a:cubicBezTo>
                  <a:pt x="20747" y="20220"/>
                  <a:pt x="20522" y="20138"/>
                  <a:pt x="19734" y="19993"/>
                </a:cubicBezTo>
                <a:cubicBezTo>
                  <a:pt x="19051" y="19867"/>
                  <a:pt x="18475" y="19673"/>
                  <a:pt x="18108" y="19443"/>
                </a:cubicBezTo>
                <a:cubicBezTo>
                  <a:pt x="17577" y="19110"/>
                  <a:pt x="17550" y="19052"/>
                  <a:pt x="17668" y="18564"/>
                </a:cubicBezTo>
                <a:cubicBezTo>
                  <a:pt x="17738" y="18276"/>
                  <a:pt x="18063" y="17529"/>
                  <a:pt x="18393" y="16903"/>
                </a:cubicBezTo>
                <a:cubicBezTo>
                  <a:pt x="19182" y="15410"/>
                  <a:pt x="19738" y="13950"/>
                  <a:pt x="19780" y="13249"/>
                </a:cubicBezTo>
                <a:cubicBezTo>
                  <a:pt x="19812" y="12716"/>
                  <a:pt x="19772" y="12659"/>
                  <a:pt x="19018" y="12191"/>
                </a:cubicBezTo>
                <a:cubicBezTo>
                  <a:pt x="18164" y="11663"/>
                  <a:pt x="17682" y="11545"/>
                  <a:pt x="15712" y="11375"/>
                </a:cubicBezTo>
                <a:cubicBezTo>
                  <a:pt x="13347" y="11171"/>
                  <a:pt x="12038" y="11014"/>
                  <a:pt x="11945" y="10923"/>
                </a:cubicBezTo>
                <a:cubicBezTo>
                  <a:pt x="11748" y="10729"/>
                  <a:pt x="10504" y="10479"/>
                  <a:pt x="9641" y="10460"/>
                </a:cubicBezTo>
                <a:cubicBezTo>
                  <a:pt x="8606" y="10437"/>
                  <a:pt x="8313" y="10356"/>
                  <a:pt x="8313" y="10094"/>
                </a:cubicBezTo>
                <a:cubicBezTo>
                  <a:pt x="8313" y="9991"/>
                  <a:pt x="8191" y="9803"/>
                  <a:pt x="8044" y="9677"/>
                </a:cubicBezTo>
                <a:cubicBezTo>
                  <a:pt x="7872" y="9527"/>
                  <a:pt x="7747" y="9071"/>
                  <a:pt x="7688" y="8380"/>
                </a:cubicBezTo>
                <a:cubicBezTo>
                  <a:pt x="7588" y="7195"/>
                  <a:pt x="7436" y="6890"/>
                  <a:pt x="6582" y="6163"/>
                </a:cubicBezTo>
                <a:cubicBezTo>
                  <a:pt x="6261" y="5888"/>
                  <a:pt x="6047" y="5635"/>
                  <a:pt x="6109" y="5598"/>
                </a:cubicBezTo>
                <a:cubicBezTo>
                  <a:pt x="6170" y="5561"/>
                  <a:pt x="6125" y="5457"/>
                  <a:pt x="6004" y="5369"/>
                </a:cubicBezTo>
                <a:cubicBezTo>
                  <a:pt x="5740" y="5176"/>
                  <a:pt x="5930" y="4943"/>
                  <a:pt x="6285" y="5026"/>
                </a:cubicBezTo>
                <a:cubicBezTo>
                  <a:pt x="6482" y="5072"/>
                  <a:pt x="6497" y="5041"/>
                  <a:pt x="6360" y="4886"/>
                </a:cubicBezTo>
                <a:cubicBezTo>
                  <a:pt x="6264" y="4777"/>
                  <a:pt x="6207" y="4107"/>
                  <a:pt x="6234" y="3399"/>
                </a:cubicBezTo>
                <a:cubicBezTo>
                  <a:pt x="6307" y="1523"/>
                  <a:pt x="5738" y="473"/>
                  <a:pt x="4471" y="151"/>
                </a:cubicBezTo>
                <a:cubicBezTo>
                  <a:pt x="4133" y="66"/>
                  <a:pt x="3796" y="17"/>
                  <a:pt x="3469" y="4"/>
                </a:cubicBezTo>
                <a:close/>
                <a:moveTo>
                  <a:pt x="0" y="19301"/>
                </a:moveTo>
                <a:lnTo>
                  <a:pt x="0" y="19548"/>
                </a:lnTo>
                <a:cubicBezTo>
                  <a:pt x="51" y="19499"/>
                  <a:pt x="78" y="19454"/>
                  <a:pt x="46" y="19423"/>
                </a:cubicBezTo>
                <a:cubicBezTo>
                  <a:pt x="38" y="19415"/>
                  <a:pt x="11" y="19324"/>
                  <a:pt x="0" y="1930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isosceles…"/>
          <p:cNvSpPr txBox="1"/>
          <p:nvPr/>
        </p:nvSpPr>
        <p:spPr>
          <a:xfrm>
            <a:off x="8293100" y="1581149"/>
            <a:ext cx="3461932" cy="659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3100"/>
            </a:pPr>
            <a:r>
              <a:t>isosceles</a:t>
            </a:r>
          </a:p>
          <a:p>
            <a:pPr algn="l">
              <a:spcBef>
                <a:spcPts val="4200"/>
              </a:spcBef>
              <a:defRPr sz="3100"/>
            </a:pPr>
            <a:r>
              <a:t>rhombus</a:t>
            </a:r>
          </a:p>
          <a:p>
            <a:pPr algn="l">
              <a:spcBef>
                <a:spcPts val="4200"/>
              </a:spcBef>
              <a:defRPr sz="3100"/>
            </a:pPr>
            <a:r>
              <a:t>intersecting</a:t>
            </a:r>
          </a:p>
          <a:p>
            <a:pPr algn="l">
              <a:spcBef>
                <a:spcPts val="4200"/>
              </a:spcBef>
              <a:defRPr sz="3100"/>
            </a:pPr>
            <a:r>
              <a:t>tangent</a:t>
            </a:r>
          </a:p>
          <a:p>
            <a:pPr algn="l">
              <a:spcBef>
                <a:spcPts val="4200"/>
              </a:spcBef>
              <a:defRPr sz="3100"/>
            </a:pPr>
            <a:r>
              <a:t>solid tone, overlap</a:t>
            </a:r>
          </a:p>
          <a:p>
            <a:pPr algn="l">
              <a:spcBef>
                <a:spcPts val="4200"/>
              </a:spcBef>
              <a:defRPr sz="3100"/>
            </a:pPr>
            <a:r>
              <a:t>shape, opaque</a:t>
            </a:r>
          </a:p>
          <a:p>
            <a:pPr algn="l">
              <a:spcBef>
                <a:spcPts val="4200"/>
              </a:spcBef>
              <a:defRPr sz="3100"/>
            </a:pPr>
            <a:r>
              <a:t>translucent</a:t>
            </a:r>
          </a:p>
        </p:txBody>
      </p:sp>
      <p:pic>
        <p:nvPicPr>
          <p:cNvPr id="132" name="kandinsky_-_Google_Search.png" descr="kandinsky_-_Google_Searc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048" y="2949714"/>
            <a:ext cx="7380326" cy="3854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"/>
          <p:cNvSpPr txBox="1"/>
          <p:nvPr/>
        </p:nvSpPr>
        <p:spPr>
          <a:xfrm>
            <a:off x="12699968" y="91694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36341"/>
            <a:ext cx="13004800" cy="8499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quadrants (I, II, III, IV)…"/>
          <p:cNvSpPr txBox="1"/>
          <p:nvPr/>
        </p:nvSpPr>
        <p:spPr>
          <a:xfrm>
            <a:off x="8293100" y="1581149"/>
            <a:ext cx="4271772" cy="659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3100"/>
            </a:pPr>
            <a:r>
              <a:t>quadrants (I, II, III, IV)  </a:t>
            </a:r>
          </a:p>
          <a:p>
            <a:pPr algn="l">
              <a:spcBef>
                <a:spcPts val="4200"/>
              </a:spcBef>
              <a:defRPr sz="3100"/>
            </a:pPr>
            <a:r>
              <a:t>origin, quarter</a:t>
            </a:r>
          </a:p>
          <a:p>
            <a:pPr algn="l">
              <a:spcBef>
                <a:spcPts val="4200"/>
              </a:spcBef>
              <a:defRPr sz="3100"/>
            </a:pPr>
            <a:r>
              <a:t>radius, congruent</a:t>
            </a:r>
          </a:p>
          <a:p>
            <a:pPr algn="l">
              <a:spcBef>
                <a:spcPts val="4200"/>
              </a:spcBef>
              <a:defRPr sz="3100"/>
            </a:pPr>
            <a:r>
              <a:t>parallel</a:t>
            </a:r>
          </a:p>
          <a:p>
            <a:pPr algn="l">
              <a:spcBef>
                <a:spcPts val="4200"/>
              </a:spcBef>
              <a:defRPr sz="3100"/>
            </a:pPr>
            <a:r>
              <a:t>solid tone, overlap</a:t>
            </a:r>
          </a:p>
          <a:p>
            <a:pPr algn="l">
              <a:spcBef>
                <a:spcPts val="4200"/>
              </a:spcBef>
              <a:defRPr sz="3100"/>
            </a:pPr>
            <a:r>
              <a:t>shape, opaque</a:t>
            </a:r>
          </a:p>
          <a:p>
            <a:pPr algn="l">
              <a:spcBef>
                <a:spcPts val="4200"/>
              </a:spcBef>
              <a:defRPr sz="3100"/>
            </a:pPr>
            <a:r>
              <a:t>translucent</a:t>
            </a:r>
          </a:p>
        </p:txBody>
      </p:sp>
      <p:pic>
        <p:nvPicPr>
          <p:cNvPr id="138" name="image42.tif" descr="image4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7270" y="1352550"/>
            <a:ext cx="7048501" cy="704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ommie Olafsson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38150">
              <a:defRPr sz="6000"/>
            </a:pPr>
            <a:r>
              <a:t>Tommie Olafsson</a:t>
            </a:r>
          </a:p>
          <a:p>
            <a:pPr defTabSz="438150">
              <a:defRPr i="1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“Wherever you go I will follow”</a:t>
            </a:r>
          </a:p>
          <a:p>
            <a:pPr defTabSz="438150">
              <a:defRPr sz="6000"/>
            </a:pPr>
            <a:r>
              <a:t>2006</a:t>
            </a:r>
          </a:p>
        </p:txBody>
      </p:sp>
      <p:sp>
        <p:nvSpPr>
          <p:cNvPr id="141" name="B"/>
          <p:cNvSpPr txBox="1"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quadrants (I, II, III, IV)…"/>
          <p:cNvSpPr txBox="1"/>
          <p:nvPr/>
        </p:nvSpPr>
        <p:spPr>
          <a:xfrm>
            <a:off x="8293100" y="1581149"/>
            <a:ext cx="4271772" cy="659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3100"/>
            </a:pPr>
            <a:r>
              <a:t>quadrants (I, II, III, IV)  </a:t>
            </a:r>
          </a:p>
          <a:p>
            <a:pPr algn="l">
              <a:spcBef>
                <a:spcPts val="4200"/>
              </a:spcBef>
              <a:defRPr sz="3100"/>
            </a:pPr>
            <a:r>
              <a:t>origin, quarter</a:t>
            </a:r>
          </a:p>
          <a:p>
            <a:pPr algn="l">
              <a:spcBef>
                <a:spcPts val="4200"/>
              </a:spcBef>
              <a:defRPr sz="3100"/>
            </a:pPr>
            <a:r>
              <a:t>radius, congruent</a:t>
            </a:r>
          </a:p>
          <a:p>
            <a:pPr algn="l">
              <a:spcBef>
                <a:spcPts val="4200"/>
              </a:spcBef>
              <a:defRPr sz="3100"/>
            </a:pPr>
            <a:r>
              <a:t>parallel</a:t>
            </a:r>
          </a:p>
          <a:p>
            <a:pPr algn="l">
              <a:spcBef>
                <a:spcPts val="4200"/>
              </a:spcBef>
              <a:defRPr sz="3100"/>
            </a:pPr>
            <a:r>
              <a:t>solid tone, overlap</a:t>
            </a:r>
          </a:p>
          <a:p>
            <a:pPr algn="l">
              <a:spcBef>
                <a:spcPts val="4200"/>
              </a:spcBef>
              <a:defRPr sz="3100"/>
            </a:pPr>
            <a:r>
              <a:t>shape, opaque</a:t>
            </a:r>
          </a:p>
          <a:p>
            <a:pPr algn="l">
              <a:spcBef>
                <a:spcPts val="4200"/>
              </a:spcBef>
              <a:defRPr sz="3100"/>
            </a:pPr>
            <a:r>
              <a:t>translucent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611" y="854765"/>
            <a:ext cx="6350001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rcRect l="0" t="0" r="69873" b="61099"/>
          <a:stretch>
            <a:fillRect/>
          </a:stretch>
        </p:blipFill>
        <p:spPr>
          <a:xfrm>
            <a:off x="1403548" y="262135"/>
            <a:ext cx="10197822" cy="922946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B"/>
          <p:cNvSpPr txBox="1"/>
          <p:nvPr/>
        </p:nvSpPr>
        <p:spPr>
          <a:xfrm>
            <a:off x="12699968" y="91694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