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/>
            </a:pP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Studio Habits of Mind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Reflection Day 1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xfrm>
            <a:off x="952500" y="1346200"/>
            <a:ext cx="11099800" cy="6286500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Reflect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 on your teaching practice.  What do you think you do well and what would you like to improve?  </a:t>
            </a:r>
            <a:endParaRPr b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Envision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 how your classroom might look after you are trained in arts integration.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950" y="102491"/>
            <a:ext cx="11277601" cy="9169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Stretch and Explore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xfrm>
            <a:off x="952500" y="22542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To reach beyond one’s capacities</a:t>
            </a:r>
          </a:p>
          <a:p>
            <a:pPr/>
            <a:r>
              <a:t>To playfully explore without a preconceived plan</a:t>
            </a:r>
          </a:p>
          <a:p>
            <a:pPr/>
            <a:r>
              <a:t>To create something new from where you’ve been </a:t>
            </a:r>
          </a:p>
          <a:p>
            <a:pPr/>
            <a:r>
              <a:t>Iterations, not failures</a:t>
            </a:r>
          </a:p>
          <a:p>
            <a:pPr/>
            <a:r>
              <a:t>WD40, Formula 409, etc</a:t>
            </a:r>
          </a:p>
        </p:txBody>
      </p:sp>
      <p:pic>
        <p:nvPicPr>
          <p:cNvPr id="151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504" y="5548634"/>
            <a:ext cx="3209326" cy="2479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teachers can do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xfrm>
            <a:off x="952500" y="17335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Encourage students to try new things, play around, take risks, plan multiple versions</a:t>
            </a:r>
          </a:p>
          <a:p>
            <a:pPr/>
            <a:r>
              <a:t>Look for opportunities to change direction </a:t>
            </a:r>
          </a:p>
          <a:p>
            <a:pPr/>
            <a:r>
              <a:t>Mid-point critique/ reflection instead of too-late-to change-course</a:t>
            </a:r>
          </a:p>
          <a:p>
            <a:pPr/>
            <a:r>
              <a:t>Is this something you need students to do?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Table 156"/>
          <p:cNvGraphicFramePr/>
          <p:nvPr/>
        </p:nvGraphicFramePr>
        <p:xfrm>
          <a:off x="1384300" y="1028700"/>
          <a:ext cx="10906125" cy="69542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635375"/>
                <a:gridCol w="3635375"/>
                <a:gridCol w="3635375"/>
              </a:tblGrid>
              <a:tr h="2194952">
                <a:tc>
                  <a:txBody>
                    <a:bodyPr/>
                    <a:lstStyle/>
                    <a:p>
                      <a:pPr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Studio Habits of Mind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English Language Arts Common Core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Math Common Core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4759289">
                <a:tc>
                  <a:txBody>
                    <a:bodyPr/>
                    <a:lstStyle/>
                    <a:p>
                      <a:pPr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Stretch &amp; Explore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>
                        <a:defRPr sz="30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t>Activate prior knowledge to make hypotheses and generate “what if”? questions.</a:t>
                      </a:r>
                    </a:p>
                    <a:p>
                      <a:pPr marR="457200" algn="l" defTabSz="914400">
                        <a:defRPr sz="30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</a:p>
                    <a:p>
                      <a:pPr marR="457200" algn="l" defTabSz="914400">
                        <a:defRPr sz="30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t>Writing process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>
                        <a:defRPr sz="30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t>Consider and try new skills to create a coherent representation or understanding of the problem at hand.</a:t>
                      </a:r>
                    </a:p>
                    <a:p>
                      <a:pPr marR="457200" algn="l" defTabSz="914400">
                        <a:defRPr sz="30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</a:p>
                    <a:p>
                      <a:pPr marR="457200" algn="l" defTabSz="914400">
                        <a:defRPr sz="30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t>Prolem solving process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Develop Craft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xfrm>
            <a:off x="952500" y="104140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None/>
              <a:defRPr sz="120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28600" indent="-228600">
              <a:buSzPct val="100000"/>
            </a:pPr>
            <a:r>
              <a:t>Learn to use tools (pencil, brush, potters wheel, etc)</a:t>
            </a:r>
          </a:p>
          <a:p>
            <a:pPr marL="228600" indent="-228600">
              <a:buSzPct val="100000"/>
            </a:pPr>
            <a:r>
              <a:t>Make informed decisions about when to use specific tools &amp; materials</a:t>
            </a:r>
          </a:p>
          <a:p>
            <a:pPr marL="228600" indent="-228600">
              <a:buSzPct val="100000"/>
            </a:pPr>
            <a:r>
              <a:t>Learn to care for tools, materials and space</a:t>
            </a:r>
          </a:p>
          <a:p>
            <a:pPr marL="228600" indent="-228600">
              <a:buSzPct val="100000"/>
            </a:pPr>
            <a:r>
              <a:t>Learn artistic conventions/ techniques</a:t>
            </a:r>
          </a:p>
        </p:txBody>
      </p:sp>
      <p:pic>
        <p:nvPicPr>
          <p:cNvPr id="160" name="image4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24329" y="6663587"/>
            <a:ext cx="3636716" cy="27348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teachers can do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xfrm>
            <a:off x="952500" y="198120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Focus on craft in relation to what the work conveys</a:t>
            </a:r>
          </a:p>
          <a:p>
            <a:pPr/>
            <a:r>
              <a:t>“Identity” instead of “Making paper masks”</a:t>
            </a:r>
          </a:p>
          <a:p>
            <a:pPr/>
            <a:r>
              <a:t>Avoid teaching craft in isolation</a:t>
            </a:r>
          </a:p>
          <a:p>
            <a:pPr/>
            <a:r>
              <a:t>Craft is how artists convey meaning</a:t>
            </a:r>
          </a:p>
          <a:p>
            <a:pPr/>
            <a:r>
              <a:t>Highlight when learning craft in core subjects too.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Table 165"/>
          <p:cNvGraphicFramePr/>
          <p:nvPr/>
        </p:nvGraphicFramePr>
        <p:xfrm>
          <a:off x="1384300" y="1028700"/>
          <a:ext cx="10906125" cy="63965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635375"/>
                <a:gridCol w="3635375"/>
                <a:gridCol w="3635375"/>
              </a:tblGrid>
              <a:tr h="1200646">
                <a:tc>
                  <a:txBody>
                    <a:bodyPr/>
                    <a:lstStyle/>
                    <a:p>
                      <a:pPr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Studio Habits of Mind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English Language Arts Common Core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Math Common Core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5195902">
                <a:tc>
                  <a:txBody>
                    <a:bodyPr/>
                    <a:lstStyle/>
                    <a:p>
                      <a:pPr marR="457200" algn="l" defTabSz="914400"/>
                      <a:r>
                        <a:rPr sz="3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Develop Craft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/>
                      <a:r>
                        <a:rPr sz="3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Demonstrate grade-appropriate command of conventions of reading and writing.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/>
                      <a:r>
                        <a:rPr sz="3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Use appropriate tools strategically.  Reason through math processes in concrete and abstract ways.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Understand Art World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xfrm>
            <a:off x="952500" y="2330450"/>
            <a:ext cx="11099800" cy="6286500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Domain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: Learn art history from origins of art to contemporary art</a:t>
            </a:r>
            <a:endParaRPr b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/>
            <a:r>
              <a:t>To use art history for ideas: “All of art history belongs to me.”</a:t>
            </a:r>
          </a:p>
          <a:p>
            <a:pPr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Communities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: To interact with other artists &amp; broader society</a:t>
            </a:r>
            <a:endParaRPr b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/>
            <a:r>
              <a:t>We work in artistic communities of creators, consumers, critics and colleagues.</a:t>
            </a:r>
          </a:p>
        </p:txBody>
      </p:sp>
      <p:pic>
        <p:nvPicPr>
          <p:cNvPr id="169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67789" y="6902946"/>
            <a:ext cx="2451102" cy="245110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10401300" y="6756400"/>
            <a:ext cx="520700" cy="368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teachers can do</a:t>
            </a:r>
          </a:p>
        </p:txBody>
      </p:sp>
      <p:sp>
        <p:nvSpPr>
          <p:cNvPr id="173" name="Shape 173"/>
          <p:cNvSpPr/>
          <p:nvPr>
            <p:ph type="body" idx="1"/>
          </p:nvPr>
        </p:nvSpPr>
        <p:spPr>
          <a:xfrm>
            <a:off x="952500" y="14668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Immerse students in the work of other artists both historical and contemporary</a:t>
            </a:r>
          </a:p>
          <a:p>
            <a:pPr/>
            <a:r>
              <a:t>Encourage collaboration and social interaction in the extended community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Art education</a:t>
            </a:r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xfrm>
            <a:off x="952500" y="16319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What exactly, do the arts teach?</a:t>
            </a:r>
          </a:p>
          <a:p>
            <a:pPr/>
            <a:r>
              <a:t>8 different habits or “dispositions”</a:t>
            </a:r>
          </a:p>
          <a:p>
            <a:pPr/>
            <a:r>
              <a:t>Created by research team at Project Zero, Harvard Graduate School for Education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" name="Table 175"/>
          <p:cNvGraphicFramePr/>
          <p:nvPr/>
        </p:nvGraphicFramePr>
        <p:xfrm>
          <a:off x="1384300" y="1028700"/>
          <a:ext cx="10906125" cy="524192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635375"/>
                <a:gridCol w="3635375"/>
                <a:gridCol w="3635375"/>
              </a:tblGrid>
              <a:tr h="1654497">
                <a:tc>
                  <a:txBody>
                    <a:bodyPr/>
                    <a:lstStyle/>
                    <a:p>
                      <a:pPr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Studio Habits of Mind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English Language Arts Common Core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Math Common Core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3587427">
                <a:tc>
                  <a:txBody>
                    <a:bodyPr/>
                    <a:lstStyle/>
                    <a:p>
                      <a:pPr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Understand Art World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Understand the history and field of literary arts and literature, including popular culture.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Understand the history of math and real-life applications of math.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xfrm>
            <a:off x="952500" y="825499"/>
            <a:ext cx="11099800" cy="1194745"/>
          </a:xfrm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Reflection Day 2</a:t>
            </a: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xfrm>
            <a:off x="449560" y="2222500"/>
            <a:ext cx="11602740" cy="6286500"/>
          </a:xfrm>
          <a:prstGeom prst="rect">
            <a:avLst/>
          </a:prstGeom>
        </p:spPr>
        <p:txBody>
          <a:bodyPr/>
          <a:lstStyle/>
          <a:p>
            <a:pPr/>
            <a:r>
              <a:t>S/E: I tried something I’d never done before when I....</a:t>
            </a:r>
          </a:p>
          <a:p>
            <a:pPr/>
            <a:r>
              <a:t>S/E: I was outside my comfort zone today when… yet I learned…</a:t>
            </a:r>
          </a:p>
          <a:p>
            <a:pPr/>
            <a:r>
              <a:t>Craft: I learned some skills such as ___ today.</a:t>
            </a:r>
          </a:p>
          <a:p>
            <a:pPr/>
            <a:r>
              <a:t>Art World: I was inspired by the work of __________ this week because…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Studio Habits of Mind</a:t>
            </a:r>
          </a:p>
        </p:txBody>
      </p:sp>
      <p:sp>
        <p:nvSpPr>
          <p:cNvPr id="181" name="Shape 181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37462">
              <a:defRPr sz="7300"/>
            </a:lvl1pPr>
          </a:lstStyle>
          <a:p>
            <a:pPr/>
            <a:r>
              <a:t>Alternate with partner to see how many you recall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 so far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xfrm>
            <a:off x="952500" y="214630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Reflect</a:t>
            </a:r>
          </a:p>
          <a:p>
            <a:pPr/>
            <a:r>
              <a:t>Envision</a:t>
            </a:r>
          </a:p>
          <a:p>
            <a:pPr/>
            <a:r>
              <a:t>Stretch &amp; Explore</a:t>
            </a:r>
          </a:p>
          <a:p>
            <a:pPr/>
            <a:r>
              <a:t>Develop Craft</a:t>
            </a:r>
          </a:p>
          <a:p>
            <a:pPr/>
            <a:r>
              <a:t>Understand (Art) World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Engage and Persist</a:t>
            </a:r>
          </a:p>
        </p:txBody>
      </p:sp>
      <p:sp>
        <p:nvSpPr>
          <p:cNvPr id="189" name="Shape 189"/>
          <p:cNvSpPr/>
          <p:nvPr>
            <p:ph type="body" idx="1"/>
          </p:nvPr>
        </p:nvSpPr>
        <p:spPr>
          <a:xfrm>
            <a:off x="952500" y="219710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Engage- making the art relevant and of personal importance. </a:t>
            </a:r>
          </a:p>
          <a:p>
            <a:pPr/>
            <a:r>
              <a:t>Remain focused and on task</a:t>
            </a:r>
          </a:p>
          <a:p>
            <a:pPr/>
            <a:r>
              <a:t>Optimal ambiguity involves balance between guided structure and open ended opportunity</a:t>
            </a:r>
          </a:p>
          <a:p>
            <a:pPr/>
            <a:r>
              <a:t>Stick to a task for sustained period of time</a:t>
            </a:r>
          </a:p>
        </p:txBody>
      </p:sp>
      <p:pic>
        <p:nvPicPr>
          <p:cNvPr id="190" name="image5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26861" y="6854252"/>
            <a:ext cx="2375664" cy="1781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teachers can do</a:t>
            </a:r>
          </a:p>
        </p:txBody>
      </p:sp>
      <p:sp>
        <p:nvSpPr>
          <p:cNvPr id="193" name="Shape 193"/>
          <p:cNvSpPr/>
          <p:nvPr>
            <p:ph type="body" idx="1"/>
          </p:nvPr>
        </p:nvSpPr>
        <p:spPr>
          <a:xfrm>
            <a:off x="952500" y="23812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Give students choice to build engagement.</a:t>
            </a:r>
          </a:p>
          <a:p>
            <a:pPr/>
            <a:r>
              <a:t>Remind and encourage students to make goals and strive to achieve them.</a:t>
            </a:r>
          </a:p>
          <a:p>
            <a:pPr/>
            <a:r>
              <a:t>Highlight when ‘engaging and persisting’ in core subjects.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" name="Table 195"/>
          <p:cNvGraphicFramePr/>
          <p:nvPr/>
        </p:nvGraphicFramePr>
        <p:xfrm>
          <a:off x="1384300" y="1028700"/>
          <a:ext cx="10906125" cy="524192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635375"/>
                <a:gridCol w="3635375"/>
                <a:gridCol w="3635375"/>
              </a:tblGrid>
              <a:tr h="1654497">
                <a:tc>
                  <a:txBody>
                    <a:bodyPr/>
                    <a:lstStyle/>
                    <a:p>
                      <a:pPr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Studio Habits of Mind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English Language Arts Common Core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Math Common Core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3587427">
                <a:tc>
                  <a:txBody>
                    <a:bodyPr/>
                    <a:lstStyle/>
                    <a:p>
                      <a:pPr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Engage &amp; Persist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Read and write routinely.  Learn to revise.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Make sense of problems and persevere in solving them.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Express</a:t>
            </a:r>
          </a:p>
        </p:txBody>
      </p:sp>
      <p:sp>
        <p:nvSpPr>
          <p:cNvPr id="198" name="Shape 198"/>
          <p:cNvSpPr/>
          <p:nvPr>
            <p:ph type="body" idx="1"/>
          </p:nvPr>
        </p:nvSpPr>
        <p:spPr>
          <a:xfrm>
            <a:off x="952500" y="133350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Learning to create works that convey an idea, feeling or personal meaning</a:t>
            </a:r>
          </a:p>
          <a:p>
            <a:pPr/>
            <a:r>
              <a:t>Isadora Duncan: “If I could say it, I wouldn’t have to dance it.”</a:t>
            </a:r>
          </a:p>
        </p:txBody>
      </p:sp>
      <p:pic>
        <p:nvPicPr>
          <p:cNvPr id="199" name="image6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8798" y="5912742"/>
            <a:ext cx="2997202" cy="3340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teachers can do</a:t>
            </a:r>
          </a:p>
        </p:txBody>
      </p:sp>
      <p:sp>
        <p:nvSpPr>
          <p:cNvPr id="202" name="Shape 202"/>
          <p:cNvSpPr/>
          <p:nvPr>
            <p:ph type="body" idx="1"/>
          </p:nvPr>
        </p:nvSpPr>
        <p:spPr>
          <a:xfrm>
            <a:off x="952500" y="1733549"/>
            <a:ext cx="11099800" cy="7166169"/>
          </a:xfrm>
          <a:prstGeom prst="rect">
            <a:avLst/>
          </a:prstGeom>
        </p:spPr>
        <p:txBody>
          <a:bodyPr/>
          <a:lstStyle/>
          <a:p>
            <a:pPr/>
            <a:r>
              <a:t>Keep meaning &amp; emotion at the center of the art making process</a:t>
            </a:r>
          </a:p>
          <a:p>
            <a:pPr/>
            <a:r>
              <a:t>Use themes for units (“Identity” vs. “Paper Masks”)</a:t>
            </a:r>
          </a:p>
          <a:p>
            <a:pPr/>
            <a:r>
              <a:t>Emotion is human</a:t>
            </a:r>
          </a:p>
          <a:p>
            <a:pPr/>
            <a:r>
              <a:t>Remember that craft is how we develop meaning.  Make the meaning the focus and craft how we communicate.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950" y="102491"/>
            <a:ext cx="11277601" cy="9169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Mythbusting: “theme”</a:t>
            </a:r>
          </a:p>
        </p:txBody>
      </p:sp>
      <p:sp>
        <p:nvSpPr>
          <p:cNvPr id="205" name="Shape 2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4690" indent="-124690" defTabSz="457200">
              <a:spcBef>
                <a:spcPts val="0"/>
              </a:spcBef>
              <a:buSzPct val="100000"/>
              <a:defRPr b="1">
                <a:solidFill>
                  <a:srgbClr val="32333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Theme</a:t>
            </a:r>
            <a:r>
              <a:rPr b="0"/>
              <a:t> is the central idea, meaning or message that the writer wants to convey.</a:t>
            </a:r>
          </a:p>
          <a:p>
            <a:pPr marL="124690" indent="-124690" defTabSz="457200">
              <a:spcBef>
                <a:spcPts val="0"/>
              </a:spcBef>
              <a:buSzPct val="100000"/>
              <a:defRPr>
                <a:solidFill>
                  <a:srgbClr val="32333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The </a:t>
            </a:r>
            <a:r>
              <a:rPr b="1"/>
              <a:t>subject or topic</a:t>
            </a:r>
            <a:r>
              <a:t> is a more general category.</a:t>
            </a:r>
          </a:p>
          <a:p>
            <a:pPr marL="124690" indent="-124690" defTabSz="457200">
              <a:spcBef>
                <a:spcPts val="0"/>
              </a:spcBef>
              <a:buSzPct val="100000"/>
              <a:defRPr>
                <a:solidFill>
                  <a:srgbClr val="32333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For example, the subject might be “war” and the theme is “war is a curse for humanity”</a:t>
            </a:r>
          </a:p>
          <a:p>
            <a:pPr marL="124690" indent="-124690" defTabSz="457200">
              <a:spcBef>
                <a:spcPts val="0"/>
              </a:spcBef>
              <a:buSzPct val="100000"/>
              <a:defRPr>
                <a:solidFill>
                  <a:srgbClr val="32333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The subject is “crime”  and theme might be “evil is always punished” or “crimes can not be hidden”</a:t>
            </a:r>
          </a:p>
          <a:p>
            <a:pPr marL="124690" indent="-124690" defTabSz="457200">
              <a:spcBef>
                <a:spcPts val="0"/>
              </a:spcBef>
              <a:buSzPct val="100000"/>
              <a:defRPr>
                <a:solidFill>
                  <a:srgbClr val="32333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Through themes, a writer tries to give his readers an insight into how the world works or how he or she views human life.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218671" y="1445221"/>
            <a:ext cx="5093262" cy="633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u="sng">
                <a:latin typeface="+mj-lt"/>
                <a:ea typeface="+mj-ea"/>
                <a:cs typeface="+mj-cs"/>
                <a:sym typeface="Helvetica"/>
              </a:defRPr>
            </a:pPr>
            <a:r>
              <a:t>Curate a Show:</a:t>
            </a:r>
          </a:p>
          <a:p>
            <a:pPr marL="635000" indent="-635000" algn="l">
              <a:buSzPct val="100000"/>
              <a:buAutoNum type="arabicParenR" startAt="1"/>
            </a:pPr>
            <a:r>
              <a:t>Hand out images</a:t>
            </a:r>
          </a:p>
          <a:p>
            <a:pPr marL="635000" indent="-635000" algn="l">
              <a:buSzPct val="100000"/>
              <a:buAutoNum type="arabicParenR" startAt="1"/>
            </a:pPr>
            <a:r>
              <a:t>Students select theme and choose images that support the theme</a:t>
            </a:r>
          </a:p>
          <a:p>
            <a:pPr marL="635000" indent="-635000" algn="l">
              <a:buSzPct val="100000"/>
              <a:buAutoNum type="arabicParenR" startAt="1"/>
            </a:pPr>
            <a:r>
              <a:t>Write statement &amp; present exhibit</a:t>
            </a:r>
          </a:p>
          <a:p>
            <a:pPr>
              <a:defRPr i="1"/>
            </a:pPr>
          </a:p>
          <a:p>
            <a:pPr>
              <a:defRPr sz="1500"/>
            </a:pPr>
          </a:p>
          <a:p>
            <a:pPr>
              <a:defRPr i="1"/>
            </a:pPr>
            <a:r>
              <a:t>“The calming state comes from animals.”</a:t>
            </a:r>
          </a:p>
        </p:txBody>
      </p:sp>
      <p:pic>
        <p:nvPicPr>
          <p:cNvPr id="208" name="image2.jpeg"/>
          <p:cNvPicPr>
            <a:picLocks noChangeAspect="1"/>
          </p:cNvPicPr>
          <p:nvPr/>
        </p:nvPicPr>
        <p:blipFill>
          <a:blip r:embed="rId2">
            <a:extLst/>
          </a:blip>
          <a:srcRect l="12372" t="7481" r="5994" b="10884"/>
          <a:stretch>
            <a:fillRect/>
          </a:stretch>
        </p:blipFill>
        <p:spPr>
          <a:xfrm rot="16200000">
            <a:off x="4229356" y="363685"/>
            <a:ext cx="9753603" cy="7312722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/>
        </p:nvSpPr>
        <p:spPr>
          <a:xfrm>
            <a:off x="12593129" y="9093200"/>
            <a:ext cx="25184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H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Observe</a:t>
            </a:r>
          </a:p>
        </p:txBody>
      </p:sp>
      <p:sp>
        <p:nvSpPr>
          <p:cNvPr id="212" name="Shape 212"/>
          <p:cNvSpPr/>
          <p:nvPr>
            <p:ph type="body" idx="1"/>
          </p:nvPr>
        </p:nvSpPr>
        <p:spPr>
          <a:xfrm>
            <a:off x="952500" y="148590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Learning to attend to visual contexts more closely than ordinary “looking” requires.</a:t>
            </a:r>
          </a:p>
          <a:p>
            <a:pPr/>
            <a:r>
              <a:t>Seeing things that might not otherwise be seen</a:t>
            </a:r>
          </a:p>
          <a:p>
            <a:pPr/>
            <a:r>
              <a:t>As you become more sophisticated in your artistic mind, you develop the capacity to really see, interpret, question, and understand.</a:t>
            </a:r>
          </a:p>
        </p:txBody>
      </p:sp>
      <p:pic>
        <p:nvPicPr>
          <p:cNvPr id="213" name="image3.jpeg"/>
          <p:cNvPicPr>
            <a:picLocks noChangeAspect="1"/>
          </p:cNvPicPr>
          <p:nvPr/>
        </p:nvPicPr>
        <p:blipFill>
          <a:blip r:embed="rId2">
            <a:extLst/>
          </a:blip>
          <a:srcRect l="0" t="10132" r="14874" b="0"/>
          <a:stretch>
            <a:fillRect/>
          </a:stretch>
        </p:blipFill>
        <p:spPr>
          <a:xfrm flipH="1">
            <a:off x="8843533" y="6444896"/>
            <a:ext cx="2864912" cy="2168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599" fill="norm" stroke="1" extrusionOk="0">
                <a:moveTo>
                  <a:pt x="6873" y="0"/>
                </a:moveTo>
                <a:cubicBezTo>
                  <a:pt x="6246" y="2"/>
                  <a:pt x="5608" y="208"/>
                  <a:pt x="5042" y="617"/>
                </a:cubicBezTo>
                <a:cubicBezTo>
                  <a:pt x="4107" y="1293"/>
                  <a:pt x="4110" y="1284"/>
                  <a:pt x="3833" y="3641"/>
                </a:cubicBezTo>
                <a:cubicBezTo>
                  <a:pt x="3729" y="4532"/>
                  <a:pt x="3510" y="5398"/>
                  <a:pt x="3347" y="5566"/>
                </a:cubicBezTo>
                <a:cubicBezTo>
                  <a:pt x="3134" y="5785"/>
                  <a:pt x="3086" y="6171"/>
                  <a:pt x="3174" y="6918"/>
                </a:cubicBezTo>
                <a:cubicBezTo>
                  <a:pt x="3241" y="7492"/>
                  <a:pt x="3314" y="8141"/>
                  <a:pt x="3338" y="8364"/>
                </a:cubicBezTo>
                <a:cubicBezTo>
                  <a:pt x="3361" y="8587"/>
                  <a:pt x="3450" y="8917"/>
                  <a:pt x="3535" y="9096"/>
                </a:cubicBezTo>
                <a:cubicBezTo>
                  <a:pt x="3751" y="9555"/>
                  <a:pt x="2512" y="10392"/>
                  <a:pt x="2170" y="10017"/>
                </a:cubicBezTo>
                <a:cubicBezTo>
                  <a:pt x="1966" y="9793"/>
                  <a:pt x="1210" y="9768"/>
                  <a:pt x="152" y="9958"/>
                </a:cubicBezTo>
                <a:cubicBezTo>
                  <a:pt x="68" y="9973"/>
                  <a:pt x="0" y="12599"/>
                  <a:pt x="0" y="15792"/>
                </a:cubicBezTo>
                <a:lnTo>
                  <a:pt x="0" y="21599"/>
                </a:lnTo>
                <a:lnTo>
                  <a:pt x="10413" y="21599"/>
                </a:lnTo>
                <a:cubicBezTo>
                  <a:pt x="17455" y="21599"/>
                  <a:pt x="20824" y="21507"/>
                  <a:pt x="20824" y="21318"/>
                </a:cubicBezTo>
                <a:cubicBezTo>
                  <a:pt x="20824" y="21165"/>
                  <a:pt x="20986" y="20717"/>
                  <a:pt x="21182" y="20322"/>
                </a:cubicBezTo>
                <a:cubicBezTo>
                  <a:pt x="21407" y="19866"/>
                  <a:pt x="21532" y="19395"/>
                  <a:pt x="21549" y="18887"/>
                </a:cubicBezTo>
                <a:cubicBezTo>
                  <a:pt x="21600" y="17363"/>
                  <a:pt x="20680" y="15516"/>
                  <a:pt x="18608" y="12812"/>
                </a:cubicBezTo>
                <a:cubicBezTo>
                  <a:pt x="17401" y="11236"/>
                  <a:pt x="17365" y="11151"/>
                  <a:pt x="17590" y="10361"/>
                </a:cubicBezTo>
                <a:cubicBezTo>
                  <a:pt x="18042" y="8777"/>
                  <a:pt x="17603" y="7981"/>
                  <a:pt x="15426" y="6439"/>
                </a:cubicBezTo>
                <a:cubicBezTo>
                  <a:pt x="14253" y="5608"/>
                  <a:pt x="12507" y="5000"/>
                  <a:pt x="12213" y="5321"/>
                </a:cubicBezTo>
                <a:cubicBezTo>
                  <a:pt x="12065" y="5483"/>
                  <a:pt x="11621" y="5657"/>
                  <a:pt x="11228" y="5708"/>
                </a:cubicBezTo>
                <a:lnTo>
                  <a:pt x="10515" y="5799"/>
                </a:lnTo>
                <a:lnTo>
                  <a:pt x="10386" y="4222"/>
                </a:lnTo>
                <a:cubicBezTo>
                  <a:pt x="10237" y="2393"/>
                  <a:pt x="9795" y="1469"/>
                  <a:pt x="8658" y="609"/>
                </a:cubicBezTo>
                <a:cubicBezTo>
                  <a:pt x="8121" y="203"/>
                  <a:pt x="7501" y="-1"/>
                  <a:pt x="6873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teachers can do</a:t>
            </a:r>
          </a:p>
        </p:txBody>
      </p:sp>
      <p:sp>
        <p:nvSpPr>
          <p:cNvPr id="216" name="Shape 216"/>
          <p:cNvSpPr/>
          <p:nvPr>
            <p:ph type="body" idx="1"/>
          </p:nvPr>
        </p:nvSpPr>
        <p:spPr>
          <a:xfrm>
            <a:off x="952500" y="17335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Visual thinking strategies</a:t>
            </a:r>
          </a:p>
          <a:p>
            <a:pPr/>
            <a:r>
              <a:t>Train students how to look with goal of seeing</a:t>
            </a:r>
          </a:p>
          <a:p>
            <a:pPr/>
            <a:r>
              <a:t>Sketchbooks, journals</a:t>
            </a:r>
          </a:p>
          <a:p>
            <a:pPr/>
            <a:r>
              <a:t>Seek observation in all core subjects.  (Look for structure, cite evidence, etc)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6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Table 218"/>
          <p:cNvGraphicFramePr/>
          <p:nvPr/>
        </p:nvGraphicFramePr>
        <p:xfrm>
          <a:off x="1384300" y="1028700"/>
          <a:ext cx="10906125" cy="691832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635375"/>
                <a:gridCol w="3635375"/>
                <a:gridCol w="3635375"/>
              </a:tblGrid>
              <a:tr h="2183616">
                <a:tc>
                  <a:txBody>
                    <a:bodyPr/>
                    <a:lstStyle/>
                    <a:p>
                      <a:pPr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Studio Habits of Mind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English Language Arts Common Core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Math Common Core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4734708">
                <a:tc>
                  <a:txBody>
                    <a:bodyPr/>
                    <a:lstStyle/>
                    <a:p>
                      <a:pPr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Observe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Listen and comprehend narrative structure.  Read written texts closely.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Look closely for a pattern, structure, general method and shortcuts.  Observe and maintain oversight of process in order to attend to details and precision.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950" y="102491"/>
            <a:ext cx="11277601" cy="9169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to amplify your efforts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Studio Habits of Mind</a:t>
            </a:r>
          </a:p>
        </p:txBody>
      </p:sp>
      <p:sp>
        <p:nvSpPr>
          <p:cNvPr id="225" name="Shape 225"/>
          <p:cNvSpPr/>
          <p:nvPr>
            <p:ph type="body" idx="1"/>
          </p:nvPr>
        </p:nvSpPr>
        <p:spPr>
          <a:xfrm>
            <a:off x="952500" y="19113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Expands the scope of art beyond skills and technique </a:t>
            </a:r>
          </a:p>
          <a:p>
            <a:pPr/>
            <a:r>
              <a:t>Provide multiple opportunities for learning and assessment  (How did the student show ability to ‘Stretch and Explore’?  How did they demonstrate their “Understanding of the Art World”? etc.)</a:t>
            </a:r>
          </a:p>
          <a:p>
            <a:pPr/>
            <a:r>
              <a:t>Offer a common language across all classrooms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5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00"/>
            </a:pPr>
            <a:r>
              <a:t>Tips for teaching </a:t>
            </a:r>
          </a:p>
          <a:p>
            <a:pPr defTabSz="490727">
              <a:defRPr sz="6700"/>
            </a:pPr>
            <a:r>
              <a:t>Studio Habits of Mind</a:t>
            </a:r>
          </a:p>
        </p:txBody>
      </p:sp>
      <p:sp>
        <p:nvSpPr>
          <p:cNvPr id="228" name="Shape 228"/>
          <p:cNvSpPr/>
          <p:nvPr>
            <p:ph type="body" idx="1"/>
          </p:nvPr>
        </p:nvSpPr>
        <p:spPr>
          <a:xfrm>
            <a:off x="952500" y="227330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Do not try to teach all eight in each assignment</a:t>
            </a:r>
          </a:p>
          <a:p>
            <a:pPr/>
            <a:r>
              <a:t>Look for opportunities to spotlight the habits as they arise</a:t>
            </a:r>
          </a:p>
          <a:p>
            <a:pPr/>
            <a:r>
              <a:t>They never occur in isolation</a:t>
            </a:r>
          </a:p>
          <a:p>
            <a:pPr/>
            <a:r>
              <a:t>They are neither linear nor circular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8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950" y="102491"/>
            <a:ext cx="11277601" cy="91694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8" name="Group 238"/>
          <p:cNvGrpSpPr/>
          <p:nvPr/>
        </p:nvGrpSpPr>
        <p:grpSpPr>
          <a:xfrm>
            <a:off x="4171947" y="2425896"/>
            <a:ext cx="4444558" cy="4522593"/>
            <a:chOff x="-1" y="0"/>
            <a:chExt cx="4444557" cy="4522592"/>
          </a:xfrm>
        </p:grpSpPr>
        <p:sp>
          <p:nvSpPr>
            <p:cNvPr id="231" name="Shape 231"/>
            <p:cNvSpPr/>
            <p:nvPr/>
          </p:nvSpPr>
          <p:spPr>
            <a:xfrm flipV="1">
              <a:off x="-2" y="546447"/>
              <a:ext cx="3695605" cy="159965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3632201" y="495994"/>
              <a:ext cx="165002" cy="326355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33" name="Shape 233"/>
            <p:cNvSpPr/>
            <p:nvPr/>
          </p:nvSpPr>
          <p:spPr>
            <a:xfrm flipV="1">
              <a:off x="736699" y="140047"/>
              <a:ext cx="1434903" cy="37465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34" name="Shape 234"/>
            <p:cNvSpPr/>
            <p:nvPr/>
          </p:nvSpPr>
          <p:spPr>
            <a:xfrm flipV="1">
              <a:off x="2120999" y="-1"/>
              <a:ext cx="2" cy="452259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35" name="Shape 235"/>
            <p:cNvSpPr/>
            <p:nvPr/>
          </p:nvSpPr>
          <p:spPr>
            <a:xfrm flipH="1" flipV="1">
              <a:off x="520798" y="622994"/>
              <a:ext cx="3276604" cy="32766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36" name="Shape 236"/>
            <p:cNvSpPr/>
            <p:nvPr/>
          </p:nvSpPr>
          <p:spPr>
            <a:xfrm flipH="1" flipV="1">
              <a:off x="584298" y="673795"/>
              <a:ext cx="3733259" cy="162560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37" name="Shape 237"/>
            <p:cNvSpPr/>
            <p:nvPr/>
          </p:nvSpPr>
          <p:spPr>
            <a:xfrm flipH="1">
              <a:off x="698599" y="2426396"/>
              <a:ext cx="3745958" cy="14478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Reflect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xfrm>
            <a:off x="952500" y="1244600"/>
            <a:ext cx="11099800" cy="6286500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To question and explain: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 to think and talk with others about an aspect of one’s work or process.</a:t>
            </a:r>
            <a:endParaRPr b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Evaluate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: Learning to judge one’s own work and process with a goal of moving the art to a higher place.</a:t>
            </a:r>
            <a:endParaRPr b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/>
            <a:r>
              <a:t>Is this something you need your students to do?</a:t>
            </a:r>
          </a:p>
        </p:txBody>
      </p:sp>
      <p:pic>
        <p:nvPicPr>
          <p:cNvPr id="128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27467" y="6609654"/>
            <a:ext cx="3492502" cy="2324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7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" name="Table 240"/>
          <p:cNvGraphicFramePr/>
          <p:nvPr/>
        </p:nvGraphicFramePr>
        <p:xfrm>
          <a:off x="1143000" y="523346"/>
          <a:ext cx="11129964" cy="870690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340100"/>
                <a:gridCol w="7789861"/>
              </a:tblGrid>
              <a:tr h="784616"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Studio Habits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CCSS Math Practices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9283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Develop Craft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Use appropriate tools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9283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Engage and Persist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Persevere in solving problems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365307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Envision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5FD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Model with mathematics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9283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Express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Construct viable arguments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9283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Observe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Look for and make use of structure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9283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Reflect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Critique the reasoning of others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9283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Stretch and Explore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Reason abstractly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" name="Table 242"/>
          <p:cNvGraphicFramePr/>
          <p:nvPr/>
        </p:nvGraphicFramePr>
        <p:xfrm>
          <a:off x="838200" y="523346"/>
          <a:ext cx="11587016" cy="870690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225800"/>
                <a:gridCol w="8361213"/>
              </a:tblGrid>
              <a:tr h="677074"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Studio Habits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CCSS ELA Practices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94304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Develop Craft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/>
                        <a:t>Build strong content knowledge (+Anchor standards)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94304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Engage and Persist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  <a:r>
                        <a:t>Demonstrate independence</a:t>
                      </a:r>
                    </a:p>
                    <a:p>
                      <a:pPr defTabSz="914400">
                        <a:defRPr sz="2000"/>
                      </a:pPr>
                      <a:r>
                        <a:t>Write over extended time frames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178173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Envision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5FD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r>
                        <a:t>Respond to demands of </a:t>
                      </a:r>
                    </a:p>
                    <a:p>
                      <a:pPr defTabSz="914400">
                        <a:defRPr sz="2600"/>
                      </a:pPr>
                      <a:r>
                        <a:t>audience, task, purpose &amp; discipline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94304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Express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Writing anchor standards 1-5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94304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Observe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Value evidence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94304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Reflect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Comprehend as well as critique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94304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Stretch and Explore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Students can… comprehend a range of increasingly complex texts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193403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Understand Art World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Understand other perspectives and cultures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2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" name="Table 244"/>
          <p:cNvGraphicFramePr/>
          <p:nvPr/>
        </p:nvGraphicFramePr>
        <p:xfrm>
          <a:off x="1168400" y="523346"/>
          <a:ext cx="11257261" cy="870690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534072"/>
                <a:gridCol w="7723186"/>
              </a:tblGrid>
              <a:tr h="784616"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Studio Habits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3FEF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Science/ Engineering Practices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9283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Develop Craft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3FEF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Use math, information and computer technology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9283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Engage and Persist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3FEF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Plan and carry out investigations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365307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Envision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3FEF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r>
                        <a:t>Ask questions and </a:t>
                      </a:r>
                    </a:p>
                    <a:p>
                      <a:pPr defTabSz="914400">
                        <a:defRPr sz="2600"/>
                      </a:pPr>
                      <a:r>
                        <a:t>define problems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9283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Express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3FEF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Develop and use models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9283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Observe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3FEF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Argue from evidence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9283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Reflect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3FEF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Obtain, evaluate and communicate information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9283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Stretch and Explore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3FEF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r>
                        <a:t>Construct explanations/ </a:t>
                      </a:r>
                    </a:p>
                    <a:p>
                      <a:pPr defTabSz="914400">
                        <a:defRPr sz="2600"/>
                      </a:pPr>
                      <a:r>
                        <a:t>design solutions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4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8584" y="124023"/>
            <a:ext cx="16137973" cy="12470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Reflection Day 3</a:t>
            </a:r>
          </a:p>
        </p:txBody>
      </p:sp>
      <p:sp>
        <p:nvSpPr>
          <p:cNvPr id="249" name="Shape 249"/>
          <p:cNvSpPr/>
          <p:nvPr>
            <p:ph type="body" idx="1"/>
          </p:nvPr>
        </p:nvSpPr>
        <p:spPr>
          <a:xfrm>
            <a:off x="647972" y="2209800"/>
            <a:ext cx="11708856" cy="6286500"/>
          </a:xfrm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3900"/>
              </a:spcBef>
              <a:defRPr sz="3300"/>
            </a:pPr>
            <a:r>
              <a:t>Express: Did you explore emotion or feeling in your creations this week?  If so, how?  If not, how might you explore emotion or feeling personally or with students?</a:t>
            </a:r>
          </a:p>
          <a:p>
            <a:pPr marL="413384" indent="-413384" defTabSz="543305">
              <a:spcBef>
                <a:spcPts val="3900"/>
              </a:spcBef>
              <a:defRPr sz="3300"/>
            </a:pPr>
            <a:r>
              <a:t>Observe: I practiced my ability to look closely this week when I...</a:t>
            </a:r>
          </a:p>
          <a:p>
            <a:pPr marL="413384" indent="-413384" defTabSz="543305">
              <a:spcBef>
                <a:spcPts val="3900"/>
              </a:spcBef>
              <a:defRPr sz="3300"/>
            </a:pPr>
            <a:r>
              <a:t>Engage/Persist: I was personally connected to the work I did this week on ….</a:t>
            </a:r>
          </a:p>
          <a:p>
            <a:pPr marL="413384" indent="-413384" defTabSz="543305">
              <a:spcBef>
                <a:spcPts val="3900"/>
              </a:spcBef>
              <a:defRPr sz="3300"/>
            </a:pPr>
            <a:r>
              <a:t>Engage/ Persist: Describe a time you had difficulty or struggled this week.  How did you persevere?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9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teachers can do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xfrm>
            <a:off x="952500" y="13525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Teach students how to use words to describe art</a:t>
            </a:r>
          </a:p>
          <a:p>
            <a:pPr/>
            <a:r>
              <a:t>Personal, informal and formal critiques</a:t>
            </a:r>
          </a:p>
          <a:p>
            <a:pPr/>
            <a:r>
              <a:t>Encourage students to reflect through journals, blogs and diaries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Table 133"/>
          <p:cNvGraphicFramePr/>
          <p:nvPr/>
        </p:nvGraphicFramePr>
        <p:xfrm>
          <a:off x="1384300" y="1028700"/>
          <a:ext cx="10778282" cy="598252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268898"/>
                <a:gridCol w="4254692"/>
                <a:gridCol w="4254692"/>
              </a:tblGrid>
              <a:tr h="1343421">
                <a:tc>
                  <a:txBody>
                    <a:bodyPr/>
                    <a:lstStyle/>
                    <a:p>
                      <a:pPr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Studio Habits of Mind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English Language Arts Common Core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Math Common Core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4639101">
                <a:tc>
                  <a:txBody>
                    <a:bodyPr/>
                    <a:lstStyle/>
                    <a:p>
                      <a:pPr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Reflect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Respond to texts with self-awareness and awareness of context.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Compare and reason with stated assumptions, definitions and constructed arguments to analyze and critique the reasoning of others effectively.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Envision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292100" y="1250950"/>
            <a:ext cx="11099800" cy="6915447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None/>
              <a:defRPr sz="120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/>
            <a:r>
              <a:t>Learning to picture mentally what can not be directly observed</a:t>
            </a:r>
          </a:p>
          <a:p>
            <a:pPr/>
            <a:r>
              <a:t>Imagine possible next steps in making a piece</a:t>
            </a:r>
          </a:p>
          <a:p>
            <a:pPr/>
            <a:r>
              <a:t>Envision end product and ask, what do I need to do to get there?</a:t>
            </a:r>
          </a:p>
          <a:p>
            <a:pPr/>
            <a:r>
              <a:t>Is this something you need your students to do?</a:t>
            </a:r>
          </a:p>
        </p:txBody>
      </p:sp>
      <p:pic>
        <p:nvPicPr>
          <p:cNvPr id="137" name="image2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94539" y="187188"/>
            <a:ext cx="3537225" cy="3537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teachers can do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xfrm>
            <a:off x="952500" y="19748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Ask questions rather than defining set outcomes</a:t>
            </a:r>
          </a:p>
          <a:p>
            <a:pPr/>
            <a:r>
              <a:t>Prompt students to think about things in multiple ways before deciding on a solution</a:t>
            </a:r>
          </a:p>
          <a:p>
            <a:pPr/>
            <a:r>
              <a:t>Multiple sketches/ iterations rather than ‘one and done’</a:t>
            </a:r>
          </a:p>
          <a:p>
            <a:pPr/>
            <a:r>
              <a:t>Look for envisioning in core topics.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Table 142"/>
          <p:cNvGraphicFramePr/>
          <p:nvPr/>
        </p:nvGraphicFramePr>
        <p:xfrm>
          <a:off x="1384300" y="1028700"/>
          <a:ext cx="10906125" cy="648652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635375"/>
                <a:gridCol w="3635375"/>
                <a:gridCol w="3635375"/>
              </a:tblGrid>
              <a:tr h="2047328">
                <a:tc>
                  <a:txBody>
                    <a:bodyPr/>
                    <a:lstStyle/>
                    <a:p>
                      <a:pPr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Studio Habits of Mind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English Language Arts Common Core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Math Common Core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4439197">
                <a:tc>
                  <a:txBody>
                    <a:bodyPr/>
                    <a:lstStyle/>
                    <a:p>
                      <a:pPr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Envision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>
                        <a:defRPr sz="30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t>Interpret/Analyze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R="457200" algn="l" defTabSz="914400">
                        <a:defRPr sz="30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t>Integrate/Synthesize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CCSS problem solving process 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