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0" r:id="rId9"/>
    <p:sldId id="261" r:id="rId1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34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93860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30 second art viewing</a:t>
            </a:r>
          </a:p>
          <a:p>
            <a:pPr lvl="0">
              <a:defRPr sz="1800"/>
            </a:pPr>
            <a:r>
              <a:rPr sz="2200"/>
              <a:t>1-think time, whole group, what can she perceive?  know?  care about?</a:t>
            </a:r>
          </a:p>
          <a:p>
            <a:pPr lvl="0">
              <a:defRPr sz="1800"/>
            </a:pPr>
            <a:r>
              <a:rPr sz="2200"/>
              <a:t>2- partners</a:t>
            </a:r>
          </a:p>
          <a:p>
            <a:pPr lvl="0">
              <a:defRPr sz="1800"/>
            </a:pPr>
            <a:r>
              <a:rPr sz="2200"/>
              <a:t>3- group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30 second art viewing</a:t>
            </a:r>
          </a:p>
          <a:p>
            <a:pPr lvl="0">
              <a:defRPr sz="1800"/>
            </a:pPr>
            <a:r>
              <a:rPr sz="2200"/>
              <a:t>1-think time, whole group, what can she perceive?  know?  care about?</a:t>
            </a:r>
          </a:p>
          <a:p>
            <a:pPr lvl="0">
              <a:defRPr sz="1800"/>
            </a:pPr>
            <a:r>
              <a:rPr sz="2200"/>
              <a:t>2- partners</a:t>
            </a:r>
          </a:p>
          <a:p>
            <a:pPr lvl="0">
              <a:defRPr sz="1800"/>
            </a:pPr>
            <a:r>
              <a:rPr sz="2200"/>
              <a:t>3- group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View time</a:t>
            </a:r>
          </a:p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View time</a:t>
            </a:r>
          </a:p>
          <a:p>
            <a:pPr lvl="0">
              <a:defRPr sz="1800"/>
            </a:pPr>
            <a:r>
              <a:rPr sz="2200"/>
              <a:t>Chin answers</a:t>
            </a:r>
          </a:p>
          <a:p>
            <a:pPr lvl="0">
              <a:defRPr sz="1800"/>
            </a:pPr>
            <a:r>
              <a:rPr sz="2200"/>
              <a:t>“I see my grandson is leaving, I know he’s hoping to find work, and I’m proud of him.”  Who am I?</a:t>
            </a:r>
          </a:p>
          <a:p>
            <a:pPr lvl="0">
              <a:defRPr sz="1800"/>
            </a:pPr>
            <a:r>
              <a:rPr sz="2200"/>
              <a:t>“All these people are worried about me.  I have a job waiting for me in the west.  I hope things work out.”</a:t>
            </a:r>
          </a:p>
          <a:p>
            <a:pPr lvl="0">
              <a:defRPr sz="1800"/>
            </a:pPr>
            <a:r>
              <a:rPr sz="2200"/>
              <a:t>“Why isn’t he throwing the ball for me?”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 anchor="t"/>
          <a:lstStyle>
            <a:lvl1pPr algn="l">
              <a:defRPr sz="6200" cap="all" spc="992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 spc="384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73201">
              <a:defRPr sz="1800"/>
            </a:pPr>
            <a:r>
              <a:rPr sz="6480"/>
              <a:t> </a:t>
            </a:r>
          </a:p>
          <a:p>
            <a:pPr lvl="0" defTabSz="473201">
              <a:defRPr sz="1800"/>
            </a:pPr>
            <a:r>
              <a:rPr sz="6480"/>
              <a:t>Artful Thinking Routine:</a:t>
            </a:r>
          </a:p>
          <a:p>
            <a:pPr lvl="0" defTabSz="473201">
              <a:defRPr sz="1800"/>
            </a:pPr>
            <a:r>
              <a:rPr sz="6480"/>
              <a:t>Perceive, Know, Care About</a:t>
            </a:r>
          </a:p>
        </p:txBody>
      </p:sp>
      <p:pic>
        <p:nvPicPr>
          <p:cNvPr id="36" name="Unknow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62577" y="10114959"/>
            <a:ext cx="1524001" cy="152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950" y="431800"/>
            <a:ext cx="1059600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11122710" y="2241550"/>
            <a:ext cx="18845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Perceive</a:t>
            </a:r>
          </a:p>
        </p:txBody>
      </p:sp>
      <p:sp>
        <p:nvSpPr>
          <p:cNvPr id="40" name="Shape 40"/>
          <p:cNvSpPr/>
          <p:nvPr/>
        </p:nvSpPr>
        <p:spPr>
          <a:xfrm>
            <a:off x="11436121" y="3346450"/>
            <a:ext cx="12577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Know</a:t>
            </a:r>
          </a:p>
        </p:txBody>
      </p:sp>
      <p:sp>
        <p:nvSpPr>
          <p:cNvPr id="41" name="Shape 41"/>
          <p:cNvSpPr/>
          <p:nvPr/>
        </p:nvSpPr>
        <p:spPr>
          <a:xfrm>
            <a:off x="11397945" y="4279900"/>
            <a:ext cx="133411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Care</a:t>
            </a:r>
          </a:p>
          <a:p>
            <a:pPr lvl="0">
              <a:defRPr sz="1800"/>
            </a:pPr>
            <a:r>
              <a:rPr sz="3600"/>
              <a:t>About</a:t>
            </a:r>
          </a:p>
        </p:txBody>
      </p:sp>
      <p:sp>
        <p:nvSpPr>
          <p:cNvPr id="42" name="Shape 42"/>
          <p:cNvSpPr/>
          <p:nvPr/>
        </p:nvSpPr>
        <p:spPr>
          <a:xfrm>
            <a:off x="12593129" y="9093200"/>
            <a:ext cx="25184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500"/>
              <a:t>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 advAuto="0"/>
      <p:bldP spid="40" grpId="2" animBg="1" advAuto="0"/>
      <p:bldP spid="41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950" y="431800"/>
            <a:ext cx="1059600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12593129" y="9093200"/>
            <a:ext cx="25184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500"/>
              <a:t>H</a:t>
            </a:r>
          </a:p>
        </p:txBody>
      </p:sp>
      <p:sp>
        <p:nvSpPr>
          <p:cNvPr id="48" name="Shape 48"/>
          <p:cNvSpPr/>
          <p:nvPr/>
        </p:nvSpPr>
        <p:spPr>
          <a:xfrm>
            <a:off x="2764511" y="2071428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9" name="Shape 49"/>
          <p:cNvSpPr/>
          <p:nvPr/>
        </p:nvSpPr>
        <p:spPr>
          <a:xfrm>
            <a:off x="3266844" y="5605868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0" name="Shape 50"/>
          <p:cNvSpPr/>
          <p:nvPr/>
        </p:nvSpPr>
        <p:spPr>
          <a:xfrm>
            <a:off x="9985199" y="3145834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1" name="Shape 51"/>
          <p:cNvSpPr/>
          <p:nvPr/>
        </p:nvSpPr>
        <p:spPr>
          <a:xfrm>
            <a:off x="4807808" y="3346450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2" name="Shape 52"/>
          <p:cNvSpPr/>
          <p:nvPr/>
        </p:nvSpPr>
        <p:spPr>
          <a:xfrm>
            <a:off x="5959004" y="1863503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3" name="Shape 53"/>
          <p:cNvSpPr/>
          <p:nvPr/>
        </p:nvSpPr>
        <p:spPr>
          <a:xfrm>
            <a:off x="7981553" y="4396119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4" name="Shape 54"/>
          <p:cNvSpPr/>
          <p:nvPr/>
        </p:nvSpPr>
        <p:spPr>
          <a:xfrm>
            <a:off x="11436121" y="3346450"/>
            <a:ext cx="12577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Know</a:t>
            </a:r>
          </a:p>
        </p:txBody>
      </p:sp>
      <p:sp>
        <p:nvSpPr>
          <p:cNvPr id="55" name="Shape 55"/>
          <p:cNvSpPr/>
          <p:nvPr/>
        </p:nvSpPr>
        <p:spPr>
          <a:xfrm>
            <a:off x="11122710" y="2071428"/>
            <a:ext cx="18845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Perceive</a:t>
            </a:r>
          </a:p>
        </p:txBody>
      </p:sp>
      <p:sp>
        <p:nvSpPr>
          <p:cNvPr id="56" name="Shape 56"/>
          <p:cNvSpPr/>
          <p:nvPr/>
        </p:nvSpPr>
        <p:spPr>
          <a:xfrm>
            <a:off x="11397945" y="4621471"/>
            <a:ext cx="133411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Care</a:t>
            </a:r>
          </a:p>
          <a:p>
            <a:pPr lvl="0">
              <a:defRPr sz="1800"/>
            </a:pPr>
            <a:r>
              <a:rPr sz="3600"/>
              <a:t>About</a:t>
            </a:r>
          </a:p>
        </p:txBody>
      </p:sp>
      <p:sp>
        <p:nvSpPr>
          <p:cNvPr id="57" name="Shape 57"/>
          <p:cNvSpPr/>
          <p:nvPr/>
        </p:nvSpPr>
        <p:spPr>
          <a:xfrm>
            <a:off x="4457242" y="9220199"/>
            <a:ext cx="619851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The Fire- Alexandre Antigna 1850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asted-image-small-filtered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436" y="260350"/>
            <a:ext cx="12424072" cy="89662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6552704" y="2364106"/>
            <a:ext cx="10259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>
            <a:off x="9643242" y="3419736"/>
            <a:ext cx="10259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333004" y="7050406"/>
            <a:ext cx="10259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2598368" y="9093200"/>
            <a:ext cx="24136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67" name="Shape 67"/>
          <p:cNvSpPr/>
          <p:nvPr/>
        </p:nvSpPr>
        <p:spPr>
          <a:xfrm>
            <a:off x="2922454" y="3544868"/>
            <a:ext cx="10259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622803" y="9179372"/>
            <a:ext cx="10259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endParaRPr sz="3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 advAuto="0"/>
      <p:bldP spid="64" grpId="3" animBg="1" advAuto="0"/>
      <p:bldP spid="65" grpId="4" animBg="1" advAuto="0"/>
      <p:bldP spid="67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asted-image-small-filtered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436" y="260350"/>
            <a:ext cx="12424072" cy="89662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6419748" y="2368550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3" name="Shape 63"/>
          <p:cNvSpPr/>
          <p:nvPr/>
        </p:nvSpPr>
        <p:spPr>
          <a:xfrm>
            <a:off x="8096148" y="1758950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4" name="Shape 64"/>
          <p:cNvSpPr/>
          <p:nvPr/>
        </p:nvSpPr>
        <p:spPr>
          <a:xfrm>
            <a:off x="9510286" y="3424180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5" name="Shape 65"/>
          <p:cNvSpPr/>
          <p:nvPr/>
        </p:nvSpPr>
        <p:spPr>
          <a:xfrm>
            <a:off x="1200048" y="7054850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6" name="Shape 66"/>
          <p:cNvSpPr/>
          <p:nvPr/>
        </p:nvSpPr>
        <p:spPr>
          <a:xfrm>
            <a:off x="12598368" y="9093200"/>
            <a:ext cx="24136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67" name="Shape 67"/>
          <p:cNvSpPr/>
          <p:nvPr/>
        </p:nvSpPr>
        <p:spPr>
          <a:xfrm>
            <a:off x="2789498" y="354931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68" name="Shape 68"/>
          <p:cNvSpPr/>
          <p:nvPr/>
        </p:nvSpPr>
        <p:spPr>
          <a:xfrm>
            <a:off x="4805806" y="9182100"/>
            <a:ext cx="773658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Breaking Home Ties- Norman Rockwell 1954</a:t>
            </a:r>
          </a:p>
        </p:txBody>
      </p:sp>
    </p:spTree>
    <p:extLst>
      <p:ext uri="{BB962C8B-B14F-4D97-AF65-F5344CB8AC3E}">
        <p14:creationId xmlns:p14="http://schemas.microsoft.com/office/powerpoint/2010/main" val="26760352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 advAuto="0"/>
      <p:bldP spid="63" grpId="0" animBg="1" advAuto="0"/>
      <p:bldP spid="64" grpId="0" animBg="1" advAuto="0"/>
      <p:bldP spid="65" grpId="0" animBg="1" advAuto="0"/>
      <p:bldP spid="6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Family eating-filtered.jpeg"/>
          <p:cNvPicPr/>
          <p:nvPr/>
        </p:nvPicPr>
        <p:blipFill>
          <a:blip r:embed="rId2">
            <a:extLst/>
          </a:blip>
          <a:srcRect t="4956" b="4956"/>
          <a:stretch>
            <a:fillRect/>
          </a:stretch>
        </p:blipFill>
        <p:spPr>
          <a:xfrm>
            <a:off x="0" y="1202280"/>
            <a:ext cx="13004800" cy="703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Family eating-filtered.jpeg"/>
          <p:cNvPicPr/>
          <p:nvPr/>
        </p:nvPicPr>
        <p:blipFill>
          <a:blip r:embed="rId2">
            <a:extLst/>
          </a:blip>
          <a:srcRect t="4956" b="4956"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239522">
              <a:defRPr sz="1800" cap="none" spc="0">
                <a:solidFill>
                  <a:srgbClr val="000000"/>
                </a:solidFill>
              </a:defRPr>
            </a:pPr>
            <a:r>
              <a:rPr sz="2542" i="1" cap="all" spc="406" dirty="0">
                <a:solidFill>
                  <a:srgbClr val="FFFFFF"/>
                </a:solidFill>
              </a:rPr>
              <a:t>One of the Family </a:t>
            </a:r>
          </a:p>
          <a:p>
            <a:pPr lvl="0" defTabSz="239522">
              <a:defRPr sz="1800" cap="none" spc="0">
                <a:solidFill>
                  <a:srgbClr val="000000"/>
                </a:solidFill>
              </a:defRPr>
            </a:pPr>
            <a:r>
              <a:rPr sz="2542" cap="all" spc="406" dirty="0">
                <a:solidFill>
                  <a:srgbClr val="FFFFFF"/>
                </a:solidFill>
              </a:rPr>
              <a:t>Frederick </a:t>
            </a:r>
            <a:r>
              <a:rPr sz="2542" cap="all" spc="406" dirty="0" smtClean="0">
                <a:solidFill>
                  <a:srgbClr val="FFFFFF"/>
                </a:solidFill>
              </a:rPr>
              <a:t>Cotman</a:t>
            </a:r>
            <a:endParaRPr sz="2542" cap="all" spc="406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77455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 lvl="0">
              <a:defRPr sz="1800"/>
            </a:pPr>
            <a:r>
              <a:rPr sz="6880"/>
              <a:t>Perceive, Know, Care About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952500" y="1943100"/>
            <a:ext cx="7721055" cy="647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Explore perspectives</a:t>
            </a:r>
          </a:p>
          <a:p>
            <a:pPr lvl="0">
              <a:defRPr sz="1800"/>
            </a:pPr>
            <a:r>
              <a:rPr sz="3600"/>
              <a:t>Can be inanimate objects (child’s stuffed animal, for example)</a:t>
            </a:r>
          </a:p>
          <a:p>
            <a:pPr lvl="0">
              <a:defRPr sz="1800"/>
            </a:pPr>
            <a:r>
              <a:rPr sz="3600"/>
              <a:t>Can have students speak as the people and have everyone guess who they are.</a:t>
            </a:r>
          </a:p>
          <a:p>
            <a:pPr lvl="0">
              <a:defRPr sz="1800"/>
            </a:pPr>
            <a:r>
              <a:rPr sz="3600"/>
              <a:t>Write from within the viewpoint</a:t>
            </a:r>
          </a:p>
        </p:txBody>
      </p:sp>
      <p:sp>
        <p:nvSpPr>
          <p:cNvPr id="74" name="Shape 74"/>
          <p:cNvSpPr/>
          <p:nvPr/>
        </p:nvSpPr>
        <p:spPr>
          <a:xfrm>
            <a:off x="12593129" y="9093200"/>
            <a:ext cx="25184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500"/>
              <a:t>H</a:t>
            </a:r>
          </a:p>
        </p:txBody>
      </p:sp>
      <p:pic>
        <p:nvPicPr>
          <p:cNvPr id="7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0204" y="2703722"/>
            <a:ext cx="3716817" cy="4955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Anchor standards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952500" y="2116078"/>
            <a:ext cx="7721055" cy="6477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W3</a:t>
            </a:r>
            <a:r>
              <a:rPr sz="3600"/>
              <a:t>: Write narratives to develop real or imagined experiences or events using effective technique, well-chosen details and well-structured event sequences.</a:t>
            </a:r>
            <a:endParaRPr sz="3600">
              <a:solidFill>
                <a:srgbClr val="202020"/>
              </a:solidFill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3600" b="1">
                <a:solidFill>
                  <a:srgbClr val="202020"/>
                </a:solidFill>
                <a:latin typeface="Helvetica"/>
                <a:ea typeface="Helvetica"/>
                <a:cs typeface="Helvetica"/>
                <a:sym typeface="Helvetica"/>
              </a:rPr>
              <a:t>R3</a:t>
            </a:r>
            <a:r>
              <a:rPr sz="3600">
                <a:solidFill>
                  <a:srgbClr val="202020"/>
                </a:solidFill>
              </a:rPr>
              <a:t>: Analyze how and why individuals, events, or ideas develop and interact..</a:t>
            </a:r>
          </a:p>
          <a:p>
            <a:pPr lvl="0" defTabSz="457200">
              <a:spcBef>
                <a:spcPts val="0"/>
              </a:spcBef>
              <a:defRPr sz="1800"/>
            </a:pPr>
            <a:r>
              <a:rPr sz="3600" b="1">
                <a:solidFill>
                  <a:srgbClr val="202020"/>
                </a:solidFill>
                <a:latin typeface="Helvetica"/>
                <a:ea typeface="Helvetica"/>
                <a:cs typeface="Helvetica"/>
                <a:sym typeface="Helvetica"/>
              </a:rPr>
              <a:t>S&amp;L</a:t>
            </a:r>
            <a:r>
              <a:rPr sz="3600">
                <a:solidFill>
                  <a:srgbClr val="202020"/>
                </a:solidFill>
              </a:rPr>
              <a:t>: Demonstrate understanding of multiple perspectives…</a:t>
            </a:r>
          </a:p>
        </p:txBody>
      </p:sp>
      <p:sp>
        <p:nvSpPr>
          <p:cNvPr id="79" name="Shape 79"/>
          <p:cNvSpPr/>
          <p:nvPr/>
        </p:nvSpPr>
        <p:spPr>
          <a:xfrm>
            <a:off x="12593129" y="9093200"/>
            <a:ext cx="25184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500"/>
              <a:t>H</a:t>
            </a:r>
          </a:p>
        </p:txBody>
      </p:sp>
      <p:pic>
        <p:nvPicPr>
          <p:cNvPr id="8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1429" y="2667937"/>
            <a:ext cx="3529273" cy="4417726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Macintosh PowerPoint</Application>
  <PresentationFormat>Custom</PresentationFormat>
  <Paragraphs>55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  Artful Thinking Routine: Perceive, Know, Care About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of the Family  Frederick Cotman</vt:lpstr>
      <vt:lpstr>Perceive, Know, Care About</vt:lpstr>
      <vt:lpstr>Anchor standards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Artful Thinking Routine: Perceive, Know, Care About</dc:title>
  <cp:lastModifiedBy>Bill Funkhouser</cp:lastModifiedBy>
  <cp:revision>1</cp:revision>
  <dcterms:modified xsi:type="dcterms:W3CDTF">2017-12-04T20:24:04Z</dcterms:modified>
</cp:coreProperties>
</file>