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6" r:id="rId10"/>
    <p:sldId id="275" r:id="rId11"/>
    <p:sldId id="268" r:id="rId12"/>
    <p:sldId id="276" r:id="rId13"/>
    <p:sldId id="269" r:id="rId14"/>
    <p:sldId id="270" r:id="rId15"/>
    <p:sldId id="273" r:id="rId16"/>
    <p:sldId id="271" r:id="rId17"/>
    <p:sldId id="274" r:id="rId18"/>
    <p:sldId id="272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79" autoAdjust="0"/>
  </p:normalViewPr>
  <p:slideViewPr>
    <p:cSldViewPr snapToGrid="0" snapToObjects="1">
      <p:cViewPr varScale="1">
        <p:scale>
          <a:sx n="76" d="100"/>
          <a:sy n="76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jpg"/><Relationship Id="rId3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4.jpg"/><Relationship Id="rId3" Type="http://schemas.openxmlformats.org/officeDocument/2006/relationships/image" Target="../media/image2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Relationship Id="rId3" Type="http://schemas.openxmlformats.org/officeDocument/2006/relationships/image" Target="../media/image2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and SYMBOLS</a:t>
            </a: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Placeholder 7" descr="Egyptian Eagle.jp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419" r="-51419"/>
          <a:stretch>
            <a:fillRect/>
          </a:stretch>
        </p:blipFill>
        <p:spPr>
          <a:xfrm>
            <a:off x="924983" y="3388473"/>
            <a:ext cx="7583488" cy="3469528"/>
          </a:xfrm>
        </p:spPr>
      </p:pic>
    </p:spTree>
    <p:extLst>
      <p:ext uri="{BB962C8B-B14F-4D97-AF65-F5344CB8AC3E}">
        <p14:creationId xmlns:p14="http://schemas.microsoft.com/office/powerpoint/2010/main" val="180775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ROME</a:t>
            </a:r>
            <a:endParaRPr lang="en-US" dirty="0"/>
          </a:p>
        </p:txBody>
      </p:sp>
      <p:pic>
        <p:nvPicPr>
          <p:cNvPr id="7" name="Content Placeholder 6" descr="Roman Eag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860" b="-358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0041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PATTERNS</a:t>
            </a:r>
            <a:endParaRPr lang="en-US" dirty="0"/>
          </a:p>
        </p:txBody>
      </p:sp>
      <p:pic>
        <p:nvPicPr>
          <p:cNvPr id="6" name="Content Placeholder 5" descr="Roman Pattern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66" b="216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335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SYMBOLS</a:t>
            </a:r>
            <a:endParaRPr lang="en-US" dirty="0"/>
          </a:p>
        </p:txBody>
      </p:sp>
      <p:pic>
        <p:nvPicPr>
          <p:cNvPr id="4" name="Content Placeholder 3" descr="Roman Symbol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646" r="-126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0045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SYMBOLS</a:t>
            </a:r>
            <a:endParaRPr lang="en-US" dirty="0"/>
          </a:p>
        </p:txBody>
      </p:sp>
      <p:pic>
        <p:nvPicPr>
          <p:cNvPr id="4" name="Content Placeholder 3" descr="Roman Symbol 3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" r="1948"/>
          <a:stretch>
            <a:fillRect/>
          </a:stretch>
        </p:blipFill>
        <p:spPr/>
      </p:pic>
      <p:pic>
        <p:nvPicPr>
          <p:cNvPr id="6" name="Content Placeholder 5" descr="Roman Shields 1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36" r="-48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872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HUPA, KARUK, YUROK</a:t>
            </a:r>
            <a:endParaRPr lang="en-US" dirty="0"/>
          </a:p>
        </p:txBody>
      </p:sp>
      <p:pic>
        <p:nvPicPr>
          <p:cNvPr id="4" name="Content Placeholder 3" descr="shapeimage_8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1488" r="-5148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4593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  <a:endParaRPr lang="en-US" dirty="0"/>
          </a:p>
        </p:txBody>
      </p:sp>
      <p:pic>
        <p:nvPicPr>
          <p:cNvPr id="7" name="Content Placeholder 6" descr="naAccessGal08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982" b="-18982"/>
          <a:stretch>
            <a:fillRect/>
          </a:stretch>
        </p:blipFill>
        <p:spPr/>
      </p:pic>
      <p:pic>
        <p:nvPicPr>
          <p:cNvPr id="8" name="Content Placeholder 7" descr="Basketry Designs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602" b="-836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0625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baskets</a:t>
            </a:r>
            <a:endParaRPr lang="en-US" dirty="0"/>
          </a:p>
        </p:txBody>
      </p:sp>
      <p:pic>
        <p:nvPicPr>
          <p:cNvPr id="7" name="Content Placeholder 6" descr="sm_karok_2017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336" b="-30336"/>
          <a:stretch>
            <a:fillRect/>
          </a:stretch>
        </p:blipFill>
        <p:spPr/>
      </p:pic>
      <p:pic>
        <p:nvPicPr>
          <p:cNvPr id="8" name="Content Placeholder 7" descr="sm_hupa_4049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336" b="-30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86860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</a:t>
            </a:r>
            <a:endParaRPr lang="en-US" dirty="0"/>
          </a:p>
        </p:txBody>
      </p:sp>
      <p:pic>
        <p:nvPicPr>
          <p:cNvPr id="5" name="Content Placeholder 4" descr="P3010027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32" r="-248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2634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</a:t>
            </a:r>
            <a:endParaRPr lang="en-US" dirty="0"/>
          </a:p>
        </p:txBody>
      </p:sp>
      <p:pic>
        <p:nvPicPr>
          <p:cNvPr id="5" name="Content Placeholder 4" descr="hupahat48_small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336" b="-30336"/>
          <a:stretch>
            <a:fillRect/>
          </a:stretch>
        </p:blipFill>
        <p:spPr/>
      </p:pic>
      <p:pic>
        <p:nvPicPr>
          <p:cNvPr id="6" name="Content Placeholder 5" descr="nagal1_000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52" b="-102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3087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Symbols across cultures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Egypt, Greece, Rome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Animals</a:t>
            </a:r>
          </a:p>
          <a:p>
            <a:r>
              <a:rPr lang="en-US" dirty="0" smtClean="0"/>
              <a:t>2. Plants</a:t>
            </a:r>
          </a:p>
          <a:p>
            <a:r>
              <a:rPr lang="en-US" dirty="0" smtClean="0"/>
              <a:t>3. People</a:t>
            </a:r>
          </a:p>
          <a:p>
            <a:r>
              <a:rPr lang="en-US" dirty="0" smtClean="0"/>
              <a:t>4. Shape (geometric, organic) </a:t>
            </a:r>
          </a:p>
          <a:p>
            <a:r>
              <a:rPr lang="en-US" dirty="0" smtClean="0"/>
              <a:t>5. Line</a:t>
            </a:r>
          </a:p>
          <a:p>
            <a:r>
              <a:rPr lang="en-US" dirty="0" smtClean="0"/>
              <a:t>6. Color</a:t>
            </a:r>
          </a:p>
          <a:p>
            <a:r>
              <a:rPr lang="en-US" dirty="0" smtClean="0"/>
              <a:t>7. Pattern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Hupa</a:t>
            </a:r>
            <a:r>
              <a:rPr lang="en-US" dirty="0" smtClean="0"/>
              <a:t>, Karuk, Yurok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808344" cy="3732585"/>
          </a:xfrm>
        </p:spPr>
        <p:txBody>
          <a:bodyPr/>
          <a:lstStyle/>
          <a:p>
            <a:r>
              <a:rPr lang="en-US" dirty="0" smtClean="0"/>
              <a:t>1. Animals (abstract)</a:t>
            </a:r>
          </a:p>
          <a:p>
            <a:r>
              <a:rPr lang="en-US" dirty="0" smtClean="0"/>
              <a:t>2. Plants</a:t>
            </a:r>
          </a:p>
          <a:p>
            <a:r>
              <a:rPr lang="en-US" dirty="0" smtClean="0"/>
              <a:t>3. Shape (geometric, organic)</a:t>
            </a:r>
          </a:p>
          <a:p>
            <a:r>
              <a:rPr lang="en-US" dirty="0" smtClean="0"/>
              <a:t>4. Line</a:t>
            </a:r>
          </a:p>
          <a:p>
            <a:r>
              <a:rPr lang="en-US" dirty="0" smtClean="0"/>
              <a:t>5. Color</a:t>
            </a:r>
          </a:p>
          <a:p>
            <a:r>
              <a:rPr lang="en-US" dirty="0" smtClean="0"/>
              <a:t>6. Pattern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1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PATTERN:</a:t>
            </a:r>
          </a:p>
          <a:p>
            <a:pPr marL="282575" lvl="1" indent="0">
              <a:buNone/>
            </a:pPr>
            <a:r>
              <a:rPr lang="en-US" sz="2400" b="1" dirty="0"/>
              <a:t>Pattern</a:t>
            </a:r>
            <a:r>
              <a:rPr lang="en-US" sz="2400" dirty="0"/>
              <a:t> is the repetition of visual elements such as </a:t>
            </a:r>
            <a:r>
              <a:rPr lang="en-US" sz="2400" dirty="0" smtClean="0"/>
              <a:t>line, shape and color.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dirty="0"/>
          </a:p>
        </p:txBody>
      </p:sp>
      <p:pic>
        <p:nvPicPr>
          <p:cNvPr id="6" name="Picture 5" descr="Greek Patterns 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2203" y="3575017"/>
            <a:ext cx="5630365" cy="211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315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 smtClean="0"/>
              <a:t>SYMBOL: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>A </a:t>
            </a:r>
            <a:r>
              <a:rPr lang="en-US" b="1" dirty="0">
                <a:effectLst/>
              </a:rPr>
              <a:t>symbol</a:t>
            </a:r>
            <a:r>
              <a:rPr lang="en-US" dirty="0">
                <a:effectLst/>
              </a:rPr>
              <a:t> is a person or a concept that represents, stands for or suggests another </a:t>
            </a:r>
            <a:r>
              <a:rPr lang="en-US" dirty="0" smtClean="0">
                <a:effectLst/>
              </a:rPr>
              <a:t>idea, </a:t>
            </a:r>
            <a:r>
              <a:rPr lang="en-US" dirty="0">
                <a:effectLst/>
              </a:rPr>
              <a:t>visual image, belief, action or material </a:t>
            </a:r>
            <a:r>
              <a:rPr lang="en-US" dirty="0" smtClean="0">
                <a:effectLst/>
              </a:rPr>
              <a:t>entity.  </a:t>
            </a:r>
            <a:r>
              <a:rPr lang="en-US" dirty="0">
                <a:effectLst/>
              </a:rPr>
              <a:t>Symbols take the form of words, sounds, gestures, ideas or visual images and are used to convey other ideas and beliefs.  For </a:t>
            </a:r>
            <a:r>
              <a:rPr lang="en-US" dirty="0" smtClean="0">
                <a:effectLst/>
              </a:rPr>
              <a:t>example: </a:t>
            </a:r>
          </a:p>
          <a:p>
            <a:r>
              <a:rPr lang="en-US" dirty="0">
                <a:effectLst/>
              </a:rPr>
              <a:t>A</a:t>
            </a:r>
            <a:r>
              <a:rPr lang="en-US" dirty="0" smtClean="0">
                <a:effectLst/>
              </a:rPr>
              <a:t> </a:t>
            </a:r>
            <a:r>
              <a:rPr lang="en-US" dirty="0">
                <a:effectLst/>
              </a:rPr>
              <a:t>red octagon may be a symbol for "STOP". 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On </a:t>
            </a:r>
            <a:r>
              <a:rPr lang="en-US" dirty="0">
                <a:effectLst/>
              </a:rPr>
              <a:t>a map, a blue line might represent a river.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Numerals </a:t>
            </a:r>
            <a:r>
              <a:rPr lang="en-US" dirty="0">
                <a:effectLst/>
              </a:rPr>
              <a:t>are symbols for </a:t>
            </a:r>
            <a:r>
              <a:rPr lang="en-US" dirty="0" smtClean="0">
                <a:effectLst/>
              </a:rPr>
              <a:t>numbers.  </a:t>
            </a:r>
          </a:p>
          <a:p>
            <a:r>
              <a:rPr lang="en-US" dirty="0" smtClean="0">
                <a:effectLst/>
              </a:rPr>
              <a:t>Alphabetic </a:t>
            </a:r>
            <a:r>
              <a:rPr lang="en-US" dirty="0">
                <a:effectLst/>
              </a:rPr>
              <a:t>letters may be symbols for sounds. 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Personal </a:t>
            </a:r>
            <a:r>
              <a:rPr lang="en-US" dirty="0">
                <a:effectLst/>
              </a:rPr>
              <a:t>names are symbols representing individuals.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 </a:t>
            </a:r>
            <a:r>
              <a:rPr lang="en-US" dirty="0">
                <a:effectLst/>
              </a:rPr>
              <a:t>red rose may symbolize love and compassion.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56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</a:t>
            </a:r>
            <a:endParaRPr lang="en-US" dirty="0"/>
          </a:p>
        </p:txBody>
      </p:sp>
      <p:pic>
        <p:nvPicPr>
          <p:cNvPr id="7" name="Content Placeholder 6" descr="Egyptian Patterns 2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5" r="8515"/>
          <a:stretch>
            <a:fillRect/>
          </a:stretch>
        </p:blipFill>
        <p:spPr/>
      </p:pic>
      <p:pic>
        <p:nvPicPr>
          <p:cNvPr id="8" name="Content Placeholder 7" descr="Egyptian Patterns 3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76" r="83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1933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 PATTERNS</a:t>
            </a:r>
            <a:endParaRPr lang="en-US" dirty="0"/>
          </a:p>
        </p:txBody>
      </p:sp>
      <p:pic>
        <p:nvPicPr>
          <p:cNvPr id="4" name="Content Placeholder 3" descr="Egyptian Patterns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176" r="-161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4571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 SYMBOLS</a:t>
            </a:r>
            <a:endParaRPr lang="en-US" dirty="0"/>
          </a:p>
        </p:txBody>
      </p:sp>
      <p:pic>
        <p:nvPicPr>
          <p:cNvPr id="6" name="Content Placeholder 5" descr="Egyptian Symbols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11" r="-244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295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EGYPTIAN SYMBOLS</a:t>
            </a:r>
            <a:endParaRPr lang="en-US" dirty="0"/>
          </a:p>
        </p:txBody>
      </p:sp>
      <p:pic>
        <p:nvPicPr>
          <p:cNvPr id="5" name="Content Placeholder 4" descr="Egyptian Symbols 3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1313" b="-71313"/>
          <a:stretch>
            <a:fillRect/>
          </a:stretch>
        </p:blipFill>
        <p:spPr/>
      </p:pic>
      <p:pic>
        <p:nvPicPr>
          <p:cNvPr id="7" name="Content Placeholder 6" descr="Egyptian Symbols 4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67" r="-81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92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GREECE</a:t>
            </a:r>
            <a:endParaRPr lang="en-US" dirty="0"/>
          </a:p>
        </p:txBody>
      </p:sp>
      <p:pic>
        <p:nvPicPr>
          <p:cNvPr id="5" name="Content Placeholder 4" descr="Greek Alphabet 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29" r="-85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8757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PATTERNS</a:t>
            </a:r>
            <a:endParaRPr lang="en-US" dirty="0"/>
          </a:p>
        </p:txBody>
      </p:sp>
      <p:pic>
        <p:nvPicPr>
          <p:cNvPr id="5" name="Content Placeholder 4" descr="Greek Patterns 4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252" b="-10252"/>
          <a:stretch>
            <a:fillRect/>
          </a:stretch>
        </p:blipFill>
        <p:spPr/>
      </p:pic>
      <p:pic>
        <p:nvPicPr>
          <p:cNvPr id="6" name="Content Placeholder 5" descr="Greek Patterns 5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43" b="-80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7411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81</TotalTime>
  <Words>226</Words>
  <Application>Microsoft Macintosh PowerPoint</Application>
  <PresentationFormat>On-screen Show (4:3)</PresentationFormat>
  <Paragraphs>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Precedent</vt:lpstr>
      <vt:lpstr>Patterns and SYMBOLS</vt:lpstr>
      <vt:lpstr>VOCABULARY</vt:lpstr>
      <vt:lpstr>VOCABULARY</vt:lpstr>
      <vt:lpstr>EGYPT</vt:lpstr>
      <vt:lpstr>EGYPTIAN PATTERNS</vt:lpstr>
      <vt:lpstr>EGYPTIAN SYMBOLS</vt:lpstr>
      <vt:lpstr>EGYPTIAN SYMBOLS</vt:lpstr>
      <vt:lpstr>GREECE</vt:lpstr>
      <vt:lpstr>GREEK PATTERNS</vt:lpstr>
      <vt:lpstr>ROME</vt:lpstr>
      <vt:lpstr>ROMAN PATTERNS</vt:lpstr>
      <vt:lpstr>ROMAN SYMBOLS</vt:lpstr>
      <vt:lpstr>ROMAN SYMBOLS</vt:lpstr>
      <vt:lpstr>HUPA, KARUK, YUROK</vt:lpstr>
      <vt:lpstr>patterns</vt:lpstr>
      <vt:lpstr>baskets</vt:lpstr>
      <vt:lpstr>CAP</vt:lpstr>
      <vt:lpstr>caps</vt:lpstr>
      <vt:lpstr>Comparing Symbols across cultures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Designs</dc:title>
  <dc:creator>Jennifer Mimi Dojka</dc:creator>
  <cp:lastModifiedBy>Jennifer Dojka</cp:lastModifiedBy>
  <cp:revision>12</cp:revision>
  <dcterms:created xsi:type="dcterms:W3CDTF">2016-02-28T22:09:21Z</dcterms:created>
  <dcterms:modified xsi:type="dcterms:W3CDTF">2017-02-21T23:19:51Z</dcterms:modified>
</cp:coreProperties>
</file>