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Neue Light"/>
      </a:defRPr>
    </a:lvl1pPr>
    <a:lvl2pPr indent="228600" algn="ctr" defTabSz="584200">
      <a:defRPr sz="3600">
        <a:latin typeface="+mn-lt"/>
        <a:ea typeface="+mn-ea"/>
        <a:cs typeface="+mn-cs"/>
        <a:sym typeface="Helvetica Neue Light"/>
      </a:defRPr>
    </a:lvl2pPr>
    <a:lvl3pPr indent="457200" algn="ctr" defTabSz="584200">
      <a:defRPr sz="3600">
        <a:latin typeface="+mn-lt"/>
        <a:ea typeface="+mn-ea"/>
        <a:cs typeface="+mn-cs"/>
        <a:sym typeface="Helvetica Neue Light"/>
      </a:defRPr>
    </a:lvl3pPr>
    <a:lvl4pPr indent="685800" algn="ctr" defTabSz="584200">
      <a:defRPr sz="3600">
        <a:latin typeface="+mn-lt"/>
        <a:ea typeface="+mn-ea"/>
        <a:cs typeface="+mn-cs"/>
        <a:sym typeface="Helvetica Neue Light"/>
      </a:defRPr>
    </a:lvl4pPr>
    <a:lvl5pPr indent="914400" algn="ctr" defTabSz="584200">
      <a:defRPr sz="3600">
        <a:latin typeface="+mn-lt"/>
        <a:ea typeface="+mn-ea"/>
        <a:cs typeface="+mn-cs"/>
        <a:sym typeface="Helvetica Neue Light"/>
      </a:defRPr>
    </a:lvl5pPr>
    <a:lvl6pPr indent="1143000" algn="ctr" defTabSz="584200">
      <a:defRPr sz="3600">
        <a:latin typeface="+mn-lt"/>
        <a:ea typeface="+mn-ea"/>
        <a:cs typeface="+mn-cs"/>
        <a:sym typeface="Helvetica Neue Light"/>
      </a:defRPr>
    </a:lvl6pPr>
    <a:lvl7pPr indent="1371600" algn="ctr" defTabSz="584200">
      <a:defRPr sz="3600">
        <a:latin typeface="+mn-lt"/>
        <a:ea typeface="+mn-ea"/>
        <a:cs typeface="+mn-cs"/>
        <a:sym typeface="Helvetica Neue Light"/>
      </a:defRPr>
    </a:lvl7pPr>
    <a:lvl8pPr indent="1600200" algn="ctr" defTabSz="584200">
      <a:defRPr sz="3600">
        <a:latin typeface="+mn-lt"/>
        <a:ea typeface="+mn-ea"/>
        <a:cs typeface="+mn-cs"/>
        <a:sym typeface="Helvetica Neue Light"/>
      </a:defRPr>
    </a:lvl8pPr>
    <a:lvl9pPr indent="1828800" algn="ctr" defTabSz="584200">
      <a:defRPr sz="3600"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8" name="Shape 3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571500" y="4749800"/>
            <a:ext cx="11868094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" name="Shape 7"/>
          <p:cNvSpPr/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8" name="Shape 8"/>
          <p:cNvSpPr/>
          <p:nvPr>
            <p:ph type="body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5400000">
            <a:off x="6832536" y="8686863"/>
            <a:ext cx="142252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" name="Shape 11"/>
          <p:cNvSpPr/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571500" y="4864100"/>
            <a:ext cx="5334476" cy="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" name="Shape 17"/>
          <p:cNvSpPr/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8" name="Shape 18"/>
          <p:cNvSpPr/>
          <p:nvPr>
            <p:ph type="body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  <a:endParaRPr sz="3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  <a:endParaRPr sz="3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  <a:endParaRPr sz="3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  <a:endParaRPr sz="3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571500" y="1968500"/>
            <a:ext cx="5073394" cy="133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" name="Shape 26"/>
          <p:cNvSpPr/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7" name="Shape 27"/>
          <p:cNvSpPr/>
          <p:nvPr>
            <p:ph type="body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  <a:endParaRPr sz="3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  <a:endParaRPr sz="3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  <a:endParaRPr sz="3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  <a:endParaRPr sz="3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9055098" y="508000"/>
            <a:ext cx="128" cy="797563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" name="Shape 32"/>
          <p:cNvSpPr/>
          <p:nvPr/>
        </p:nvSpPr>
        <p:spPr>
          <a:xfrm>
            <a:off x="9055096" y="4464050"/>
            <a:ext cx="3448503" cy="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71500" y="1968500"/>
            <a:ext cx="11868106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  <a:endParaRPr sz="3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  <a:endParaRPr sz="3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  <a:endParaRPr sz="3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  <a:endParaRPr sz="3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457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1pPr>
      <a:lvl2pPr marL="914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2pPr>
      <a:lvl3pPr marL="1371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3pPr>
      <a:lvl4pPr marL="1828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4pPr>
      <a:lvl5pPr marL="22860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5pPr>
      <a:lvl6pPr marL="2743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6pPr>
      <a:lvl7pPr marL="3200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7pPr>
      <a:lvl8pPr marL="3657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8pPr>
      <a:lvl9pPr marL="4114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Relationship Id="rId5" Type="http://schemas.openxmlformats.org/officeDocument/2006/relationships/hyperlink" Target="https://www.youtube.com/watch?v=cPbKUF2zbyw" TargetMode="Externa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Relationship Id="rId3" Type="http://schemas.openxmlformats.org/officeDocument/2006/relationships/hyperlink" Target="http://www2.ed.gov/programs/artsedmodel/index.html" TargetMode="Externa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North Coast Arts Integration Project</a:t>
            </a:r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A four year collaboration between HSU, Eureka City Schools and </a:t>
            </a:r>
            <a:endParaRPr sz="2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Klamath Trinity Joint Unified School District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asted-image.tif"/>
          <p:cNvPicPr/>
          <p:nvPr/>
        </p:nvPicPr>
        <p:blipFill>
          <a:blip r:embed="rId2">
            <a:extLst/>
          </a:blip>
          <a:srcRect l="27786" t="0" r="27786" b="0"/>
          <a:stretch>
            <a:fillRect/>
          </a:stretch>
        </p:blipFill>
        <p:spPr>
          <a:xfrm>
            <a:off x="8128000" y="1219200"/>
            <a:ext cx="4876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Who is involved</a:t>
            </a:r>
          </a:p>
        </p:txBody>
      </p:sp>
      <p:sp>
        <p:nvSpPr>
          <p:cNvPr id="76" name="Shape 76"/>
          <p:cNvSpPr/>
          <p:nvPr>
            <p:ph type="body" idx="1"/>
          </p:nvPr>
        </p:nvSpPr>
        <p:spPr>
          <a:xfrm>
            <a:off x="571500" y="2222500"/>
            <a:ext cx="6896100" cy="6667500"/>
          </a:xfrm>
          <a:prstGeom prst="rect">
            <a:avLst/>
          </a:prstGeom>
        </p:spPr>
        <p:txBody>
          <a:bodyPr/>
          <a:lstStyle/>
          <a:p>
            <a:pPr lvl="0" marL="323595" indent="-323595" defTabSz="572516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548">
                <a:solidFill>
                  <a:srgbClr val="626262"/>
                </a:solidFill>
              </a:rPr>
              <a:t>Phase one involves Zane, Winship, Hoopa Valley and Trinity Valley 6-8 students.</a:t>
            </a:r>
            <a:endParaRPr sz="2548">
              <a:solidFill>
                <a:srgbClr val="626262"/>
              </a:solidFill>
            </a:endParaRPr>
          </a:p>
          <a:p>
            <a:pPr lvl="0" marL="323595" indent="-323595" defTabSz="572516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548">
                <a:solidFill>
                  <a:srgbClr val="626262"/>
                </a:solidFill>
              </a:rPr>
              <a:t>Tish Nilsen - project director</a:t>
            </a:r>
            <a:endParaRPr sz="2548">
              <a:solidFill>
                <a:srgbClr val="626262"/>
              </a:solidFill>
            </a:endParaRPr>
          </a:p>
          <a:p>
            <a:pPr lvl="0" marL="323595" indent="-323595" defTabSz="572516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548">
                <a:solidFill>
                  <a:srgbClr val="626262"/>
                </a:solidFill>
              </a:rPr>
              <a:t>Jack Bareilles - project evaluator</a:t>
            </a:r>
            <a:endParaRPr sz="2548">
              <a:solidFill>
                <a:srgbClr val="626262"/>
              </a:solidFill>
            </a:endParaRPr>
          </a:p>
          <a:p>
            <a:pPr lvl="0" marL="323595" indent="-323595" defTabSz="572516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548">
                <a:solidFill>
                  <a:srgbClr val="626262"/>
                </a:solidFill>
              </a:rPr>
              <a:t>Heather Gaiera and Bill Funkhouser - project coordinators</a:t>
            </a:r>
            <a:endParaRPr sz="2548">
              <a:solidFill>
                <a:srgbClr val="626262"/>
              </a:solidFill>
            </a:endParaRPr>
          </a:p>
          <a:p>
            <a:pPr lvl="0" marL="323595" indent="-323595" defTabSz="572516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548">
                <a:solidFill>
                  <a:srgbClr val="626262"/>
                </a:solidFill>
              </a:rPr>
              <a:t>Jennifer Lane - Klamath/ Trinity coordinator</a:t>
            </a:r>
            <a:endParaRPr sz="2548">
              <a:solidFill>
                <a:srgbClr val="626262"/>
              </a:solidFill>
            </a:endParaRPr>
          </a:p>
          <a:p>
            <a:pPr lvl="0" marL="323595" indent="-323595" defTabSz="572516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548">
                <a:solidFill>
                  <a:srgbClr val="626262"/>
                </a:solidFill>
              </a:rPr>
              <a:t>Beth Foster - instructional coach</a:t>
            </a:r>
            <a:endParaRPr sz="2548">
              <a:solidFill>
                <a:srgbClr val="626262"/>
              </a:solidFill>
            </a:endParaRPr>
          </a:p>
          <a:p>
            <a:pPr lvl="0" marL="323595" indent="-323595" defTabSz="572516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548">
                <a:solidFill>
                  <a:srgbClr val="626262"/>
                </a:solidFill>
              </a:rPr>
              <a:t>Lyn Scott &amp; Mimi Dojka - HSU leads</a:t>
            </a:r>
            <a:endParaRPr sz="2548">
              <a:solidFill>
                <a:srgbClr val="626262"/>
              </a:solidFill>
            </a:endParaRPr>
          </a:p>
          <a:p>
            <a:pPr lvl="0" marL="323595" indent="-323595" defTabSz="572516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548">
                <a:solidFill>
                  <a:srgbClr val="626262"/>
                </a:solidFill>
              </a:rPr>
              <a:t>You!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title"/>
          </p:nvPr>
        </p:nvSpPr>
        <p:spPr>
          <a:prstGeom prst="rect">
            <a:avLst/>
          </a:prstGeom>
        </p:spPr>
        <p:txBody>
          <a:bodyPr anchor="t"/>
          <a:lstStyle/>
          <a:p>
            <a:pPr lvl="0">
              <a:defRPr sz="1800"/>
            </a:pPr>
            <a:r>
              <a:rPr sz="4200"/>
              <a:t>Two participation levels for 6</a:t>
            </a:r>
            <a:r>
              <a:rPr sz="4000"/>
              <a:t>th</a:t>
            </a:r>
            <a:r>
              <a:rPr sz="4200"/>
              <a:t>-8</a:t>
            </a:r>
            <a:r>
              <a:rPr sz="4000"/>
              <a:t>th</a:t>
            </a:r>
            <a:r>
              <a:rPr sz="4200"/>
              <a:t> teachers this year</a:t>
            </a:r>
          </a:p>
        </p:txBody>
      </p:sp>
      <p:sp>
        <p:nvSpPr>
          <p:cNvPr id="79" name="Shape 7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Site Leaders </a:t>
            </a:r>
            <a:endParaRPr sz="3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Teacher Participants 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" name="Table 81"/>
          <p:cNvGraphicFramePr/>
          <p:nvPr/>
        </p:nvGraphicFramePr>
        <p:xfrm>
          <a:off x="781093" y="590123"/>
          <a:ext cx="11445789" cy="7737333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{CF821DB8-F4EB-4A41-A1BA-3FCAFE7338EE}</a:tableStyleId>
              </a:tblPr>
              <a:tblGrid>
                <a:gridCol w="5721306"/>
                <a:gridCol w="5721306"/>
              </a:tblGrid>
              <a:tr h="802204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600">
                          <a:solidFill>
                            <a:srgbClr val="FFFFFF"/>
                          </a:solidFill>
                        </a:rPr>
                        <a:t>Site Leader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64B2D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600">
                          <a:solidFill>
                            <a:srgbClr val="FFFFFF"/>
                          </a:solidFill>
                        </a:rPr>
                        <a:t>Teacher Participant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64B2DF"/>
                    </a:solidFill>
                  </a:tcPr>
                </a:tc>
              </a:tr>
              <a:tr h="1200150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Design and implement arts integrated lessons 
into your curriculum 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cPr/>
                </a:tc>
              </a:tr>
              <a:tr h="776399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Collaborate and co-teach with teaching artists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cPr/>
                </a:tc>
              </a:tr>
              <a:tr h="65087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Regular meetings to discuss progress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cPr/>
                </a:tc>
              </a:tr>
              <a:tr h="119697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Be contact person 
at your school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_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776399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40 hours professional development in Spring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_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776399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 Day Summer Institute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 day Summer Institute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776399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 year commitment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 year renewable commitment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776399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$1000 per year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$500 per year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Site leader professional development</a:t>
            </a:r>
          </a:p>
        </p:txBody>
      </p:sp>
      <p:sp>
        <p:nvSpPr>
          <p:cNvPr id="84" name="Shape 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The 40 hours are flexible.  </a:t>
            </a:r>
            <a:endParaRPr sz="3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Attend what you can from over 60 planned hours to meet 40 hour requirement.</a:t>
            </a:r>
            <a:endParaRPr sz="3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Online courses, HCOE forum, readings</a:t>
            </a:r>
            <a:endParaRPr sz="3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Instruction will include integration strategies, technology training, curriculum alignment and mapping, collaboration with teaching artists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What we provide</a:t>
            </a:r>
          </a:p>
        </p:txBody>
      </p:sp>
      <p:sp>
        <p:nvSpPr>
          <p:cNvPr id="87" name="Shape 87"/>
          <p:cNvSpPr/>
          <p:nvPr>
            <p:ph type="body" idx="1"/>
          </p:nvPr>
        </p:nvSpPr>
        <p:spPr>
          <a:xfrm>
            <a:off x="571500" y="2184528"/>
            <a:ext cx="11861800" cy="66675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Field trip opportunities to attend arts events</a:t>
            </a:r>
            <a:endParaRPr sz="3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20 tablet computers for your school</a:t>
            </a:r>
            <a:endParaRPr sz="3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Lesson plans and modules for arts &amp; technology integration </a:t>
            </a:r>
            <a:endParaRPr sz="3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Professional artist collaboration opportunities</a:t>
            </a:r>
            <a:endParaRPr sz="3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Ample training to ensure your students’ success</a:t>
            </a:r>
            <a:endParaRPr sz="3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Extended education credits available through HSU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Should you get involved?</a:t>
            </a:r>
          </a:p>
        </p:txBody>
      </p:sp>
      <p:sp>
        <p:nvSpPr>
          <p:cNvPr id="90" name="Shape 9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52627" indent="-452627" defTabSz="578358">
              <a:spcBef>
                <a:spcPts val="4100"/>
              </a:spcBef>
              <a:defRPr sz="1800">
                <a:solidFill>
                  <a:srgbClr val="000000"/>
                </a:solidFill>
              </a:defRPr>
            </a:pPr>
            <a:r>
              <a:rPr sz="3564">
                <a:solidFill>
                  <a:srgbClr val="747474"/>
                </a:solidFill>
              </a:rPr>
              <a:t>Do you want your students to be creative problem solvers who work with others to persevere through the rigorous demands of weaving multiple ideas into a final project that demonstrates understanding of core standards? </a:t>
            </a:r>
            <a:endParaRPr sz="3564">
              <a:solidFill>
                <a:srgbClr val="747474"/>
              </a:solidFill>
            </a:endParaRPr>
          </a:p>
          <a:p>
            <a:pPr lvl="0" marL="452627" indent="-452627" defTabSz="578358">
              <a:spcBef>
                <a:spcPts val="4100"/>
              </a:spcBef>
              <a:defRPr sz="1800">
                <a:solidFill>
                  <a:srgbClr val="000000"/>
                </a:solidFill>
              </a:defRPr>
            </a:pPr>
            <a:r>
              <a:rPr sz="3564">
                <a:solidFill>
                  <a:srgbClr val="747474"/>
                </a:solidFill>
              </a:rPr>
              <a:t>Do you want to take your teaching and the learning of your students to ground breaking new levels? </a:t>
            </a:r>
            <a:endParaRPr sz="3564">
              <a:solidFill>
                <a:srgbClr val="747474"/>
              </a:solidFill>
            </a:endParaRPr>
          </a:p>
          <a:p>
            <a:pPr lvl="0" marL="452627" indent="-452627" defTabSz="578358">
              <a:spcBef>
                <a:spcPts val="4100"/>
              </a:spcBef>
              <a:defRPr sz="1800">
                <a:solidFill>
                  <a:srgbClr val="000000"/>
                </a:solidFill>
              </a:defRPr>
            </a:pPr>
            <a:r>
              <a:rPr sz="3564">
                <a:solidFill>
                  <a:srgbClr val="747474"/>
                </a:solidFill>
              </a:rPr>
              <a:t>Do you enjoy collaboration, research, and intentional alignment of your curriculum in ways that challenge and engage students?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unname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97359"/>
            <a:ext cx="13004801" cy="96991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/>
            </a:pPr>
            <a:r>
              <a:rPr sz="4200"/>
              <a:t>What are some positive things about this project that excite you?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asted-image.tif"/>
          <p:cNvPicPr/>
          <p:nvPr/>
        </p:nvPicPr>
        <p:blipFill>
          <a:blip r:embed="rId2">
            <a:extLst/>
          </a:blip>
          <a:srcRect l="24222" t="0" r="0" b="0"/>
          <a:stretch>
            <a:fillRect/>
          </a:stretch>
        </p:blipFill>
        <p:spPr>
          <a:xfrm>
            <a:off x="6654800" y="1839099"/>
            <a:ext cx="6010702" cy="5288002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>
            <p:ph type="title"/>
          </p:nvPr>
        </p:nvSpPr>
        <p:spPr>
          <a:xfrm>
            <a:off x="571737" y="1422457"/>
            <a:ext cx="5334001" cy="3175001"/>
          </a:xfrm>
          <a:prstGeom prst="rect">
            <a:avLst/>
          </a:prstGeom>
        </p:spPr>
        <p:txBody>
          <a:bodyPr/>
          <a:lstStyle/>
          <a:p>
            <a:pPr lvl="0" defTabSz="461518">
              <a:defRPr sz="1800"/>
            </a:pPr>
            <a:r>
              <a:rPr sz="3318"/>
              <a:t>Please fill out the paper form to indicate your participation level.</a:t>
            </a:r>
            <a:endParaRPr sz="3318"/>
          </a:p>
          <a:p>
            <a:pPr lvl="0" defTabSz="461518">
              <a:defRPr sz="1800"/>
            </a:pPr>
            <a:r>
              <a:rPr b="1" sz="3318">
                <a:latin typeface="Helvetica Neue"/>
                <a:ea typeface="Helvetica Neue"/>
                <a:cs typeface="Helvetica Neue"/>
                <a:sym typeface="Helvetica Neue"/>
              </a:rPr>
              <a:t>Site leader </a:t>
            </a:r>
            <a:r>
              <a:rPr sz="3318"/>
              <a:t>or</a:t>
            </a:r>
            <a:endParaRPr b="1" sz="3318"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defTabSz="461518">
              <a:defRPr sz="1800"/>
            </a:pPr>
            <a:r>
              <a:rPr b="1" sz="3318">
                <a:latin typeface="Helvetica Neue"/>
                <a:ea typeface="Helvetica Neue"/>
                <a:cs typeface="Helvetica Neue"/>
                <a:sym typeface="Helvetica Neue"/>
              </a:rPr>
              <a:t>Teacher participant </a:t>
            </a:r>
            <a:r>
              <a:rPr sz="3318"/>
              <a:t>or</a:t>
            </a:r>
            <a:r>
              <a:rPr b="1" sz="3318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1" sz="3318"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defTabSz="461518">
              <a:defRPr sz="1800"/>
            </a:pPr>
            <a:r>
              <a:rPr b="1" sz="3318">
                <a:latin typeface="Helvetica Neue"/>
                <a:ea typeface="Helvetica Neue"/>
                <a:cs typeface="Helvetica Neue"/>
                <a:sym typeface="Helvetica Neue"/>
              </a:rPr>
              <a:t>Not interested at this time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Objective:  You will be able to </a:t>
            </a:r>
            <a:r>
              <a:rPr b="1" sz="4200">
                <a:latin typeface="Helvetica Neue"/>
                <a:ea typeface="Helvetica Neue"/>
                <a:cs typeface="Helvetica Neue"/>
                <a:sym typeface="Helvetica Neue"/>
              </a:rPr>
              <a:t>describe</a:t>
            </a:r>
            <a:r>
              <a:rPr sz="4200"/>
              <a:t> the NCAIP and </a:t>
            </a:r>
            <a:r>
              <a:rPr b="1" sz="4200">
                <a:latin typeface="Helvetica Neue"/>
                <a:ea typeface="Helvetica Neue"/>
                <a:cs typeface="Helvetica Neue"/>
                <a:sym typeface="Helvetica Neue"/>
              </a:rPr>
              <a:t>decide</a:t>
            </a:r>
            <a:r>
              <a:rPr sz="4200"/>
              <a:t> on your participation level in this dynamic, innovative, collaborative opportunity.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title"/>
          </p:nvPr>
        </p:nvSpPr>
        <p:spPr>
          <a:xfrm>
            <a:off x="571500" y="2374900"/>
            <a:ext cx="11861800" cy="31750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/>
            </a:pPr>
            <a:r>
              <a:rPr b="1" sz="4200"/>
              <a:t>Question:  Think of a favorite teacher you had.  </a:t>
            </a:r>
            <a:endParaRPr b="1" sz="4200"/>
          </a:p>
        </p:txBody>
      </p:sp>
      <p:sp>
        <p:nvSpPr>
          <p:cNvPr id="46" name="Shape 46"/>
          <p:cNvSpPr/>
          <p:nvPr/>
        </p:nvSpPr>
        <p:spPr>
          <a:xfrm>
            <a:off x="631189" y="4509886"/>
            <a:ext cx="11742421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/>
            </a:lvl1pPr>
          </a:lstStyle>
          <a:p>
            <a:pPr lvl="0">
              <a:defRPr sz="1800"/>
            </a:pPr>
            <a:r>
              <a:rPr sz="4200"/>
              <a:t>What did they do?  How did you feel in their class?</a:t>
            </a:r>
          </a:p>
        </p:txBody>
      </p:sp>
      <p:sp>
        <p:nvSpPr>
          <p:cNvPr id="47" name="Shape 47"/>
          <p:cNvSpPr/>
          <p:nvPr/>
        </p:nvSpPr>
        <p:spPr>
          <a:xfrm>
            <a:off x="1395285" y="5551286"/>
            <a:ext cx="10214230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/>
            </a:lvl1pPr>
          </a:lstStyle>
          <a:p>
            <a:pPr lvl="0">
              <a:defRPr sz="1800"/>
            </a:pPr>
            <a:r>
              <a:rPr sz="4200"/>
              <a:t>Were you engaged?  Did you feel creative?  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" grpId="2"/>
      <p:bldP build="whole" bldLvl="1" animBg="1" rev="0" advAuto="0" spid="4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xfrm>
            <a:off x="571500" y="2806448"/>
            <a:ext cx="11861800" cy="3175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Elbow partners: share your memory of this teacher.</a:t>
            </a:r>
          </a:p>
        </p:txBody>
      </p:sp>
      <p:sp>
        <p:nvSpPr>
          <p:cNvPr id="50" name="Shape 50"/>
          <p:cNvSpPr/>
          <p:nvPr/>
        </p:nvSpPr>
        <p:spPr>
          <a:xfrm>
            <a:off x="1441691" y="5092577"/>
            <a:ext cx="10121418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/>
            </a:lvl1pPr>
          </a:lstStyle>
          <a:p>
            <a:pPr lvl="0">
              <a:defRPr sz="1800"/>
            </a:pPr>
            <a:r>
              <a:rPr sz="4200"/>
              <a:t>Keep them in mind during this presentation.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What is arts integration?</a:t>
            </a:r>
          </a:p>
        </p:txBody>
      </p:sp>
      <p:grpSp>
        <p:nvGrpSpPr>
          <p:cNvPr id="55" name="Group 55"/>
          <p:cNvGrpSpPr/>
          <p:nvPr/>
        </p:nvGrpSpPr>
        <p:grpSpPr>
          <a:xfrm>
            <a:off x="5489810" y="2565400"/>
            <a:ext cx="5187480" cy="5187479"/>
            <a:chOff x="0" y="0"/>
            <a:chExt cx="5187478" cy="5187478"/>
          </a:xfrm>
        </p:grpSpPr>
        <p:sp>
          <p:nvSpPr>
            <p:cNvPr id="53" name="Shape 53"/>
            <p:cNvSpPr/>
            <p:nvPr/>
          </p:nvSpPr>
          <p:spPr>
            <a:xfrm>
              <a:off x="0" y="0"/>
              <a:ext cx="5187479" cy="5187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656837">
                <a:alpha val="598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4" name="Shape 54"/>
            <p:cNvSpPr/>
            <p:nvPr/>
          </p:nvSpPr>
          <p:spPr>
            <a:xfrm>
              <a:off x="2720663" y="1556030"/>
              <a:ext cx="2248053" cy="1205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Core </a:t>
              </a:r>
              <a:endParaRPr sz="3600"/>
            </a:p>
            <a:p>
              <a:pPr lvl="0">
                <a:defRPr sz="1800"/>
              </a:pPr>
              <a:r>
                <a:rPr sz="3600"/>
                <a:t>Curriculum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2911710" y="2717800"/>
            <a:ext cx="5187480" cy="5187479"/>
            <a:chOff x="0" y="0"/>
            <a:chExt cx="5187478" cy="5187478"/>
          </a:xfrm>
        </p:grpSpPr>
        <p:sp>
          <p:nvSpPr>
            <p:cNvPr id="56" name="Shape 56"/>
            <p:cNvSpPr/>
            <p:nvPr/>
          </p:nvSpPr>
          <p:spPr>
            <a:xfrm>
              <a:off x="0" y="0"/>
              <a:ext cx="5187479" cy="5187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AD584F">
                    <a:alpha val="85022"/>
                  </a:srgbClr>
                </a:gs>
                <a:gs pos="100000">
                  <a:srgbClr val="763A34">
                    <a:alpha val="85022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7" name="Shape 57"/>
            <p:cNvSpPr/>
            <p:nvPr/>
          </p:nvSpPr>
          <p:spPr>
            <a:xfrm>
              <a:off x="167963" y="1556030"/>
              <a:ext cx="2248053" cy="1205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Arts </a:t>
              </a:r>
              <a:endParaRPr sz="3600"/>
            </a:p>
            <a:p>
              <a:pPr lvl="0">
                <a:defRPr sz="1800"/>
              </a:pPr>
              <a:r>
                <a:rPr sz="3600"/>
                <a:t>Curriculum</a:t>
              </a:r>
            </a:p>
          </p:txBody>
        </p:sp>
      </p:grpSp>
      <p:sp>
        <p:nvSpPr>
          <p:cNvPr id="59" name="Shape 59"/>
          <p:cNvSpPr/>
          <p:nvPr/>
        </p:nvSpPr>
        <p:spPr>
          <a:xfrm>
            <a:off x="5611672" y="4273830"/>
            <a:ext cx="2492656" cy="120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b="1" sz="3600">
                <a:latin typeface="Helvetica Neue"/>
                <a:ea typeface="Helvetica Neue"/>
                <a:cs typeface="Helvetica Neue"/>
                <a:sym typeface="Helvetica Neue"/>
              </a:rPr>
              <a:t>Arts 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>
              <a:defRPr sz="1800"/>
            </a:pPr>
            <a:r>
              <a:rPr b="1" sz="3600">
                <a:latin typeface="Helvetica Neue"/>
                <a:ea typeface="Helvetica Neue"/>
                <a:cs typeface="Helvetica Neue"/>
                <a:sym typeface="Helvetica Neue"/>
              </a:rPr>
              <a:t>Integration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" grpId="2"/>
      <p:bldP build="whole" bldLvl="1" animBg="1" rev="0" advAuto="0" spid="59" grpId="3"/>
      <p:bldP build="whole" bldLvl="1" animBg="1" rev="0" advAuto="0" spid="5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Why arts integration?</a:t>
            </a:r>
          </a:p>
        </p:txBody>
      </p:sp>
      <p:sp>
        <p:nvSpPr>
          <p:cNvPr id="62" name="Shape 62"/>
          <p:cNvSpPr/>
          <p:nvPr>
            <p:ph type="body" idx="1"/>
          </p:nvPr>
        </p:nvSpPr>
        <p:spPr>
          <a:xfrm>
            <a:off x="571500" y="2209928"/>
            <a:ext cx="11861800" cy="6667501"/>
          </a:xfrm>
          <a:prstGeom prst="rect">
            <a:avLst/>
          </a:prstGeom>
        </p:spPr>
        <p:txBody>
          <a:bodyPr/>
          <a:lstStyle/>
          <a:p>
            <a:pPr lvl="0" marL="452627" indent="-452627" defTabSz="578358">
              <a:spcBef>
                <a:spcPts val="4100"/>
              </a:spcBef>
              <a:defRPr sz="1800">
                <a:solidFill>
                  <a:srgbClr val="000000"/>
                </a:solidFill>
              </a:defRPr>
            </a:pPr>
            <a:r>
              <a:rPr sz="3564">
                <a:solidFill>
                  <a:srgbClr val="747474"/>
                </a:solidFill>
              </a:rPr>
              <a:t>CCSS require deep understanding of concepts best achieved by integrating various content areas</a:t>
            </a:r>
            <a:endParaRPr sz="3564">
              <a:solidFill>
                <a:srgbClr val="747474"/>
              </a:solidFill>
            </a:endParaRPr>
          </a:p>
          <a:p>
            <a:pPr lvl="0" marL="452627" indent="-452627" defTabSz="578358">
              <a:spcBef>
                <a:spcPts val="4100"/>
              </a:spcBef>
              <a:defRPr sz="1800">
                <a:solidFill>
                  <a:srgbClr val="000000"/>
                </a:solidFill>
              </a:defRPr>
            </a:pPr>
            <a:r>
              <a:rPr sz="3564">
                <a:solidFill>
                  <a:srgbClr val="747474"/>
                </a:solidFill>
              </a:rPr>
              <a:t>Provides advanced skills demanded by the complexity of modern life that are ignored by teaching only “The Basics”</a:t>
            </a:r>
            <a:endParaRPr sz="3564">
              <a:solidFill>
                <a:srgbClr val="747474"/>
              </a:solidFill>
            </a:endParaRPr>
          </a:p>
          <a:p>
            <a:pPr lvl="0" marL="452627" indent="-452627" defTabSz="578358">
              <a:spcBef>
                <a:spcPts val="4100"/>
              </a:spcBef>
              <a:defRPr sz="1800">
                <a:solidFill>
                  <a:srgbClr val="000000"/>
                </a:solidFill>
              </a:defRPr>
            </a:pPr>
            <a:r>
              <a:rPr sz="3564">
                <a:solidFill>
                  <a:srgbClr val="747474"/>
                </a:solidFill>
              </a:rPr>
              <a:t>Provides access points to engage a diverse student population and connects their world to the classroom</a:t>
            </a:r>
            <a:endParaRPr sz="3564">
              <a:solidFill>
                <a:srgbClr val="747474"/>
              </a:solidFill>
            </a:endParaRPr>
          </a:p>
          <a:p>
            <a:pPr lvl="0" marL="452627" indent="-452627" defTabSz="578358">
              <a:spcBef>
                <a:spcPts val="4100"/>
              </a:spcBef>
              <a:defRPr sz="1800">
                <a:solidFill>
                  <a:srgbClr val="000000"/>
                </a:solidFill>
              </a:defRPr>
            </a:pPr>
            <a:r>
              <a:rPr sz="3564">
                <a:solidFill>
                  <a:srgbClr val="747474"/>
                </a:solidFill>
              </a:rPr>
              <a:t>Develops 21st century skills in communication, collaboration, creativity, critical thinking, perseverance and innovation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Arts Integration for Deeper Learning in Middle School - YouTube [720p]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877630"/>
            <a:ext cx="13004801" cy="7315201"/>
          </a:xfrm>
          <a:prstGeom prst="rect">
            <a:avLst/>
          </a:prstGeom>
        </p:spPr>
      </p:pic>
      <p:sp>
        <p:nvSpPr>
          <p:cNvPr id="65" name="Shape 65"/>
          <p:cNvSpPr/>
          <p:nvPr/>
        </p:nvSpPr>
        <p:spPr>
          <a:xfrm>
            <a:off x="1219470" y="8547795"/>
            <a:ext cx="10737406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u="sng">
                <a:hlinkClick r:id="rId5" invalidUrl="" action="" tgtFrame="" tooltip="" history="1" highlightClick="0" endSnd="0"/>
              </a:defRPr>
            </a:lvl1pPr>
          </a:lstStyle>
          <a:p>
            <a:pPr lvl="0">
              <a:defRPr sz="1800" u="none"/>
            </a:pPr>
            <a:r>
              <a:rPr sz="3600" u="sng">
                <a:hlinkClick r:id="rId5" invalidUrl="" action="" tgtFrame="" tooltip="" history="1" highlightClick="0" endSnd="0"/>
              </a:rPr>
              <a:t>https://www.youtube.com/watch?v=cPbKUF2zbyw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asted-image.tif"/>
          <p:cNvPicPr/>
          <p:nvPr/>
        </p:nvPicPr>
        <p:blipFill>
          <a:blip r:embed="rId2">
            <a:extLst/>
          </a:blip>
          <a:srcRect l="25000" t="0" r="25000" b="0"/>
          <a:stretch>
            <a:fillRect/>
          </a:stretch>
        </p:blipFill>
        <p:spPr>
          <a:xfrm>
            <a:off x="6502400" y="0"/>
            <a:ext cx="65024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What is the grant?</a:t>
            </a:r>
          </a:p>
        </p:txBody>
      </p:sp>
      <p:sp>
        <p:nvSpPr>
          <p:cNvPr id="69" name="Shape 69"/>
          <p:cNvSpPr/>
          <p:nvPr>
            <p:ph type="body" idx="1"/>
          </p:nvPr>
        </p:nvSpPr>
        <p:spPr>
          <a:xfrm>
            <a:off x="568196" y="2070100"/>
            <a:ext cx="5080001" cy="66675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$2.2 million budget federally funded through </a:t>
            </a:r>
            <a:r>
              <a:rPr sz="2600">
                <a:solidFill>
                  <a:srgbClr val="747474"/>
                </a:solidFill>
                <a:hlinkClick r:id="rId3" invalidUrl="" action="" tgtFrame="" tooltip="" history="1" highlightClick="0" endSnd="0"/>
              </a:rPr>
              <a:t>U.S. Department of Education's Arts in Education Model Development and Dissemination</a:t>
            </a:r>
            <a:r>
              <a:rPr sz="2600">
                <a:solidFill>
                  <a:srgbClr val="626262"/>
                </a:solidFill>
              </a:rPr>
              <a:t> program</a:t>
            </a:r>
            <a:endParaRPr sz="2600">
              <a:solidFill>
                <a:srgbClr val="626262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6262"/>
                </a:solidFill>
              </a:rPr>
              <a:t>Grant targets eight schools</a:t>
            </a:r>
            <a:endParaRPr sz="2600">
              <a:solidFill>
                <a:srgbClr val="626262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6262"/>
                </a:solidFill>
              </a:rPr>
              <a:t>Provides technology, training and coaching to better teach CCSS through the integration of music, drama, dance and visual arts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Goals of the project &amp; what can be expected</a:t>
            </a:r>
          </a:p>
        </p:txBody>
      </p:sp>
      <p:sp>
        <p:nvSpPr>
          <p:cNvPr id="72" name="Shape 7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673100" indent="-673100">
              <a:buSzPct val="100000"/>
              <a:buFontTx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Improve student mastery of Common Core Performance Standards in Reading, Writing and Math.</a:t>
            </a:r>
            <a:endParaRPr sz="3600">
              <a:solidFill>
                <a:srgbClr val="747474"/>
              </a:solidFill>
            </a:endParaRPr>
          </a:p>
          <a:p>
            <a:pPr lvl="0" marL="673100" indent="-673100">
              <a:buSzPct val="100000"/>
              <a:buFontTx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Improve academic performance in STEM subjects.</a:t>
            </a:r>
            <a:endParaRPr sz="3600">
              <a:solidFill>
                <a:srgbClr val="747474"/>
              </a:solidFill>
            </a:endParaRPr>
          </a:p>
          <a:p>
            <a:pPr lvl="0" marL="673100" indent="-673100">
              <a:buSzPct val="100000"/>
              <a:buFontTx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Improve student engagement.</a:t>
            </a:r>
            <a:endParaRPr sz="3600">
              <a:solidFill>
                <a:srgbClr val="747474"/>
              </a:solidFill>
            </a:endParaRPr>
          </a:p>
          <a:p>
            <a:pPr lvl="0" marL="673100" indent="-673100">
              <a:buSzPct val="100000"/>
              <a:buFontTx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Double the amount of time students study the arts.</a:t>
            </a:r>
            <a:endParaRPr sz="3600">
              <a:solidFill>
                <a:srgbClr val="747474"/>
              </a:solidFill>
            </a:endParaRPr>
          </a:p>
          <a:p>
            <a:pPr lvl="0" marL="673100" indent="-673100">
              <a:buSzPct val="100000"/>
              <a:buFontTx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Develop a sustainable and replicable arts integration model.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2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