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" name="Shape 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30 second art viewing</a:t>
            </a:r>
            <a:endParaRPr sz="2200"/>
          </a:p>
          <a:p>
            <a:pPr lvl="0">
              <a:defRPr sz="1800"/>
            </a:pPr>
            <a:r>
              <a:rPr sz="2200"/>
              <a:t>1-think time, whole group, what can she perceive?  know?  care about?</a:t>
            </a:r>
            <a:endParaRPr sz="2200"/>
          </a:p>
          <a:p>
            <a:pPr lvl="0">
              <a:defRPr sz="1800"/>
            </a:pPr>
            <a:r>
              <a:rPr sz="2200"/>
              <a:t>2- partners</a:t>
            </a:r>
            <a:endParaRPr sz="2200"/>
          </a:p>
          <a:p>
            <a:pPr lvl="0">
              <a:defRPr sz="1800"/>
            </a:pPr>
            <a:r>
              <a:rPr sz="2200"/>
              <a:t>3- whole group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8" name="Shape 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View time</a:t>
            </a:r>
            <a:endParaRPr sz="2200"/>
          </a:p>
          <a:p>
            <a:pPr lvl="0">
              <a:defRPr sz="1800"/>
            </a:pPr>
            <a:r>
              <a:rPr sz="2200"/>
              <a:t>Chin answers</a:t>
            </a:r>
            <a:endParaRPr sz="2200"/>
          </a:p>
          <a:p>
            <a:pPr lvl="0">
              <a:defRPr sz="1800"/>
            </a:pPr>
            <a:r>
              <a:rPr sz="2200"/>
              <a:t>“I see my grandson is leaving, I know he’s hoping to find work, and I’m proud of him.”  Who am I?</a:t>
            </a:r>
            <a:endParaRPr sz="2200"/>
          </a:p>
          <a:p>
            <a:pPr lvl="0">
              <a:defRPr sz="1800"/>
            </a:pPr>
            <a:r>
              <a:rPr sz="2200"/>
              <a:t>“All these people are worried about me.  I have a job waiting for me in the west.  I hope things work out.”</a:t>
            </a:r>
            <a:endParaRPr sz="2200"/>
          </a:p>
          <a:p>
            <a:pPr lvl="0">
              <a:defRPr sz="1800"/>
            </a:pPr>
            <a:r>
              <a:rPr sz="2200"/>
              <a:t>“Why isn’t he throwing the ball for me?”</a:t>
            </a:r>
            <a:endParaRPr sz="2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A metaphor is a figure of speech that identifies something as being the same as some unrelated thing to highlight the similarities between the two.</a:t>
            </a:r>
            <a:endParaRPr sz="2200"/>
          </a:p>
          <a:p>
            <a:pPr lvl="0">
              <a:defRPr sz="1800"/>
            </a:pPr>
            <a:endParaRPr sz="2200"/>
          </a:p>
          <a:p>
            <a:pPr lvl="0">
              <a:defRPr sz="1800"/>
            </a:pPr>
            <a:r>
              <a:rPr sz="2200"/>
              <a:t>Simile applies distancing words such as "like" or “as".</a:t>
            </a:r>
            <a:endParaRPr sz="2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15 second view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Count off, hold up number, describe the role to each person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The goal of professional development is to get these techniques fully learned, in use in classrooms, changing the culture of schools and affecting student learning.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-1" y="5364477"/>
            <a:ext cx="13004801" cy="317013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l" defTabSz="914400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" name="Shape 34"/>
          <p:cNvSpPr/>
          <p:nvPr/>
        </p:nvSpPr>
        <p:spPr>
          <a:xfrm>
            <a:off x="-1" y="5364478"/>
            <a:ext cx="13004802" cy="1"/>
          </a:xfrm>
          <a:prstGeom prst="line">
            <a:avLst/>
          </a:prstGeom>
          <a:ln w="38100">
            <a:solidFill>
              <a:srgbClr val="262626"/>
            </a:solidFill>
            <a:round/>
          </a:ln>
        </p:spPr>
        <p:txBody>
          <a:bodyPr lIns="65023" tIns="65023" rIns="65023" bIns="65023"/>
          <a:lstStyle/>
          <a:p>
            <a:pPr lvl="0" algn="l" defTabSz="4572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5" name="Shape 35"/>
          <p:cNvSpPr/>
          <p:nvPr>
            <p:ph type="title"/>
          </p:nvPr>
        </p:nvSpPr>
        <p:spPr>
          <a:xfrm>
            <a:off x="975359" y="1692000"/>
            <a:ext cx="11054082" cy="3589653"/>
          </a:xfrm>
          <a:prstGeom prst="rect">
            <a:avLst/>
          </a:prstGeom>
        </p:spPr>
        <p:txBody>
          <a:bodyPr/>
          <a:lstStyle>
            <a:lvl1pPr>
              <a:defRPr sz="9000">
                <a:solidFill>
                  <a:srgbClr val="53535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0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975359" y="5435771"/>
            <a:ext cx="11054082" cy="3098630"/>
          </a:xfrm>
          <a:prstGeom prst="rect">
            <a:avLst/>
          </a:prstGeom>
        </p:spPr>
        <p:txBody>
          <a:bodyPr/>
          <a:lstStyle>
            <a:lvl1pPr>
              <a:defRPr sz="6800">
                <a:solidFill>
                  <a:srgbClr val="B4AD9E"/>
                </a:solidFill>
              </a:defRPr>
            </a:lvl1pPr>
            <a:lvl2pPr>
              <a:defRPr sz="6800">
                <a:solidFill>
                  <a:srgbClr val="B4AD9E"/>
                </a:solidFill>
              </a:defRPr>
            </a:lvl2pPr>
            <a:lvl3pPr>
              <a:defRPr sz="6800">
                <a:solidFill>
                  <a:srgbClr val="B4AD9E"/>
                </a:solidFill>
              </a:defRPr>
            </a:lvl3pPr>
            <a:lvl4pPr>
              <a:defRPr sz="6800">
                <a:solidFill>
                  <a:srgbClr val="B4AD9E"/>
                </a:solidFill>
              </a:defRPr>
            </a:lvl4pPr>
            <a:lvl5pPr>
              <a:defRPr sz="6800">
                <a:solidFill>
                  <a:srgbClr val="B4AD9E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B4AD9E"/>
                </a:solidFill>
              </a:rPr>
              <a:t>Body Level One</a:t>
            </a:r>
            <a:endParaRPr sz="6800">
              <a:solidFill>
                <a:srgbClr val="B4AD9E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B4AD9E"/>
                </a:solidFill>
              </a:rPr>
              <a:t>Body Level Two</a:t>
            </a:r>
            <a:endParaRPr sz="6800">
              <a:solidFill>
                <a:srgbClr val="B4AD9E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B4AD9E"/>
                </a:solidFill>
              </a:rPr>
              <a:t>Body Level Three</a:t>
            </a:r>
            <a:endParaRPr sz="6800">
              <a:solidFill>
                <a:srgbClr val="B4AD9E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B4AD9E"/>
                </a:solidFill>
              </a:rPr>
              <a:t>Body Level Four</a:t>
            </a:r>
            <a:endParaRPr sz="6800">
              <a:solidFill>
                <a:srgbClr val="B4AD9E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B4AD9E"/>
                </a:solidFill>
              </a:rPr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6BD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/>
              <a:t>Title Text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/>
              <a:t>Body Level One</a:t>
            </a:r>
            <a:endParaRPr sz="2600"/>
          </a:p>
          <a:p>
            <a:pPr lvl="1">
              <a:defRPr sz="1800"/>
            </a:pPr>
            <a:r>
              <a:rPr sz="2600"/>
              <a:t>Body Level Two</a:t>
            </a:r>
            <a:endParaRPr sz="2600"/>
          </a:p>
          <a:p>
            <a:pPr lvl="2">
              <a:defRPr sz="1800"/>
            </a:pPr>
            <a:r>
              <a:rPr sz="2600"/>
              <a:t>Body Level Three</a:t>
            </a:r>
            <a:endParaRPr sz="2600"/>
          </a:p>
          <a:p>
            <a:pPr lvl="3">
              <a:defRPr sz="1800"/>
            </a:pPr>
            <a:r>
              <a:rPr sz="2600"/>
              <a:t>Body Level Four</a:t>
            </a:r>
            <a:endParaRPr sz="2600"/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/>
              <a:t>Title Text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650239" y="2926079"/>
            <a:ext cx="5681068" cy="560832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/>
              <a:t>Body Level One</a:t>
            </a:r>
            <a:endParaRPr sz="2600"/>
          </a:p>
          <a:p>
            <a:pPr lvl="1">
              <a:defRPr sz="1800"/>
            </a:pPr>
            <a:r>
              <a:rPr sz="2600"/>
              <a:t>Body Level Two</a:t>
            </a:r>
            <a:endParaRPr sz="2600"/>
          </a:p>
          <a:p>
            <a:pPr lvl="2">
              <a:defRPr sz="1800"/>
            </a:pPr>
            <a:r>
              <a:rPr sz="2600"/>
              <a:t>Body Level Three</a:t>
            </a:r>
            <a:endParaRPr sz="2600"/>
          </a:p>
          <a:p>
            <a:pPr lvl="3">
              <a:defRPr sz="1800"/>
            </a:pPr>
            <a:r>
              <a:rPr sz="2600"/>
              <a:t>Body Level Four</a:t>
            </a:r>
            <a:endParaRPr sz="2600"/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4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3429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6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1219199"/>
            <a:ext cx="13004801" cy="1603841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lvl="0" algn="l" defTabSz="914400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-1" y="2823010"/>
            <a:ext cx="13004802" cy="1"/>
          </a:xfrm>
          <a:prstGeom prst="line">
            <a:avLst/>
          </a:prstGeom>
          <a:ln w="38100">
            <a:solidFill>
              <a:srgbClr val="262626"/>
            </a:solidFill>
            <a:round/>
          </a:ln>
        </p:spPr>
        <p:txBody>
          <a:bodyPr lIns="65023" tIns="65023" rIns="65023" bIns="65023"/>
          <a:lstStyle/>
          <a:p>
            <a:pPr lvl="0" algn="l" defTabSz="45720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650239" y="1219199"/>
            <a:ext cx="11704322" cy="151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 anchor="b"/>
          <a:lstStyle/>
          <a:p>
            <a:pPr lvl="0">
              <a:defRPr sz="1800"/>
            </a:pPr>
            <a:r>
              <a:rPr sz="2600"/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650239" y="2926079"/>
            <a:ext cx="11704322" cy="560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/>
          <a:lstStyle/>
          <a:p>
            <a:pPr lvl="0">
              <a:defRPr sz="1800"/>
            </a:pPr>
            <a:r>
              <a:rPr sz="2600"/>
              <a:t>Body Level One</a:t>
            </a:r>
            <a:endParaRPr sz="2600"/>
          </a:p>
          <a:p>
            <a:pPr lvl="1">
              <a:defRPr sz="1800"/>
            </a:pPr>
            <a:r>
              <a:rPr sz="2600"/>
              <a:t>Body Level Two</a:t>
            </a:r>
            <a:endParaRPr sz="2600"/>
          </a:p>
          <a:p>
            <a:pPr lvl="2">
              <a:defRPr sz="1800"/>
            </a:pPr>
            <a:r>
              <a:rPr sz="2600"/>
              <a:t>Body Level Three</a:t>
            </a:r>
            <a:endParaRPr sz="2600"/>
          </a:p>
          <a:p>
            <a:pPr lvl="3">
              <a:defRPr sz="1800"/>
            </a:pPr>
            <a:r>
              <a:rPr sz="2600"/>
              <a:t>Body Level Four</a:t>
            </a:r>
            <a:endParaRPr sz="2600"/>
          </a:p>
          <a:p>
            <a:pPr lvl="4">
              <a:defRPr sz="1800"/>
            </a:pPr>
            <a:r>
              <a:rPr sz="2600"/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12169657" y="7946609"/>
            <a:ext cx="780373" cy="615654"/>
          </a:xfrm>
          <a:prstGeom prst="rect">
            <a:avLst/>
          </a:prstGeom>
          <a:ln w="12700">
            <a:miter lim="400000"/>
          </a:ln>
        </p:spPr>
        <p:txBody>
          <a:bodyPr lIns="130026" tIns="130026" rIns="130026" bIns="130026" anchor="ctr">
            <a:spAutoFit/>
          </a:bodyPr>
          <a:lstStyle>
            <a:lvl1pPr algn="r" defTabSz="914400">
              <a:defRPr sz="24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 advClick="1"/>
  <p:txStyles>
    <p:titleStyle>
      <a:lvl1pPr>
        <a:defRPr sz="2600">
          <a:latin typeface="Arial"/>
          <a:ea typeface="Arial"/>
          <a:cs typeface="Arial"/>
          <a:sym typeface="Arial"/>
        </a:defRPr>
      </a:lvl1pPr>
      <a:lvl2pPr>
        <a:defRPr sz="2600">
          <a:latin typeface="Arial"/>
          <a:ea typeface="Arial"/>
          <a:cs typeface="Arial"/>
          <a:sym typeface="Arial"/>
        </a:defRPr>
      </a:lvl2pPr>
      <a:lvl3pPr>
        <a:defRPr sz="2600">
          <a:latin typeface="Arial"/>
          <a:ea typeface="Arial"/>
          <a:cs typeface="Arial"/>
          <a:sym typeface="Arial"/>
        </a:defRPr>
      </a:lvl3pPr>
      <a:lvl4pPr>
        <a:defRPr sz="2600">
          <a:latin typeface="Arial"/>
          <a:ea typeface="Arial"/>
          <a:cs typeface="Arial"/>
          <a:sym typeface="Arial"/>
        </a:defRPr>
      </a:lvl4pPr>
      <a:lvl5pPr>
        <a:defRPr sz="2600">
          <a:latin typeface="Arial"/>
          <a:ea typeface="Arial"/>
          <a:cs typeface="Arial"/>
          <a:sym typeface="Arial"/>
        </a:defRPr>
      </a:lvl5pPr>
      <a:lvl6pPr>
        <a:defRPr sz="2600">
          <a:latin typeface="Arial"/>
          <a:ea typeface="Arial"/>
          <a:cs typeface="Arial"/>
          <a:sym typeface="Arial"/>
        </a:defRPr>
      </a:lvl6pPr>
      <a:lvl7pPr>
        <a:defRPr sz="2600">
          <a:latin typeface="Arial"/>
          <a:ea typeface="Arial"/>
          <a:cs typeface="Arial"/>
          <a:sym typeface="Arial"/>
        </a:defRPr>
      </a:lvl7pPr>
      <a:lvl8pPr>
        <a:defRPr sz="2600">
          <a:latin typeface="Arial"/>
          <a:ea typeface="Arial"/>
          <a:cs typeface="Arial"/>
          <a:sym typeface="Arial"/>
        </a:defRPr>
      </a:lvl8pPr>
      <a:lvl9pPr>
        <a:defRPr sz="2600">
          <a:latin typeface="Arial"/>
          <a:ea typeface="Arial"/>
          <a:cs typeface="Arial"/>
          <a:sym typeface="Arial"/>
        </a:defRPr>
      </a:lvl9pPr>
    </p:titleStyle>
    <p:bodyStyle>
      <a:lvl1pPr>
        <a:defRPr sz="2600">
          <a:latin typeface="Arial"/>
          <a:ea typeface="Arial"/>
          <a:cs typeface="Arial"/>
          <a:sym typeface="Arial"/>
        </a:defRPr>
      </a:lvl1pPr>
      <a:lvl2pPr>
        <a:defRPr sz="2600">
          <a:latin typeface="Arial"/>
          <a:ea typeface="Arial"/>
          <a:cs typeface="Arial"/>
          <a:sym typeface="Arial"/>
        </a:defRPr>
      </a:lvl2pPr>
      <a:lvl3pPr>
        <a:defRPr sz="2600">
          <a:latin typeface="Arial"/>
          <a:ea typeface="Arial"/>
          <a:cs typeface="Arial"/>
          <a:sym typeface="Arial"/>
        </a:defRPr>
      </a:lvl3pPr>
      <a:lvl4pPr>
        <a:defRPr sz="2600">
          <a:latin typeface="Arial"/>
          <a:ea typeface="Arial"/>
          <a:cs typeface="Arial"/>
          <a:sym typeface="Arial"/>
        </a:defRPr>
      </a:lvl4pPr>
      <a:lvl5pPr>
        <a:defRPr sz="2600">
          <a:latin typeface="Arial"/>
          <a:ea typeface="Arial"/>
          <a:cs typeface="Arial"/>
          <a:sym typeface="Arial"/>
        </a:defRPr>
      </a:lvl5pPr>
      <a:lvl6pPr>
        <a:defRPr sz="2600">
          <a:latin typeface="Arial"/>
          <a:ea typeface="Arial"/>
          <a:cs typeface="Arial"/>
          <a:sym typeface="Arial"/>
        </a:defRPr>
      </a:lvl6pPr>
      <a:lvl7pPr>
        <a:defRPr sz="2600">
          <a:latin typeface="Arial"/>
          <a:ea typeface="Arial"/>
          <a:cs typeface="Arial"/>
          <a:sym typeface="Arial"/>
        </a:defRPr>
      </a:lvl7pPr>
      <a:lvl8pPr>
        <a:defRPr sz="2600">
          <a:latin typeface="Arial"/>
          <a:ea typeface="Arial"/>
          <a:cs typeface="Arial"/>
          <a:sym typeface="Arial"/>
        </a:defRPr>
      </a:lvl8pPr>
      <a:lvl9pPr>
        <a:defRPr sz="2600">
          <a:latin typeface="Arial"/>
          <a:ea typeface="Arial"/>
          <a:cs typeface="Arial"/>
          <a:sym typeface="Arial"/>
        </a:defRPr>
      </a:lvl9pPr>
    </p:bodyStyle>
    <p:otherStyle>
      <a:lvl1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1pPr>
      <a:lvl2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2pPr>
      <a:lvl3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3pPr>
      <a:lvl4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4pPr>
      <a:lvl5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5pPr>
      <a:lvl6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6pPr>
      <a:lvl7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7pPr>
      <a:lvl8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8pPr>
      <a:lvl9pPr algn="r">
        <a:defRPr sz="2400">
          <a:solidFill>
            <a:schemeClr val="tx1"/>
          </a:solid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7.tif"/><Relationship Id="rId4" Type="http://schemas.openxmlformats.org/officeDocument/2006/relationships/image" Target="../media/image6.tif"/><Relationship Id="rId5" Type="http://schemas.openxmlformats.org/officeDocument/2006/relationships/image" Target="../media/image5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0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12.tif"/><Relationship Id="rId4" Type="http://schemas.openxmlformats.org/officeDocument/2006/relationships/image" Target="../media/image13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Welcome ECS &amp; KT</a:t>
            </a:r>
            <a:endParaRPr sz="8000"/>
          </a:p>
          <a:p>
            <a:pPr lvl="0">
              <a:defRPr sz="1800"/>
            </a:pPr>
            <a:r>
              <a:rPr sz="8000"/>
              <a:t>Site Leaders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Humboldt State University</a:t>
            </a:r>
            <a:endParaRPr sz="3200"/>
          </a:p>
          <a:p>
            <a:pPr lvl="0">
              <a:defRPr sz="1800"/>
            </a:pPr>
            <a:r>
              <a:rPr sz="3200"/>
              <a:t> May 27, 2015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Creative Comparisons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9000">
                <a:latin typeface="Helvetica"/>
                <a:ea typeface="Helvetica"/>
                <a:cs typeface="Helvetica"/>
                <a:sym typeface="Helvetica"/>
              </a:rPr>
              <a:t>Metaphor</a:t>
            </a:r>
            <a:endParaRPr sz="9000"/>
          </a:p>
          <a:p>
            <a:pPr lvl="0">
              <a:defRPr sz="1800"/>
            </a:pPr>
            <a:r>
              <a:rPr b="1" sz="9000">
                <a:latin typeface="Helvetica"/>
                <a:ea typeface="Helvetica"/>
                <a:cs typeface="Helvetica"/>
                <a:sym typeface="Helvetica"/>
              </a:rPr>
              <a:t>Simile</a:t>
            </a:r>
          </a:p>
        </p:txBody>
      </p:sp>
      <p:sp>
        <p:nvSpPr>
          <p:cNvPr id="124" name="Shape 12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Creative Comparisons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xfrm>
            <a:off x="952500" y="1899630"/>
            <a:ext cx="11099800" cy="628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3600">
                <a:latin typeface="Helvetica"/>
                <a:ea typeface="Helvetica"/>
                <a:cs typeface="Helvetica"/>
                <a:sym typeface="Helvetica"/>
              </a:rPr>
              <a:t>Closed choice method</a:t>
            </a:r>
            <a:r>
              <a:rPr sz="3600"/>
              <a:t>:  </a:t>
            </a:r>
            <a:endParaRPr sz="3600"/>
          </a:p>
          <a:p>
            <a:pPr lvl="0">
              <a:defRPr sz="1800"/>
            </a:pPr>
            <a:r>
              <a:rPr sz="3600"/>
              <a:t>Identify how aspects of the artwork are similar to something else.</a:t>
            </a:r>
            <a:endParaRPr sz="3600"/>
          </a:p>
          <a:p>
            <a:pPr lvl="0">
              <a:defRPr sz="1800"/>
            </a:pPr>
            <a:r>
              <a:rPr sz="3600"/>
              <a:t>How are they different?</a:t>
            </a:r>
            <a:endParaRPr sz="3600"/>
          </a:p>
        </p:txBody>
      </p:sp>
      <p:sp>
        <p:nvSpPr>
          <p:cNvPr id="130" name="Shape 13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952500" y="100671"/>
            <a:ext cx="11099800" cy="1003652"/>
          </a:xfrm>
          <a:prstGeom prst="rect">
            <a:avLst/>
          </a:prstGeom>
        </p:spPr>
        <p:txBody>
          <a:bodyPr/>
          <a:lstStyle>
            <a:lvl1pPr algn="l" defTabSz="426466">
              <a:defRPr sz="5840"/>
            </a:lvl1pPr>
          </a:lstStyle>
          <a:p>
            <a:pPr lvl="0">
              <a:defRPr sz="1800"/>
            </a:pPr>
            <a:r>
              <a:rPr sz="5840"/>
              <a:t>Cells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xfrm>
            <a:off x="756225" y="995741"/>
            <a:ext cx="4969948" cy="8320490"/>
          </a:xfrm>
          <a:prstGeom prst="rect">
            <a:avLst/>
          </a:prstGeom>
        </p:spPr>
        <p:txBody>
          <a:bodyPr/>
          <a:lstStyle/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Membrane: controls what goes in and out of cell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Vacuoles: stores water, waste, food, etc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DNA: biological information storage 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Nucleus: directs cell actions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Mitochondria: produces energy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Endoplasmic reticulum: carries substances to parts of the cell</a:t>
            </a:r>
            <a:endParaRPr sz="2772"/>
          </a:p>
          <a:p>
            <a:pPr lvl="0" marL="339470" indent="-339470" defTabSz="578358">
              <a:spcBef>
                <a:spcPts val="3100"/>
              </a:spcBef>
              <a:defRPr sz="1800"/>
            </a:pPr>
            <a:r>
              <a:rPr sz="2772"/>
              <a:t>Cell wall: protects and supports cell</a:t>
            </a:r>
          </a:p>
        </p:txBody>
      </p:sp>
      <p:pic>
        <p:nvPicPr>
          <p:cNvPr id="13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5267" y="0"/>
            <a:ext cx="1334448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5914799" y="9307303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9840" y="-1"/>
            <a:ext cx="1334448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>
            <p:ph type="body" idx="4294967295"/>
          </p:nvPr>
        </p:nvSpPr>
        <p:spPr>
          <a:xfrm>
            <a:off x="779831" y="7035316"/>
            <a:ext cx="11445138" cy="1727201"/>
          </a:xfrm>
          <a:prstGeom prst="rect">
            <a:avLst/>
          </a:prstGeom>
          <a:effectLst>
            <a:outerShdw sx="100000" sy="100000" kx="0" ky="0" algn="b" rotWithShape="0" blurRad="0" dist="78686" dir="7055086">
              <a:srgbClr val="000000"/>
            </a:outerShdw>
          </a:effectLst>
        </p:spPr>
        <p:txBody>
          <a:bodyPr lIns="0" tIns="0" rIns="0" bIns="0" anchor="ctr">
            <a:normAutofit fontScale="100000" lnSpcReduction="0"/>
          </a:bodyPr>
          <a:lstStyle>
            <a:lvl1pPr marL="342899" indent="-342899" defTabSz="584200">
              <a:spcBef>
                <a:spcPts val="3200"/>
              </a:spcBef>
              <a:buSzPct val="75000"/>
              <a:buChar char="•"/>
              <a:defRPr sz="4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Membrane: controls what goes in and out of cell</a:t>
            </a:r>
          </a:p>
        </p:txBody>
      </p:sp>
      <p:sp>
        <p:nvSpPr>
          <p:cNvPr id="139" name="Shape 139"/>
          <p:cNvSpPr/>
          <p:nvPr/>
        </p:nvSpPr>
        <p:spPr>
          <a:xfrm>
            <a:off x="1061229" y="7543316"/>
            <a:ext cx="8539988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78686" dir="70550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L="342899" indent="-342899" algn="l">
              <a:spcBef>
                <a:spcPts val="3200"/>
              </a:spcBef>
              <a:buSzPct val="75000"/>
              <a:buChar char="•"/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DNA: biological information storage</a:t>
            </a:r>
          </a:p>
        </p:txBody>
      </p:sp>
      <p:sp>
        <p:nvSpPr>
          <p:cNvPr id="140" name="Shape 140"/>
          <p:cNvSpPr/>
          <p:nvPr/>
        </p:nvSpPr>
        <p:spPr>
          <a:xfrm>
            <a:off x="1035314" y="7575587"/>
            <a:ext cx="9549893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78686" dir="705508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L="342899" indent="-342899" algn="l">
              <a:spcBef>
                <a:spcPts val="3200"/>
              </a:spcBef>
              <a:buSzPct val="75000"/>
              <a:buChar char="•"/>
              <a:defRPr sz="4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Vacuoles: stores water, waste, food, etc</a:t>
            </a:r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xi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5"/>
      <p:bldP build="whole" bldLvl="1" animBg="1" rev="0" advAuto="0" spid="139" grpId="6"/>
      <p:bldP build="whole" bldLvl="1" animBg="1" rev="0" advAuto="0" spid="138" grpId="1"/>
      <p:bldP build="whole" bldLvl="1" animBg="1" rev="0" advAuto="0" spid="138" grpId="2"/>
      <p:bldP build="whole" bldLvl="1" animBg="1" rev="0" advAuto="0" spid="140" grpId="3"/>
      <p:bldP build="whole" bldLvl="1" animBg="1" rev="0" advAuto="0" spid="140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 lvl="0">
              <a:defRPr sz="1800"/>
            </a:pPr>
            <a:r>
              <a:rPr sz="7600"/>
              <a:t>Try it with your curriculum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3600">
                <a:latin typeface="Helvetica"/>
                <a:ea typeface="Helvetica"/>
                <a:cs typeface="Helvetica"/>
                <a:sym typeface="Helvetica"/>
              </a:rPr>
              <a:t>Open choice method</a:t>
            </a:r>
            <a:r>
              <a:rPr sz="3600"/>
              <a:t>  </a:t>
            </a:r>
            <a:endParaRPr sz="3600"/>
          </a:p>
          <a:p>
            <a:pPr lvl="0">
              <a:defRPr sz="1800"/>
            </a:pPr>
            <a:r>
              <a:rPr sz="3600"/>
              <a:t>Think of a topic you teach.</a:t>
            </a:r>
            <a:endParaRPr sz="3600"/>
          </a:p>
          <a:p>
            <a:pPr lvl="0">
              <a:defRPr sz="1800"/>
            </a:pPr>
            <a:r>
              <a:rPr sz="3600"/>
              <a:t>Choose one of the four images.</a:t>
            </a:r>
            <a:endParaRPr sz="3600"/>
          </a:p>
          <a:p>
            <a:pPr lvl="0">
              <a:defRPr sz="1800"/>
            </a:pPr>
            <a:r>
              <a:rPr sz="3600"/>
              <a:t>Create comparisons/ similes for how the image relates to the topic.</a:t>
            </a:r>
          </a:p>
        </p:txBody>
      </p:sp>
      <p:sp>
        <p:nvSpPr>
          <p:cNvPr id="146" name="Shape 146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911" y="0"/>
            <a:ext cx="1219497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3" y="-24087"/>
            <a:ext cx="13069031" cy="98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60095"/>
            <a:ext cx="13004801" cy="9233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0122" y="1122429"/>
            <a:ext cx="10024556" cy="7508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18" y="-121936"/>
            <a:ext cx="6522606" cy="5216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7118" y="4959371"/>
            <a:ext cx="6522606" cy="488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9499" y="4962869"/>
            <a:ext cx="6764033" cy="480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6405" y="-50043"/>
            <a:ext cx="6764033" cy="507302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5933869" y="4249572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EFEFE"/>
                </a:solidFill>
              </a:rPr>
              <a:t>1</a:t>
            </a:r>
          </a:p>
        </p:txBody>
      </p:sp>
      <p:sp>
        <p:nvSpPr>
          <p:cNvPr id="161" name="Shape 161"/>
          <p:cNvSpPr/>
          <p:nvPr/>
        </p:nvSpPr>
        <p:spPr>
          <a:xfrm>
            <a:off x="6263121" y="4249572"/>
            <a:ext cx="12786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EFEFE"/>
                </a:solidFill>
              </a:rPr>
              <a:t>2</a:t>
            </a:r>
          </a:p>
        </p:txBody>
      </p:sp>
      <p:sp>
        <p:nvSpPr>
          <p:cNvPr id="162" name="Shape 162"/>
          <p:cNvSpPr/>
          <p:nvPr/>
        </p:nvSpPr>
        <p:spPr>
          <a:xfrm>
            <a:off x="5959743" y="4963102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EFEFE"/>
                </a:solidFill>
              </a:rPr>
              <a:t>3</a:t>
            </a:r>
          </a:p>
        </p:txBody>
      </p:sp>
      <p:sp>
        <p:nvSpPr>
          <p:cNvPr id="163" name="Shape 163"/>
          <p:cNvSpPr/>
          <p:nvPr/>
        </p:nvSpPr>
        <p:spPr>
          <a:xfrm>
            <a:off x="6288995" y="4963102"/>
            <a:ext cx="12786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EFEFE"/>
                </a:solidFill>
              </a:rPr>
              <a:t>4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946" y="896554"/>
            <a:ext cx="10602908" cy="796049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CCS Standards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 marL="493888" indent="-493888" defTabSz="457200">
              <a:spcBef>
                <a:spcPts val="0"/>
              </a:spcBef>
              <a:defRPr sz="1800"/>
            </a:pPr>
            <a:r>
              <a:rPr b="1" sz="40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G5 RL: </a:t>
            </a:r>
            <a:r>
              <a:rPr sz="40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Determine the meaning of words and phrases as they are used in a text, including figurative language such as metaphors and similes.</a:t>
            </a:r>
            <a:endParaRPr sz="4000">
              <a:solidFill>
                <a:srgbClr val="20202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93888" indent="-493888" defTabSz="457200">
              <a:spcBef>
                <a:spcPts val="0"/>
              </a:spcBef>
              <a:defRPr sz="1800"/>
            </a:pPr>
            <a:r>
              <a:rPr sz="40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CCSS design structure is cross disciplinary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xfrm>
            <a:off x="952500" y="3436987"/>
            <a:ext cx="11099800" cy="2159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Elaboration game</a:t>
            </a:r>
          </a:p>
        </p:txBody>
      </p:sp>
      <p:sp>
        <p:nvSpPr>
          <p:cNvPr id="169" name="Shape 169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ELA Literacy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952500" y="2368877"/>
            <a:ext cx="11099800" cy="6521123"/>
          </a:xfrm>
          <a:prstGeom prst="rect">
            <a:avLst/>
          </a:prstGeom>
        </p:spPr>
        <p:txBody>
          <a:bodyPr/>
          <a:lstStyle/>
          <a:p>
            <a:pPr lvl="0" marL="464255" indent="-464255" defTabSz="429768">
              <a:spcBef>
                <a:spcPts val="0"/>
              </a:spcBef>
              <a:defRPr sz="1800"/>
            </a:pPr>
            <a:r>
              <a:rPr sz="47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S&amp;L 6.1 Follow rules for collegial discussion</a:t>
            </a:r>
            <a:endParaRPr sz="4700">
              <a:solidFill>
                <a:srgbClr val="20202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64255" indent="-464255" defTabSz="429768">
              <a:spcBef>
                <a:spcPts val="0"/>
              </a:spcBef>
              <a:defRPr sz="1800"/>
            </a:pPr>
            <a:r>
              <a:rPr sz="47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Pose and respond to questions with elaboration and detail by making comments that contribute to the topic, text, or issue under discussion</a:t>
            </a:r>
            <a:endParaRPr sz="4700">
              <a:solidFill>
                <a:srgbClr val="20202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580319" indent="-580319" defTabSz="429768">
              <a:spcBef>
                <a:spcPts val="0"/>
              </a:spcBef>
              <a:defRPr sz="1800"/>
            </a:pPr>
            <a:r>
              <a:rPr sz="47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Review key ideas expressed and demonstrate understanding of multiple perspectives </a:t>
            </a:r>
          </a:p>
        </p:txBody>
      </p:sp>
      <p:sp>
        <p:nvSpPr>
          <p:cNvPr id="173" name="Shape 173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865" y="70920"/>
            <a:ext cx="11541070" cy="849048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2486126" y="8785928"/>
            <a:ext cx="80325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Person 1: describe part of this artwork.</a:t>
            </a:r>
          </a:p>
        </p:txBody>
      </p:sp>
      <p:sp>
        <p:nvSpPr>
          <p:cNvPr id="177" name="Shape 177"/>
          <p:cNvSpPr/>
          <p:nvPr/>
        </p:nvSpPr>
        <p:spPr>
          <a:xfrm>
            <a:off x="2562377" y="8785928"/>
            <a:ext cx="87284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Person 2: Elaborate on what person 1 saw</a:t>
            </a:r>
          </a:p>
        </p:txBody>
      </p:sp>
      <p:sp>
        <p:nvSpPr>
          <p:cNvPr id="178" name="Shape 178"/>
          <p:cNvSpPr/>
          <p:nvPr/>
        </p:nvSpPr>
        <p:spPr>
          <a:xfrm>
            <a:off x="4035577" y="8785928"/>
            <a:ext cx="49336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Person 3: Add yet more</a:t>
            </a:r>
          </a:p>
        </p:txBody>
      </p:sp>
      <p:sp>
        <p:nvSpPr>
          <p:cNvPr id="179" name="Shape 179"/>
          <p:cNvSpPr/>
          <p:nvPr/>
        </p:nvSpPr>
        <p:spPr>
          <a:xfrm>
            <a:off x="978281" y="8785928"/>
            <a:ext cx="110482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Person 4: describe a new part of the artwork. (repeat)</a:t>
            </a:r>
          </a:p>
        </p:txBody>
      </p:sp>
      <p:sp>
        <p:nvSpPr>
          <p:cNvPr id="180" name="Shape 18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after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xi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xi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7"/>
      <p:bldP build="whole" bldLvl="1" animBg="1" rev="0" advAuto="0" spid="179" grpId="8"/>
      <p:bldP build="whole" bldLvl="1" animBg="1" rev="0" advAuto="0" spid="178" grpId="5"/>
      <p:bldP build="whole" bldLvl="1" animBg="1" rev="0" advAuto="0" spid="178" grpId="6"/>
      <p:bldP build="whole" bldLvl="1" animBg="1" rev="0" advAuto="0" spid="176" grpId="1"/>
      <p:bldP build="whole" bldLvl="1" animBg="1" rev="0" advAuto="0" spid="176" grpId="2"/>
      <p:bldP build="whole" bldLvl="1" animBg="1" rev="0" advAuto="0" spid="177" grpId="3"/>
      <p:bldP build="whole" bldLvl="1" animBg="1" rev="0" advAuto="0" spid="177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Reflection</a:t>
            </a:r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xfrm>
            <a:off x="952500" y="2175293"/>
            <a:ext cx="11099800" cy="628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Perceive, know, care about</a:t>
            </a:r>
            <a:endParaRPr sz="3600"/>
          </a:p>
          <a:p>
            <a:pPr lvl="0">
              <a:defRPr sz="1800"/>
            </a:pPr>
            <a:r>
              <a:rPr sz="3600"/>
              <a:t>Creative Comparisons</a:t>
            </a:r>
            <a:endParaRPr sz="3600"/>
          </a:p>
          <a:p>
            <a:pPr lvl="0">
              <a:defRPr sz="1800"/>
            </a:pPr>
            <a:r>
              <a:rPr sz="3600"/>
              <a:t>Elaboration Game</a:t>
            </a:r>
            <a:endParaRPr sz="3600"/>
          </a:p>
          <a:p>
            <a:pPr lvl="0">
              <a:defRPr sz="1800"/>
            </a:pPr>
            <a:r>
              <a:rPr sz="3600"/>
              <a:t>Think/ Ink: on back of any paper, write which one you could see yourself using next week &amp; how you would use it.</a:t>
            </a:r>
            <a:endParaRPr sz="3600"/>
          </a:p>
          <a:p>
            <a:pPr lvl="0">
              <a:defRPr sz="1800"/>
            </a:pPr>
            <a:r>
              <a:rPr sz="3600"/>
              <a:t>Pair: discuss your choice with elbow partner</a:t>
            </a:r>
          </a:p>
        </p:txBody>
      </p:sp>
      <p:sp>
        <p:nvSpPr>
          <p:cNvPr id="186" name="Shape 186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1270000" y="2325956"/>
            <a:ext cx="10464800" cy="3302001"/>
          </a:xfrm>
          <a:prstGeom prst="rect">
            <a:avLst/>
          </a:prstGeom>
        </p:spPr>
        <p:txBody>
          <a:bodyPr/>
          <a:lstStyle/>
          <a:p>
            <a:pPr lvl="0" defTabSz="531622">
              <a:defRPr sz="1800"/>
            </a:pPr>
            <a:r>
              <a:rPr sz="7280"/>
              <a:t>Review of Previous </a:t>
            </a:r>
            <a:endParaRPr sz="7280"/>
          </a:p>
          <a:p>
            <a:pPr lvl="0" defTabSz="531622">
              <a:defRPr sz="1800"/>
            </a:pPr>
            <a:r>
              <a:rPr sz="7280"/>
              <a:t>Artful Thinking Strategies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218672" y="1445222"/>
            <a:ext cx="5093260" cy="633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Curate a Show: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Hand out images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Students select theme and choose images that support the theme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Write statement &amp; present exhibit</a:t>
            </a:r>
            <a:endParaRPr sz="3600"/>
          </a:p>
          <a:p>
            <a:pPr lvl="0">
              <a:defRPr sz="1800"/>
            </a:pPr>
            <a:endParaRPr i="1" sz="3600"/>
          </a:p>
          <a:p>
            <a:pPr lvl="0">
              <a:defRPr sz="1800"/>
            </a:pPr>
            <a:endParaRPr sz="1500"/>
          </a:p>
          <a:p>
            <a:pPr lvl="0">
              <a:defRPr sz="1800"/>
            </a:pPr>
            <a:r>
              <a:rPr i="1" sz="3600"/>
              <a:t>“The calming state comes from animals.”</a:t>
            </a:r>
          </a:p>
        </p:txBody>
      </p:sp>
      <p:pic>
        <p:nvPicPr>
          <p:cNvPr id="193" name="IMG_1236.jpg"/>
          <p:cNvPicPr/>
          <p:nvPr/>
        </p:nvPicPr>
        <p:blipFill>
          <a:blip r:embed="rId2">
            <a:extLst/>
          </a:blip>
          <a:srcRect l="12372" t="7482" r="5994" b="10884"/>
          <a:stretch>
            <a:fillRect/>
          </a:stretch>
        </p:blipFill>
        <p:spPr>
          <a:xfrm rot="16200000">
            <a:off x="4203957" y="-474514"/>
            <a:ext cx="9753601" cy="731272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542275" y="2378672"/>
            <a:ext cx="5093260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10 x 2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List 10 words or phrases about image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Share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Pick one word or phrase and write 10 more words/ phrases to further elaborate</a:t>
            </a:r>
          </a:p>
        </p:txBody>
      </p:sp>
      <p:sp>
        <p:nvSpPr>
          <p:cNvPr id="197" name="Shape 19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19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25479" y="467613"/>
            <a:ext cx="6820175" cy="5218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4959" y="5812611"/>
            <a:ext cx="3141215" cy="378301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7669832" y="6264319"/>
            <a:ext cx="3331470" cy="986848"/>
          </a:xfrm>
          <a:prstGeom prst="rect">
            <a:avLst/>
          </a:prstGeom>
          <a:solidFill>
            <a:srgbClr val="FFE900">
              <a:alpha val="26594"/>
            </a:srgb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203" name="Group 203"/>
          <p:cNvGrpSpPr/>
          <p:nvPr/>
        </p:nvGrpSpPr>
        <p:grpSpPr>
          <a:xfrm>
            <a:off x="8700566" y="6638248"/>
            <a:ext cx="2157401" cy="1912980"/>
            <a:chOff x="0" y="0"/>
            <a:chExt cx="2157400" cy="1912979"/>
          </a:xfrm>
        </p:grpSpPr>
        <p:sp>
          <p:nvSpPr>
            <p:cNvPr id="201" name="Shape 201"/>
            <p:cNvSpPr/>
            <p:nvPr/>
          </p:nvSpPr>
          <p:spPr>
            <a:xfrm>
              <a:off x="989395" y="0"/>
              <a:ext cx="1168006" cy="137390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02" name="Shape 202"/>
            <p:cNvSpPr/>
            <p:nvPr/>
          </p:nvSpPr>
          <p:spPr>
            <a:xfrm>
              <a:off x="0" y="1654239"/>
              <a:ext cx="1270000" cy="258741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1"/>
      <p:bldP build="whole" bldLvl="1" animBg="1" rev="0" advAuto="0" spid="20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053810" y="4055098"/>
            <a:ext cx="4842039" cy="645605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713076" y="2252870"/>
            <a:ext cx="5093260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Beginning, Middle or End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Decide if the image is from beginning, middle or end of story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Write and illustrate the other two parts.</a:t>
            </a:r>
          </a:p>
        </p:txBody>
      </p:sp>
      <p:sp>
        <p:nvSpPr>
          <p:cNvPr id="207" name="Shape 207"/>
          <p:cNvSpPr/>
          <p:nvPr/>
        </p:nvSpPr>
        <p:spPr>
          <a:xfrm>
            <a:off x="12677796" y="9025466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20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9646" y="436608"/>
            <a:ext cx="6630367" cy="4552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886103" y="1822450"/>
            <a:ext cx="5270494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What’s going on in this picture?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“What’s going on?”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“What do you see that makes you say that?”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Paraphrase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“What else can you find?”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endParaRPr sz="3600"/>
          </a:p>
          <a:p>
            <a:pPr lvl="0" algn="l">
              <a:defRPr sz="1800"/>
            </a:pPr>
            <a:r>
              <a:rPr i="1" sz="3600"/>
              <a:t>Notice: inference then evidence</a:t>
            </a:r>
          </a:p>
        </p:txBody>
      </p:sp>
      <p:sp>
        <p:nvSpPr>
          <p:cNvPr id="211" name="Shape 21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21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3255" y="1781175"/>
            <a:ext cx="6191133" cy="6191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0831">
              <a:defRPr sz="1800"/>
            </a:pPr>
            <a:r>
              <a:rPr sz="7679"/>
              <a:t>Three More </a:t>
            </a:r>
            <a:endParaRPr sz="7679"/>
          </a:p>
          <a:p>
            <a:pPr lvl="0" defTabSz="560831">
              <a:defRPr sz="1800"/>
            </a:pPr>
            <a:r>
              <a:rPr sz="7679"/>
              <a:t>Artful Thinking Routines</a:t>
            </a:r>
          </a:p>
        </p:txBody>
      </p:sp>
      <p:sp>
        <p:nvSpPr>
          <p:cNvPr id="67" name="Shape 67"/>
          <p:cNvSpPr/>
          <p:nvPr/>
        </p:nvSpPr>
        <p:spPr>
          <a:xfrm>
            <a:off x="3891788" y="5553916"/>
            <a:ext cx="52212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 lvl="0">
              <a:defRPr i="0" sz="1800"/>
            </a:pPr>
            <a:r>
              <a:rPr i="1" sz="3600"/>
              <a:t>Handouts for your binder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765287" y="2554924"/>
            <a:ext cx="5735048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See, Wonder, Think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List three things you see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Write what you wonder about those things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Answer your own questions</a:t>
            </a:r>
            <a:endParaRPr sz="3600"/>
          </a:p>
          <a:p>
            <a:pPr lvl="0" algn="l">
              <a:defRPr sz="1800"/>
            </a:pPr>
            <a:endParaRPr sz="3600"/>
          </a:p>
          <a:p>
            <a:pPr lvl="0">
              <a:defRPr sz="1800"/>
            </a:pPr>
            <a:r>
              <a:rPr i="1" sz="3600"/>
              <a:t>Notice: evidence then inference</a:t>
            </a:r>
          </a:p>
        </p:txBody>
      </p:sp>
      <p:sp>
        <p:nvSpPr>
          <p:cNvPr id="215" name="Shape 215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21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4796" y="2593757"/>
            <a:ext cx="6178798" cy="4119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1088355" y="3936012"/>
            <a:ext cx="5093260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Telephone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Position so one person sees image and other does not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Have conversation to describe image and draw it.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Extensions possible</a:t>
            </a:r>
          </a:p>
        </p:txBody>
      </p:sp>
      <p:sp>
        <p:nvSpPr>
          <p:cNvPr id="219" name="Shape 219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  <p:pic>
        <p:nvPicPr>
          <p:cNvPr id="220" name="images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9572" y="390732"/>
            <a:ext cx="3504131" cy="42049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5617" y="4675784"/>
            <a:ext cx="4672041" cy="4672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asted-image.tif"/>
          <p:cNvPicPr/>
          <p:nvPr/>
        </p:nvPicPr>
        <p:blipFill>
          <a:blip r:embed="rId4">
            <a:extLst/>
          </a:blip>
          <a:srcRect l="5612" t="0" r="5612" b="0"/>
          <a:stretch>
            <a:fillRect/>
          </a:stretch>
        </p:blipFill>
        <p:spPr>
          <a:xfrm>
            <a:off x="1755173" y="1028248"/>
            <a:ext cx="3274055" cy="2455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Artful thinking routines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xfrm>
            <a:off x="1185282" y="1088872"/>
            <a:ext cx="11099801" cy="71249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100"/>
              <a:t>Routine/ “Back pocket activities”</a:t>
            </a:r>
            <a:endParaRPr sz="4100"/>
          </a:p>
          <a:p>
            <a:pPr lvl="0">
              <a:defRPr sz="1800"/>
            </a:pPr>
            <a:r>
              <a:rPr sz="4100"/>
              <a:t>Many can be used without much preparation</a:t>
            </a:r>
            <a:endParaRPr sz="4100"/>
          </a:p>
          <a:p>
            <a:pPr lvl="0">
              <a:defRPr sz="1800"/>
            </a:pPr>
            <a:r>
              <a:rPr sz="4100"/>
              <a:t>Summer institute presentation?</a:t>
            </a:r>
          </a:p>
        </p:txBody>
      </p:sp>
      <p:sp>
        <p:nvSpPr>
          <p:cNvPr id="226" name="Shape 226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1270000" y="2773803"/>
            <a:ext cx="10464800" cy="3302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Making Learning Visible</a:t>
            </a:r>
          </a:p>
        </p:txBody>
      </p:sp>
      <p:sp>
        <p:nvSpPr>
          <p:cNvPr id="229" name="Shape 229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xfrm>
            <a:off x="1270000" y="2966834"/>
            <a:ext cx="10464800" cy="3302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Mimi Dojka</a:t>
            </a:r>
            <a:endParaRPr sz="8000"/>
          </a:p>
          <a:p>
            <a:pPr lvl="0">
              <a:defRPr sz="1800"/>
            </a:pPr>
            <a:r>
              <a:rPr sz="4900"/>
              <a:t>Art scholar &amp; </a:t>
            </a:r>
            <a:endParaRPr sz="4900"/>
          </a:p>
          <a:p>
            <a:pPr lvl="0">
              <a:defRPr sz="1800"/>
            </a:pPr>
            <a:r>
              <a:rPr sz="4900"/>
              <a:t>artist collaboration coordinator</a:t>
            </a:r>
          </a:p>
        </p:txBody>
      </p:sp>
      <p:sp>
        <p:nvSpPr>
          <p:cNvPr id="232" name="Shape 232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asted-image-enhanc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150" y="431800"/>
            <a:ext cx="10596004" cy="8890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6318148" y="1849785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1" name="Shape 71"/>
          <p:cNvSpPr/>
          <p:nvPr/>
        </p:nvSpPr>
        <p:spPr>
          <a:xfrm>
            <a:off x="8387432" y="6239125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2" name="Shape 72"/>
          <p:cNvSpPr/>
          <p:nvPr/>
        </p:nvSpPr>
        <p:spPr>
          <a:xfrm>
            <a:off x="9995440" y="2965568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3" name="Shape 73"/>
          <p:cNvSpPr/>
          <p:nvPr/>
        </p:nvSpPr>
        <p:spPr>
          <a:xfrm>
            <a:off x="11122710" y="2241550"/>
            <a:ext cx="18845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Perceive</a:t>
            </a:r>
          </a:p>
        </p:txBody>
      </p:sp>
      <p:sp>
        <p:nvSpPr>
          <p:cNvPr id="74" name="Shape 74"/>
          <p:cNvSpPr/>
          <p:nvPr/>
        </p:nvSpPr>
        <p:spPr>
          <a:xfrm>
            <a:off x="11436121" y="3346450"/>
            <a:ext cx="12577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Know</a:t>
            </a:r>
          </a:p>
        </p:txBody>
      </p:sp>
      <p:sp>
        <p:nvSpPr>
          <p:cNvPr id="75" name="Shape 75"/>
          <p:cNvSpPr/>
          <p:nvPr/>
        </p:nvSpPr>
        <p:spPr>
          <a:xfrm>
            <a:off x="11397945" y="4279900"/>
            <a:ext cx="133411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Care</a:t>
            </a:r>
            <a:endParaRPr sz="3600"/>
          </a:p>
          <a:p>
            <a:pPr lvl="0">
              <a:defRPr sz="1800"/>
            </a:pPr>
            <a:r>
              <a:rPr sz="3600"/>
              <a:t>About</a:t>
            </a:r>
          </a:p>
        </p:txBody>
      </p:sp>
      <p:sp>
        <p:nvSpPr>
          <p:cNvPr id="76" name="Shape 76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" grpId="3"/>
      <p:bldP build="whole" bldLvl="1" animBg="1" rev="0" advAuto="0" spid="70" grpId="4"/>
      <p:bldP build="whole" bldLvl="1" animBg="1" rev="0" advAuto="0" spid="73" grpId="1"/>
      <p:bldP build="whole" bldLvl="1" animBg="1" rev="0" advAuto="0" spid="71" grpId="5"/>
      <p:bldP build="whole" bldLvl="1" animBg="1" rev="0" advAuto="0" spid="74" grpId="2"/>
      <p:bldP build="whole" bldLvl="1" animBg="1" rev="0" advAuto="0" spid="72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asted-image-sma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4150"/>
            <a:ext cx="13004800" cy="93853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6419748" y="236855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2" name="Shape 82"/>
          <p:cNvSpPr/>
          <p:nvPr/>
        </p:nvSpPr>
        <p:spPr>
          <a:xfrm>
            <a:off x="8096148" y="175895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3" name="Shape 83"/>
          <p:cNvSpPr/>
          <p:nvPr/>
        </p:nvSpPr>
        <p:spPr>
          <a:xfrm>
            <a:off x="9903986" y="338608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4" name="Shape 84"/>
          <p:cNvSpPr/>
          <p:nvPr/>
        </p:nvSpPr>
        <p:spPr>
          <a:xfrm>
            <a:off x="1200048" y="7054850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85" name="Shape 8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86" name="Shape 86"/>
          <p:cNvSpPr/>
          <p:nvPr/>
        </p:nvSpPr>
        <p:spPr>
          <a:xfrm>
            <a:off x="2789498" y="3549312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" grpId="4"/>
      <p:bldP build="whole" bldLvl="1" animBg="1" rev="0" advAuto="0" spid="83" grpId="3"/>
      <p:bldP build="whole" bldLvl="1" animBg="1" rev="0" advAuto="0" spid="86" grpId="5"/>
      <p:bldP build="whole" bldLvl="1" animBg="1" rev="0" advAuto="0" spid="82" grpId="2"/>
      <p:bldP build="whole" bldLvl="1" animBg="1" rev="0" advAuto="0" spid="8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735" y="412700"/>
            <a:ext cx="13523283" cy="8441146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8277936" y="4279900"/>
            <a:ext cx="284972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Lee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 surrendering</a:t>
            </a:r>
          </a:p>
        </p:txBody>
      </p:sp>
      <p:sp>
        <p:nvSpPr>
          <p:cNvPr id="92" name="Shape 92"/>
          <p:cNvSpPr/>
          <p:nvPr/>
        </p:nvSpPr>
        <p:spPr>
          <a:xfrm>
            <a:off x="1694611" y="4279900"/>
            <a:ext cx="369737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Grant accepting 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Lee’s surrender</a:t>
            </a:r>
          </a:p>
        </p:txBody>
      </p:sp>
      <p:sp>
        <p:nvSpPr>
          <p:cNvPr id="93" name="Shape 93"/>
          <p:cNvSpPr/>
          <p:nvPr/>
        </p:nvSpPr>
        <p:spPr>
          <a:xfrm>
            <a:off x="9624364" y="1282700"/>
            <a:ext cx="216347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Northern 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soldiers</a:t>
            </a:r>
          </a:p>
        </p:txBody>
      </p:sp>
      <p:sp>
        <p:nvSpPr>
          <p:cNvPr id="94" name="Shape 94"/>
          <p:cNvSpPr/>
          <p:nvPr/>
        </p:nvSpPr>
        <p:spPr>
          <a:xfrm>
            <a:off x="52476" y="584200"/>
            <a:ext cx="220644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Southern 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soldiers</a:t>
            </a:r>
          </a:p>
        </p:txBody>
      </p:sp>
      <p:sp>
        <p:nvSpPr>
          <p:cNvPr id="95" name="Shape 9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" grpId="4"/>
      <p:bldP build="whole" bldLvl="1" animBg="1" rev="0" advAuto="0" spid="91" grpId="1"/>
      <p:bldP build="whole" bldLvl="1" animBg="1" rev="0" advAuto="0" spid="92" grpId="2"/>
      <p:bldP build="whole" bldLvl="1" animBg="1" rev="0" advAuto="0" spid="9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3209289" y="2908300"/>
            <a:ext cx="82042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2</a:t>
            </a:r>
          </a:p>
        </p:txBody>
      </p:sp>
      <p:sp>
        <p:nvSpPr>
          <p:cNvPr id="98" name="Shape 98"/>
          <p:cNvSpPr/>
          <p:nvPr/>
        </p:nvSpPr>
        <p:spPr>
          <a:xfrm>
            <a:off x="3209289" y="4343400"/>
            <a:ext cx="82042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3</a:t>
            </a:r>
          </a:p>
        </p:txBody>
      </p:sp>
      <p:sp>
        <p:nvSpPr>
          <p:cNvPr id="99" name="Shape 99"/>
          <p:cNvSpPr/>
          <p:nvPr/>
        </p:nvSpPr>
        <p:spPr>
          <a:xfrm>
            <a:off x="3175000" y="4521200"/>
            <a:ext cx="889000" cy="0"/>
          </a:xfrm>
          <a:prstGeom prst="line">
            <a:avLst/>
          </a:prstGeom>
          <a:ln w="25400">
            <a:solidFill/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0" name="Shape 100"/>
          <p:cNvSpPr/>
          <p:nvPr/>
        </p:nvSpPr>
        <p:spPr>
          <a:xfrm>
            <a:off x="4337050" y="3568700"/>
            <a:ext cx="95250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+</a:t>
            </a:r>
          </a:p>
        </p:txBody>
      </p:sp>
      <p:sp>
        <p:nvSpPr>
          <p:cNvPr id="101" name="Shape 101"/>
          <p:cNvSpPr/>
          <p:nvPr/>
        </p:nvSpPr>
        <p:spPr>
          <a:xfrm>
            <a:off x="5562600" y="3416300"/>
            <a:ext cx="790724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 sz="12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i="0" sz="1800"/>
            </a:pPr>
            <a:r>
              <a:rPr i="1" sz="12000"/>
              <a:t>x</a:t>
            </a:r>
          </a:p>
        </p:txBody>
      </p:sp>
      <p:sp>
        <p:nvSpPr>
          <p:cNvPr id="102" name="Shape 102"/>
          <p:cNvSpPr/>
          <p:nvPr/>
        </p:nvSpPr>
        <p:spPr>
          <a:xfrm>
            <a:off x="6626373" y="3568700"/>
            <a:ext cx="20116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= 5</a:t>
            </a:r>
          </a:p>
        </p:txBody>
      </p:sp>
      <p:sp>
        <p:nvSpPr>
          <p:cNvPr id="103" name="Shape 103"/>
          <p:cNvSpPr/>
          <p:nvPr/>
        </p:nvSpPr>
        <p:spPr>
          <a:xfrm>
            <a:off x="2159000" y="1643208"/>
            <a:ext cx="1219200" cy="1557126"/>
          </a:xfrm>
          <a:prstGeom prst="line">
            <a:avLst/>
          </a:prstGeom>
          <a:ln w="2159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4" name="Shape 104"/>
          <p:cNvSpPr/>
          <p:nvPr/>
        </p:nvSpPr>
        <p:spPr>
          <a:xfrm flipV="1">
            <a:off x="2006600" y="5694508"/>
            <a:ext cx="1219200" cy="1557126"/>
          </a:xfrm>
          <a:prstGeom prst="line">
            <a:avLst/>
          </a:prstGeom>
          <a:ln w="2159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5" name="Shape 105"/>
          <p:cNvSpPr/>
          <p:nvPr/>
        </p:nvSpPr>
        <p:spPr>
          <a:xfrm flipV="1">
            <a:off x="5558695" y="4919808"/>
            <a:ext cx="1219201" cy="1557126"/>
          </a:xfrm>
          <a:prstGeom prst="line">
            <a:avLst/>
          </a:prstGeom>
          <a:ln w="2159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6" name="Shape 106"/>
          <p:cNvSpPr/>
          <p:nvPr/>
        </p:nvSpPr>
        <p:spPr>
          <a:xfrm>
            <a:off x="4583139" y="2621108"/>
            <a:ext cx="1219201" cy="1557126"/>
          </a:xfrm>
          <a:prstGeom prst="line">
            <a:avLst/>
          </a:prstGeom>
          <a:ln w="2159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7" name="Shape 107"/>
          <p:cNvSpPr/>
          <p:nvPr/>
        </p:nvSpPr>
        <p:spPr>
          <a:xfrm>
            <a:off x="9142454" y="1786753"/>
            <a:ext cx="252384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 lvl="0">
              <a:defRPr sz="1800"/>
            </a:pPr>
            <a:r>
              <a:rPr sz="4900"/>
              <a:t>Perceive</a:t>
            </a:r>
          </a:p>
        </p:txBody>
      </p:sp>
      <p:sp>
        <p:nvSpPr>
          <p:cNvPr id="108" name="Shape 108"/>
          <p:cNvSpPr/>
          <p:nvPr/>
        </p:nvSpPr>
        <p:spPr>
          <a:xfrm>
            <a:off x="9569041" y="3359149"/>
            <a:ext cx="167067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 lvl="0">
              <a:defRPr sz="1800"/>
            </a:pPr>
            <a:r>
              <a:rPr sz="4900"/>
              <a:t>Know</a:t>
            </a:r>
          </a:p>
        </p:txBody>
      </p:sp>
      <p:sp>
        <p:nvSpPr>
          <p:cNvPr id="109" name="Shape 109"/>
          <p:cNvSpPr/>
          <p:nvPr/>
        </p:nvSpPr>
        <p:spPr>
          <a:xfrm>
            <a:off x="9656779" y="4931546"/>
            <a:ext cx="177459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900"/>
              <a:t>Care</a:t>
            </a:r>
            <a:endParaRPr sz="4900"/>
          </a:p>
          <a:p>
            <a:pPr lvl="0">
              <a:defRPr sz="1800"/>
            </a:pPr>
            <a:r>
              <a:rPr sz="4900"/>
              <a:t>About</a:t>
            </a:r>
          </a:p>
        </p:txBody>
      </p:sp>
      <p:sp>
        <p:nvSpPr>
          <p:cNvPr id="110" name="Shape 11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B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" grpId="7"/>
      <p:bldP build="whole" bldLvl="1" animBg="1" rev="0" advAuto="0" spid="104" grpId="4"/>
      <p:bldP build="whole" bldLvl="1" animBg="1" rev="0" advAuto="0" spid="107" grpId="1"/>
      <p:bldP build="whole" bldLvl="1" animBg="1" rev="0" advAuto="0" spid="109" grpId="3"/>
      <p:bldP build="whole" bldLvl="1" animBg="1" rev="0" advAuto="0" spid="106" grpId="6"/>
      <p:bldP build="whole" bldLvl="1" animBg="1" rev="0" advAuto="0" spid="108" grpId="2"/>
      <p:bldP build="whole" bldLvl="1" animBg="1" rev="0" advAuto="0" spid="103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 lvl="0">
              <a:defRPr sz="1800"/>
            </a:pPr>
            <a:r>
              <a:rPr sz="6880"/>
              <a:t>Perceive, Know, Care About</a:t>
            </a:r>
          </a:p>
        </p:txBody>
      </p:sp>
      <p:sp>
        <p:nvSpPr>
          <p:cNvPr id="113" name="Shape 113"/>
          <p:cNvSpPr/>
          <p:nvPr>
            <p:ph type="body" idx="1"/>
          </p:nvPr>
        </p:nvSpPr>
        <p:spPr>
          <a:xfrm>
            <a:off x="952500" y="1943100"/>
            <a:ext cx="7721055" cy="647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Explore perspectives</a:t>
            </a:r>
            <a:endParaRPr sz="3600"/>
          </a:p>
          <a:p>
            <a:pPr lvl="0">
              <a:defRPr sz="1800"/>
            </a:pPr>
            <a:r>
              <a:rPr sz="3600"/>
              <a:t>Can be inanimate objects (child’s stuffed animal, for example)</a:t>
            </a:r>
            <a:endParaRPr sz="3600"/>
          </a:p>
          <a:p>
            <a:pPr lvl="0">
              <a:defRPr sz="1800"/>
            </a:pPr>
            <a:r>
              <a:rPr sz="3600"/>
              <a:t>Can have students speak as the people and have everyone guess who they are.</a:t>
            </a:r>
            <a:endParaRPr sz="3600"/>
          </a:p>
          <a:p>
            <a:pPr lvl="0">
              <a:defRPr sz="1800"/>
            </a:pPr>
            <a:r>
              <a:rPr sz="3600"/>
              <a:t>Write from within the viewpoint</a:t>
            </a:r>
          </a:p>
        </p:txBody>
      </p:sp>
      <p:sp>
        <p:nvSpPr>
          <p:cNvPr id="114" name="Shape 11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11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0204" y="2703722"/>
            <a:ext cx="3716817" cy="495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Anchor standards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952500" y="2116078"/>
            <a:ext cx="7721055" cy="6477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3600">
                <a:latin typeface="Helvetica"/>
                <a:ea typeface="Helvetica"/>
                <a:cs typeface="Helvetica"/>
                <a:sym typeface="Helvetica"/>
              </a:rPr>
              <a:t>W3</a:t>
            </a:r>
            <a:r>
              <a:rPr sz="3600"/>
              <a:t>: Write narratives to develop real or imagined experiences or events using effective technique, well-chosen details and well-structured event sequences.</a:t>
            </a:r>
            <a:endParaRPr sz="3600">
              <a:solidFill>
                <a:srgbClr val="202020"/>
              </a:solidFill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b="1" sz="36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R3</a:t>
            </a:r>
            <a:r>
              <a:rPr sz="3600">
                <a:solidFill>
                  <a:srgbClr val="202020"/>
                </a:solidFill>
              </a:rPr>
              <a:t>: </a:t>
            </a:r>
            <a:r>
              <a:rPr sz="3600">
                <a:solidFill>
                  <a:srgbClr val="202020"/>
                </a:solidFill>
              </a:rPr>
              <a:t>Analyze how and why individuals, events, or ideas develop and interact..</a:t>
            </a:r>
            <a:endParaRPr sz="3600">
              <a:solidFill>
                <a:srgbClr val="202020"/>
              </a:solidFill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b="1" sz="3600">
                <a:solidFill>
                  <a:srgbClr val="202020"/>
                </a:solidFill>
                <a:latin typeface="Helvetica"/>
                <a:ea typeface="Helvetica"/>
                <a:cs typeface="Helvetica"/>
                <a:sym typeface="Helvetica"/>
              </a:rPr>
              <a:t>S&amp;L</a:t>
            </a:r>
            <a:r>
              <a:rPr sz="3600">
                <a:solidFill>
                  <a:srgbClr val="202020"/>
                </a:solidFill>
              </a:rPr>
              <a:t>: Demonstrate understanding of multiple perspectives…</a:t>
            </a:r>
            <a:endParaRPr sz="3600">
              <a:solidFill>
                <a:srgbClr val="202020"/>
              </a:solidFill>
            </a:endParaRPr>
          </a:p>
        </p:txBody>
      </p:sp>
      <p:sp>
        <p:nvSpPr>
          <p:cNvPr id="119" name="Shape 119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  <p:pic>
        <p:nvPicPr>
          <p:cNvPr id="12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1429" y="2667937"/>
            <a:ext cx="3529273" cy="4417726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