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Lst>
  <p:sldSz cx="13004800" cy="9753600"/>
  <p:notesSz cx="6858000" cy="9144000"/>
  <p:defaultTextStyle>
    <a:lvl1pPr algn="ctr" defTabSz="584200">
      <a:defRPr sz="3600">
        <a:latin typeface="+mn-lt"/>
        <a:ea typeface="+mn-ea"/>
        <a:cs typeface="+mn-cs"/>
        <a:sym typeface="Helvetica Light"/>
      </a:defRPr>
    </a:lvl1pPr>
    <a:lvl2pPr indent="228600" algn="ctr" defTabSz="584200">
      <a:defRPr sz="3600">
        <a:latin typeface="+mn-lt"/>
        <a:ea typeface="+mn-ea"/>
        <a:cs typeface="+mn-cs"/>
        <a:sym typeface="Helvetica Light"/>
      </a:defRPr>
    </a:lvl2pPr>
    <a:lvl3pPr indent="457200" algn="ctr" defTabSz="584200">
      <a:defRPr sz="3600">
        <a:latin typeface="+mn-lt"/>
        <a:ea typeface="+mn-ea"/>
        <a:cs typeface="+mn-cs"/>
        <a:sym typeface="Helvetica Light"/>
      </a:defRPr>
    </a:lvl3pPr>
    <a:lvl4pPr indent="685800" algn="ctr" defTabSz="584200">
      <a:defRPr sz="3600">
        <a:latin typeface="+mn-lt"/>
        <a:ea typeface="+mn-ea"/>
        <a:cs typeface="+mn-cs"/>
        <a:sym typeface="Helvetica Light"/>
      </a:defRPr>
    </a:lvl4pPr>
    <a:lvl5pPr indent="914400" algn="ctr" defTabSz="584200">
      <a:defRPr sz="3600">
        <a:latin typeface="+mn-lt"/>
        <a:ea typeface="+mn-ea"/>
        <a:cs typeface="+mn-cs"/>
        <a:sym typeface="Helvetica Light"/>
      </a:defRPr>
    </a:lvl5pPr>
    <a:lvl6pPr indent="1143000" algn="ctr" defTabSz="584200">
      <a:defRPr sz="3600">
        <a:latin typeface="+mn-lt"/>
        <a:ea typeface="+mn-ea"/>
        <a:cs typeface="+mn-cs"/>
        <a:sym typeface="Helvetica Light"/>
      </a:defRPr>
    </a:lvl6pPr>
    <a:lvl7pPr indent="1371600" algn="ctr" defTabSz="584200">
      <a:defRPr sz="3600">
        <a:latin typeface="+mn-lt"/>
        <a:ea typeface="+mn-ea"/>
        <a:cs typeface="+mn-cs"/>
        <a:sym typeface="Helvetica Light"/>
      </a:defRPr>
    </a:lvl7pPr>
    <a:lvl8pPr indent="1600200" algn="ctr" defTabSz="584200">
      <a:defRPr sz="3600">
        <a:latin typeface="+mn-lt"/>
        <a:ea typeface="+mn-ea"/>
        <a:cs typeface="+mn-cs"/>
        <a:sym typeface="Helvetica Light"/>
      </a:defRPr>
    </a:lvl8pPr>
    <a:lvl9pPr indent="1828800" algn="ctr" defTabSz="584200">
      <a:defRPr sz="3600">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D51ADE6A-740E-44AE-83CC-AE7238B6C88D}" styleName="">
    <a:tblBg/>
    <a:wholeTbl>
      <a:tcTxStyle b="def" i="def">
        <a:font>
          <a:latin typeface="Helvetica"/>
          <a:ea typeface="Helvetica"/>
          <a:cs typeface="Helvetica"/>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FEFEF"/>
          </a:solidFill>
        </a:fill>
      </a:tcStyle>
    </a:band2H>
    <a:firstCol>
      <a:tcTxStyle b="on" i="def">
        <a:font>
          <a:latin typeface="Helvetica"/>
          <a:ea typeface="Helvetica"/>
          <a:cs typeface="Helvetica"/>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3175" cap="flat">
              <a:solidFill>
                <a:srgbClr val="000000"/>
              </a:solidFill>
              <a:prstDash val="solid"/>
              <a:miter lim="400000"/>
            </a:ln>
          </a:insideV>
        </a:tcBdr>
        <a:fill>
          <a:noFill/>
        </a:fill>
      </a:tcStyle>
    </a:firstCol>
    <a:lastRow>
      <a:tcTxStyle b="on" i="def">
        <a:font>
          <a:latin typeface="Helvetica"/>
          <a:ea typeface="Helvetica"/>
          <a:cs typeface="Helvetica"/>
        </a:font>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6350" cap="flat">
              <a:solidFill>
                <a:srgbClr val="000000"/>
              </a:solidFill>
              <a:prstDash val="solid"/>
              <a:miter lim="400000"/>
            </a:ln>
          </a:top>
          <a:bottom>
            <a:ln w="3175" cap="flat">
              <a:solidFill>
                <a:srgbClr val="000000"/>
              </a:solidFill>
              <a:prstDash val="solid"/>
              <a:miter lim="400000"/>
            </a:ln>
          </a:bottom>
          <a:insideH>
            <a:ln w="6350" cap="flat">
              <a:solidFill>
                <a:srgbClr val="000000"/>
              </a:solidFill>
              <a:prstDash val="solid"/>
              <a:miter lim="400000"/>
            </a:ln>
          </a:insideH>
          <a:insideV>
            <a:ln w="3175" cap="flat">
              <a:solidFill>
                <a:srgbClr val="000000"/>
              </a:solidFill>
              <a:prstDash val="solid"/>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635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s>

</file>

<file path=ppt/charts/_rels/chart1.xml.rels><?xml version="1.0" encoding="UTF-8" standalone="yes"?><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Relationships xmlns="http://schemas.openxmlformats.org/package/2006/relationships"><Relationship Id="rId1" Type="http://schemas.openxmlformats.org/officeDocument/2006/relationships/package" Target="../embeddings/Microsoft_Excel_Sheet2.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title>
      <c:tx>
        <c:rich>
          <a:bodyPr rot="0"/>
          <a:lstStyle/>
          <a:p>
            <a:pPr lvl="0"/>
          </a:p>
        </c:rich>
      </c:tx>
      <c:layout/>
      <c:overlay val="1"/>
    </c:title>
    <c:autoTitleDeleted val="1"/>
    <c:plotArea>
      <c:layout>
        <c:manualLayout>
          <c:layoutTarget val="inner"/>
          <c:xMode val="edge"/>
          <c:yMode val="edge"/>
          <c:x val="0.0920517"/>
          <c:y val="0.062207"/>
          <c:w val="0.907948"/>
          <c:h val="0.841054"/>
        </c:manualLayout>
      </c:layout>
      <c:barChart>
        <c:barDir val="col"/>
        <c:grouping val="clustered"/>
        <c:varyColors val="0"/>
        <c:ser>
          <c:idx val="0"/>
          <c:order val="0"/>
          <c:tx>
            <c:strRef>
              <c:f>Sheet1!$A$2</c:f>
              <c:strCache>
                <c:pt idx="0">
                  <c:v>Without</c:v>
                </c:pt>
              </c:strCache>
            </c:strRef>
          </c:tx>
          <c:spPr>
            <a:gradFill flip="none" rotWithShape="1">
              <a:gsLst>
                <a:gs pos="0">
                  <a:srgbClr val="51A7F9"/>
                </a:gs>
                <a:gs pos="100000">
                  <a:srgbClr val="0365C0"/>
                </a:gs>
              </a:gsLst>
              <a:lin ang="5400000" scaled="0"/>
            </a:gradFill>
            <a:ln w="12700" cap="flat">
              <a:noFill/>
              <a:miter lim="400000"/>
            </a:ln>
            <a:effectLst/>
          </c:spPr>
          <c:invertIfNegative val="0"/>
          <c:dLbls>
            <c:numFmt formatCode="#,##0" sourceLinked="0"/>
            <c:txPr>
              <a:bodyPr/>
              <a:lstStyle/>
              <a:p>
                <a:pPr lvl="0">
                  <a:defRPr b="0" i="0" strike="noStrike" sz="2600" u="none">
                    <a:solidFill>
                      <a:srgbClr val="FFFFFF"/>
                    </a:solidFill>
                    <a:effectLst>
                      <a:outerShdw sx="100000" sy="100000" kx="0" ky="0" algn="b" rotWithShape="0" blurRad="0" dist="38100" dir="2700000">
                        <a:srgbClr val="000000"/>
                      </a:outerShdw>
                    </a:effectLst>
                    <a:latin typeface="Helvetica Light"/>
                  </a:defRPr>
                </a:pPr>
                <a:r>
                  <a:rPr b="0" i="0" strike="noStrike" sz="2600" u="none">
                    <a:solidFill>
                      <a:srgbClr val="FFFFFF"/>
                    </a:solidFill>
                    <a:effectLst>
                      <a:outerShdw sx="100000" sy="100000" kx="0" ky="0" algn="b" rotWithShape="0" blurRad="0" dist="38100" dir="2700000">
                        <a:srgbClr val="000000"/>
                      </a:outerShdw>
                    </a:effectLst>
                    <a:latin typeface="Helvetica Light"/>
                  </a:rPr>
                  <a:t/>
                </a:r>
              </a:p>
            </c:txPr>
            <c:dLblPos val="inEnd"/>
            <c:showLegendKey val="0"/>
            <c:showVal val="0"/>
            <c:showCatName val="0"/>
            <c:showSerName val="0"/>
            <c:showPercent val="0"/>
            <c:showBubbleSize val="0"/>
            <c:showLeaderLines val="0"/>
          </c:dLbls>
          <c:cat>
            <c:strRef>
              <c:f>Sheet1!$B$1:$B$1</c:f>
              <c:strCache>
                <c:ptCount val="1"/>
                <c:pt idx="0">
                  <c:v/>
                </c:pt>
              </c:strCache>
            </c:strRef>
          </c:cat>
          <c:val>
            <c:numRef>
              <c:f>Sheet1!$B$2:$B$2</c:f>
              <c:numCache>
                <c:ptCount val="1"/>
                <c:pt idx="0">
                  <c:v>1.000000</c:v>
                </c:pt>
              </c:numCache>
            </c:numRef>
          </c:val>
        </c:ser>
        <c:ser>
          <c:idx val="1"/>
          <c:order val="1"/>
          <c:tx>
            <c:strRef>
              <c:f>Sheet1!$A$3</c:f>
              <c:strCache>
                <c:pt idx="0">
                  <c:v>With</c:v>
                </c:pt>
              </c:strCache>
            </c:strRef>
          </c:tx>
          <c:spPr>
            <a:gradFill flip="none" rotWithShape="1">
              <a:gsLst>
                <a:gs pos="0">
                  <a:srgbClr val="70BF41"/>
                </a:gs>
                <a:gs pos="100000">
                  <a:srgbClr val="00882B"/>
                </a:gs>
              </a:gsLst>
              <a:lin ang="5400000" scaled="0"/>
            </a:gradFill>
            <a:ln w="12700" cap="flat">
              <a:noFill/>
              <a:miter lim="400000"/>
            </a:ln>
            <a:effectLst/>
          </c:spPr>
          <c:invertIfNegative val="0"/>
          <c:dLbls>
            <c:numFmt formatCode="#,##0" sourceLinked="0"/>
            <c:txPr>
              <a:bodyPr/>
              <a:lstStyle/>
              <a:p>
                <a:pPr lvl="0">
                  <a:defRPr b="0" i="0" strike="noStrike" sz="2600" u="none">
                    <a:solidFill>
                      <a:srgbClr val="FFFFFF"/>
                    </a:solidFill>
                    <a:effectLst>
                      <a:outerShdw sx="100000" sy="100000" kx="0" ky="0" algn="b" rotWithShape="0" blurRad="0" dist="38100" dir="2700000">
                        <a:srgbClr val="000000"/>
                      </a:outerShdw>
                    </a:effectLst>
                    <a:latin typeface="Helvetica Light"/>
                  </a:defRPr>
                </a:pPr>
                <a:r>
                  <a:rPr b="0" i="0" strike="noStrike" sz="2600" u="none">
                    <a:solidFill>
                      <a:srgbClr val="FFFFFF"/>
                    </a:solidFill>
                    <a:effectLst>
                      <a:outerShdw sx="100000" sy="100000" kx="0" ky="0" algn="b" rotWithShape="0" blurRad="0" dist="38100" dir="2700000">
                        <a:srgbClr val="000000"/>
                      </a:outerShdw>
                    </a:effectLst>
                    <a:latin typeface="Helvetica Light"/>
                  </a:rPr>
                  <a:t/>
                </a:r>
              </a:p>
            </c:txPr>
            <c:dLblPos val="inEnd"/>
            <c:showLegendKey val="0"/>
            <c:showVal val="0"/>
            <c:showCatName val="0"/>
            <c:showSerName val="0"/>
            <c:showPercent val="0"/>
            <c:showBubbleSize val="0"/>
            <c:showLeaderLines val="0"/>
          </c:dLbls>
          <c:cat>
            <c:strRef>
              <c:f>Sheet1!$B$1:$B$1</c:f>
              <c:strCache>
                <c:ptCount val="1"/>
                <c:pt idx="0">
                  <c:v/>
                </c:pt>
              </c:strCache>
            </c:strRef>
          </c:cat>
          <c:val>
            <c:numRef>
              <c:f>Sheet1!$B$3:$B$3</c:f>
              <c:numCache>
                <c:ptCount val="1"/>
                <c:pt idx="0">
                  <c:v>4.000000</c:v>
                </c:pt>
              </c:numCache>
            </c:numRef>
          </c:val>
        </c:ser>
        <c:gapWidth val="40"/>
        <c:overlap val="-10"/>
        <c:axId val="0"/>
        <c:axId val="1"/>
      </c:barChart>
      <c:catAx>
        <c:axId val="0"/>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lvl="0">
              <a:defRPr b="0" i="0" strike="noStrike" sz="2000" u="none">
                <a:solidFill>
                  <a:srgbClr val="000000"/>
                </a:solidFill>
                <a:effectLst/>
                <a:latin typeface="Helvetica Light"/>
              </a:defRPr>
            </a:pPr>
          </a:p>
        </c:txPr>
        <c:crossAx val="1"/>
        <c:crosses val="autoZero"/>
        <c:auto val="1"/>
        <c:lblAlgn val="ctr"/>
        <c:noMultiLvlLbl val="1"/>
      </c:catAx>
      <c:valAx>
        <c:axId val="1"/>
        <c:scaling>
          <c:orientation val="minMax"/>
        </c:scaling>
        <c:delete val="0"/>
        <c:axPos val="l"/>
        <c:majorGridlines>
          <c:spPr>
            <a:ln w="12700" cap="flat">
              <a:solidFill>
                <a:srgbClr val="929292"/>
              </a:solidFill>
              <a:custDash>
                <a:ds d="200000" sp="200000"/>
              </a:custDash>
              <a:miter lim="400000"/>
            </a:ln>
          </c:spPr>
        </c:majorGridlines>
        <c:numFmt formatCode="General" sourceLinked="0"/>
        <c:majorTickMark val="none"/>
        <c:minorTickMark val="none"/>
        <c:tickLblPos val="nextTo"/>
        <c:spPr>
          <a:ln w="12700" cap="flat">
            <a:noFill/>
            <a:prstDash val="solid"/>
            <a:miter lim="400000"/>
          </a:ln>
        </c:spPr>
        <c:txPr>
          <a:bodyPr rot="0"/>
          <a:lstStyle/>
          <a:p>
            <a:pPr lvl="0">
              <a:defRPr b="0" i="0" strike="noStrike" sz="2000" u="none">
                <a:solidFill>
                  <a:srgbClr val="000000"/>
                </a:solidFill>
                <a:effectLst/>
                <a:latin typeface="Helvetica Light"/>
              </a:defRPr>
            </a:pPr>
          </a:p>
        </c:txPr>
        <c:crossAx val="0"/>
        <c:crosses val="autoZero"/>
        <c:crossBetween val="between"/>
        <c:majorUnit val="1"/>
        <c:minorUnit val="0.5"/>
      </c:valAx>
      <c:spPr>
        <a:noFill/>
        <a:ln w="12700" cap="flat">
          <a:noFill/>
          <a:miter lim="400000"/>
        </a:ln>
        <a:effectLst/>
      </c:spPr>
    </c:plotArea>
    <c:plotVisOnly val="1"/>
    <c:dispBlanksAs val="gap"/>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roundedCorners val="0"/>
  <c:chart>
    <c:title>
      <c:tx>
        <c:rich>
          <a:bodyPr rot="0"/>
          <a:lstStyle/>
          <a:p>
            <a:pPr lvl="0"/>
          </a:p>
        </c:rich>
      </c:tx>
      <c:layout/>
      <c:overlay val="1"/>
    </c:title>
    <c:autoTitleDeleted val="1"/>
    <c:plotArea>
      <c:layout>
        <c:manualLayout>
          <c:layoutTarget val="inner"/>
          <c:xMode val="edge"/>
          <c:yMode val="edge"/>
          <c:x val="0.0920517"/>
          <c:y val="0.062207"/>
          <c:w val="0.907948"/>
          <c:h val="0.841054"/>
        </c:manualLayout>
      </c:layout>
      <c:barChart>
        <c:barDir val="col"/>
        <c:grouping val="clustered"/>
        <c:varyColors val="0"/>
        <c:ser>
          <c:idx val="0"/>
          <c:order val="0"/>
          <c:tx>
            <c:strRef>
              <c:f>Sheet1!$A$2</c:f>
              <c:strCache>
                <c:pt idx="0">
                  <c:v>Without</c:v>
                </c:pt>
              </c:strCache>
            </c:strRef>
          </c:tx>
          <c:spPr>
            <a:gradFill flip="none" rotWithShape="1">
              <a:gsLst>
                <a:gs pos="0">
                  <a:srgbClr val="51A7F9"/>
                </a:gs>
                <a:gs pos="100000">
                  <a:srgbClr val="0365C0"/>
                </a:gs>
              </a:gsLst>
              <a:lin ang="5400000" scaled="0"/>
            </a:gradFill>
            <a:ln w="12700" cap="flat">
              <a:noFill/>
              <a:miter lim="400000"/>
            </a:ln>
            <a:effectLst/>
          </c:spPr>
          <c:invertIfNegative val="0"/>
          <c:dLbls>
            <c:numFmt formatCode="#,##0" sourceLinked="0"/>
            <c:txPr>
              <a:bodyPr/>
              <a:lstStyle/>
              <a:p>
                <a:pPr lvl="0">
                  <a:defRPr b="0" i="0" strike="noStrike" sz="2600" u="none">
                    <a:solidFill>
                      <a:srgbClr val="FFFFFF"/>
                    </a:solidFill>
                    <a:effectLst>
                      <a:outerShdw sx="100000" sy="100000" kx="0" ky="0" algn="b" rotWithShape="0" blurRad="0" dist="38100" dir="2700000">
                        <a:srgbClr val="000000"/>
                      </a:outerShdw>
                    </a:effectLst>
                    <a:latin typeface="Helvetica Light"/>
                  </a:defRPr>
                </a:pPr>
                <a:r>
                  <a:rPr b="0" i="0" strike="noStrike" sz="2600" u="none">
                    <a:solidFill>
                      <a:srgbClr val="FFFFFF"/>
                    </a:solidFill>
                    <a:effectLst>
                      <a:outerShdw sx="100000" sy="100000" kx="0" ky="0" algn="b" rotWithShape="0" blurRad="0" dist="38100" dir="2700000">
                        <a:srgbClr val="000000"/>
                      </a:outerShdw>
                    </a:effectLst>
                    <a:latin typeface="Helvetica Light"/>
                  </a:rPr>
                  <a:t/>
                </a:r>
              </a:p>
            </c:txPr>
            <c:dLblPos val="inEnd"/>
            <c:showLegendKey val="0"/>
            <c:showVal val="0"/>
            <c:showCatName val="0"/>
            <c:showSerName val="0"/>
            <c:showPercent val="0"/>
            <c:showBubbleSize val="0"/>
            <c:showLeaderLines val="0"/>
          </c:dLbls>
          <c:cat>
            <c:strRef>
              <c:f>Sheet1!$B$1:$B$1</c:f>
              <c:strCache>
                <c:ptCount val="1"/>
                <c:pt idx="0">
                  <c:v/>
                </c:pt>
              </c:strCache>
            </c:strRef>
          </c:cat>
          <c:val>
            <c:numRef>
              <c:f>Sheet1!$B$2:$B$2</c:f>
              <c:numCache>
                <c:ptCount val="1"/>
                <c:pt idx="0">
                  <c:v>1.000000</c:v>
                </c:pt>
              </c:numCache>
            </c:numRef>
          </c:val>
        </c:ser>
        <c:ser>
          <c:idx val="1"/>
          <c:order val="1"/>
          <c:tx>
            <c:strRef>
              <c:f>Sheet1!$A$3</c:f>
              <c:strCache>
                <c:pt idx="0">
                  <c:v>With</c:v>
                </c:pt>
              </c:strCache>
            </c:strRef>
          </c:tx>
          <c:spPr>
            <a:gradFill flip="none" rotWithShape="1">
              <a:gsLst>
                <a:gs pos="0">
                  <a:srgbClr val="70BF41"/>
                </a:gs>
                <a:gs pos="100000">
                  <a:srgbClr val="00882B"/>
                </a:gs>
              </a:gsLst>
              <a:lin ang="5400000" scaled="0"/>
            </a:gradFill>
            <a:ln w="12700" cap="flat">
              <a:noFill/>
              <a:miter lim="400000"/>
            </a:ln>
            <a:effectLst/>
          </c:spPr>
          <c:invertIfNegative val="0"/>
          <c:dLbls>
            <c:numFmt formatCode="#,##0" sourceLinked="0"/>
            <c:txPr>
              <a:bodyPr/>
              <a:lstStyle/>
              <a:p>
                <a:pPr lvl="0">
                  <a:defRPr b="0" i="0" strike="noStrike" sz="2600" u="none">
                    <a:solidFill>
                      <a:srgbClr val="FFFFFF"/>
                    </a:solidFill>
                    <a:effectLst>
                      <a:outerShdw sx="100000" sy="100000" kx="0" ky="0" algn="b" rotWithShape="0" blurRad="0" dist="38100" dir="2700000">
                        <a:srgbClr val="000000"/>
                      </a:outerShdw>
                    </a:effectLst>
                    <a:latin typeface="Helvetica Light"/>
                  </a:defRPr>
                </a:pPr>
                <a:r>
                  <a:rPr b="0" i="0" strike="noStrike" sz="2600" u="none">
                    <a:solidFill>
                      <a:srgbClr val="FFFFFF"/>
                    </a:solidFill>
                    <a:effectLst>
                      <a:outerShdw sx="100000" sy="100000" kx="0" ky="0" algn="b" rotWithShape="0" blurRad="0" dist="38100" dir="2700000">
                        <a:srgbClr val="000000"/>
                      </a:outerShdw>
                    </a:effectLst>
                    <a:latin typeface="Helvetica Light"/>
                  </a:rPr>
                  <a:t/>
                </a:r>
              </a:p>
            </c:txPr>
            <c:dLblPos val="inEnd"/>
            <c:showLegendKey val="0"/>
            <c:showVal val="0"/>
            <c:showCatName val="0"/>
            <c:showSerName val="0"/>
            <c:showPercent val="0"/>
            <c:showBubbleSize val="0"/>
            <c:showLeaderLines val="0"/>
          </c:dLbls>
          <c:cat>
            <c:strRef>
              <c:f>Sheet1!$B$1:$B$1</c:f>
              <c:strCache>
                <c:ptCount val="1"/>
                <c:pt idx="0">
                  <c:v/>
                </c:pt>
              </c:strCache>
            </c:strRef>
          </c:cat>
          <c:val>
            <c:numRef>
              <c:f>Sheet1!$B$3:$B$3</c:f>
              <c:numCache>
                <c:ptCount val="1"/>
                <c:pt idx="0">
                  <c:v>3.000000</c:v>
                </c:pt>
              </c:numCache>
            </c:numRef>
          </c:val>
        </c:ser>
        <c:gapWidth val="40"/>
        <c:overlap val="-10"/>
        <c:axId val="0"/>
        <c:axId val="1"/>
      </c:barChart>
      <c:catAx>
        <c:axId val="0"/>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lvl="0">
              <a:defRPr b="0" i="0" strike="noStrike" sz="2000" u="none">
                <a:solidFill>
                  <a:srgbClr val="000000"/>
                </a:solidFill>
                <a:effectLst/>
                <a:latin typeface="Helvetica Light"/>
              </a:defRPr>
            </a:pPr>
          </a:p>
        </c:txPr>
        <c:crossAx val="1"/>
        <c:crosses val="autoZero"/>
        <c:auto val="1"/>
        <c:lblAlgn val="ctr"/>
        <c:noMultiLvlLbl val="1"/>
      </c:catAx>
      <c:valAx>
        <c:axId val="1"/>
        <c:scaling>
          <c:orientation val="minMax"/>
          <c:max val="4"/>
          <c:min val="0"/>
        </c:scaling>
        <c:delete val="0"/>
        <c:axPos val="l"/>
        <c:majorGridlines>
          <c:spPr>
            <a:ln w="12700" cap="flat">
              <a:solidFill>
                <a:srgbClr val="929292"/>
              </a:solidFill>
              <a:custDash>
                <a:ds d="200000" sp="200000"/>
              </a:custDash>
              <a:miter lim="400000"/>
            </a:ln>
          </c:spPr>
        </c:majorGridlines>
        <c:numFmt formatCode="General" sourceLinked="0"/>
        <c:majorTickMark val="none"/>
        <c:minorTickMark val="none"/>
        <c:tickLblPos val="nextTo"/>
        <c:spPr>
          <a:ln w="12700" cap="flat">
            <a:noFill/>
            <a:prstDash val="solid"/>
            <a:miter lim="400000"/>
          </a:ln>
        </c:spPr>
        <c:txPr>
          <a:bodyPr rot="0"/>
          <a:lstStyle/>
          <a:p>
            <a:pPr lvl="0">
              <a:defRPr b="0" i="0" strike="noStrike" sz="2000" u="none">
                <a:solidFill>
                  <a:srgbClr val="000000"/>
                </a:solidFill>
                <a:effectLst/>
                <a:latin typeface="Helvetica Light"/>
              </a:defRPr>
            </a:pPr>
          </a:p>
        </c:txPr>
        <c:crossAx val="0"/>
        <c:crosses val="autoZero"/>
        <c:crossBetween val="between"/>
        <c:majorUnit val="1"/>
        <c:minorUnit val="0.5"/>
      </c:valAx>
      <c:spPr>
        <a:noFill/>
        <a:ln w="12700" cap="flat">
          <a:noFill/>
          <a:miter lim="400000"/>
        </a:ln>
        <a:effectLst/>
      </c:spPr>
    </c:plotArea>
    <c:plotVisOnly val="1"/>
    <c:dispBlanksAs val="gap"/>
  </c:chart>
  <c:spPr>
    <a:noFill/>
    <a:ln>
      <a:noFill/>
    </a:ln>
    <a:effectLst/>
  </c:spPr>
  <c:externalData r:id="rId1">
    <c:autoUpdate val="0"/>
  </c:externalData>
</c:chartSpace>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Shape 46"/>
          <p:cNvSpPr/>
          <p:nvPr>
            <p:ph type="sldImg"/>
          </p:nvPr>
        </p:nvSpPr>
        <p:spPr>
          <a:xfrm>
            <a:off x="1143000" y="685800"/>
            <a:ext cx="4572000" cy="3429000"/>
          </a:xfrm>
          <a:prstGeom prst="rect">
            <a:avLst/>
          </a:prstGeom>
        </p:spPr>
        <p:txBody>
          <a:bodyPr/>
          <a:lstStyle/>
          <a:p>
            <a:pPr lvl="0"/>
          </a:p>
        </p:txBody>
      </p:sp>
      <p:sp>
        <p:nvSpPr>
          <p:cNvPr id="47" name="Shape 47"/>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0" showMasterPhAnim="1">
  <p:cSld name="Title &amp; Subtitle">
    <p:spTree>
      <p:nvGrpSpPr>
        <p:cNvPr id="1" name=""/>
        <p:cNvGrpSpPr/>
        <p:nvPr/>
      </p:nvGrpSpPr>
      <p:grpSpPr>
        <a:xfrm>
          <a:off x="0" y="0"/>
          <a:ext cx="0" cy="0"/>
          <a:chOff x="0" y="0"/>
          <a:chExt cx="0" cy="0"/>
        </a:xfrm>
      </p:grpSpPr>
      <p:sp>
        <p:nvSpPr>
          <p:cNvPr id="6" name="Shape 6"/>
          <p:cNvSpPr/>
          <p:nvPr>
            <p:ph type="title"/>
          </p:nvPr>
        </p:nvSpPr>
        <p:spPr>
          <a:xfrm>
            <a:off x="1270000" y="1638300"/>
            <a:ext cx="10464800" cy="3302000"/>
          </a:xfrm>
          <a:prstGeom prst="rect">
            <a:avLst/>
          </a:prstGeom>
        </p:spPr>
        <p:txBody>
          <a:bodyPr/>
          <a:lstStyle>
            <a:lvl1pPr algn="ctr">
              <a:defRPr sz="8000">
                <a:latin typeface="+mn-lt"/>
                <a:ea typeface="+mn-ea"/>
                <a:cs typeface="+mn-cs"/>
                <a:sym typeface="Helvetica Light"/>
              </a:defRPr>
            </a:lvl1pPr>
          </a:lstStyle>
          <a:p>
            <a:pPr lvl="0">
              <a:defRPr sz="1800"/>
            </a:pPr>
            <a:r>
              <a:rPr sz="8000"/>
              <a:t>Title Text</a:t>
            </a:r>
          </a:p>
        </p:txBody>
      </p:sp>
      <p:sp>
        <p:nvSpPr>
          <p:cNvPr id="7" name="Shape 7"/>
          <p:cNvSpPr/>
          <p:nvPr>
            <p:ph type="body" idx="1"/>
          </p:nvPr>
        </p:nvSpPr>
        <p:spPr>
          <a:xfrm>
            <a:off x="1270000" y="5029200"/>
            <a:ext cx="10464800" cy="1130300"/>
          </a:xfrm>
          <a:prstGeom prst="rect">
            <a:avLst/>
          </a:prstGeom>
        </p:spPr>
        <p:txBody>
          <a:bodyPr/>
          <a:lstStyle>
            <a:lvl1pPr marL="0" indent="0" algn="ctr">
              <a:spcBef>
                <a:spcPts val="0"/>
              </a:spcBef>
              <a:buSzTx/>
              <a:buFontTx/>
              <a:buNone/>
              <a:defRPr sz="3200">
                <a:solidFill>
                  <a:srgbClr val="000000"/>
                </a:solidFill>
                <a:latin typeface="+mn-lt"/>
                <a:ea typeface="+mn-ea"/>
                <a:cs typeface="+mn-cs"/>
                <a:sym typeface="Helvetica Light"/>
              </a:defRPr>
            </a:lvl1pPr>
            <a:lvl2pPr marL="0" indent="228600" algn="ctr">
              <a:spcBef>
                <a:spcPts val="0"/>
              </a:spcBef>
              <a:buSzTx/>
              <a:buFontTx/>
              <a:buNone/>
              <a:defRPr sz="3200">
                <a:solidFill>
                  <a:srgbClr val="000000"/>
                </a:solidFill>
                <a:latin typeface="+mn-lt"/>
                <a:ea typeface="+mn-ea"/>
                <a:cs typeface="+mn-cs"/>
                <a:sym typeface="Helvetica Light"/>
              </a:defRPr>
            </a:lvl2pPr>
            <a:lvl3pPr marL="0" indent="457200" algn="ctr">
              <a:spcBef>
                <a:spcPts val="0"/>
              </a:spcBef>
              <a:buSzTx/>
              <a:buFontTx/>
              <a:buNone/>
              <a:defRPr sz="3200">
                <a:solidFill>
                  <a:srgbClr val="000000"/>
                </a:solidFill>
                <a:latin typeface="+mn-lt"/>
                <a:ea typeface="+mn-ea"/>
                <a:cs typeface="+mn-cs"/>
                <a:sym typeface="Helvetica Light"/>
              </a:defRPr>
            </a:lvl3pPr>
            <a:lvl4pPr marL="0" indent="685800" algn="ctr">
              <a:spcBef>
                <a:spcPts val="0"/>
              </a:spcBef>
              <a:buSzTx/>
              <a:buFontTx/>
              <a:buNone/>
              <a:defRPr sz="3200">
                <a:solidFill>
                  <a:srgbClr val="000000"/>
                </a:solidFill>
                <a:latin typeface="+mn-lt"/>
                <a:ea typeface="+mn-ea"/>
                <a:cs typeface="+mn-cs"/>
                <a:sym typeface="Helvetica Light"/>
              </a:defRPr>
            </a:lvl4pPr>
            <a:lvl5pPr marL="0" indent="914400" algn="ctr">
              <a:spcBef>
                <a:spcPts val="0"/>
              </a:spcBef>
              <a:buSzTx/>
              <a:buFontTx/>
              <a:buNone/>
              <a:defRPr sz="3200">
                <a:solidFill>
                  <a:srgbClr val="000000"/>
                </a:solidFill>
                <a:latin typeface="+mn-lt"/>
                <a:ea typeface="+mn-ea"/>
                <a:cs typeface="+mn-cs"/>
                <a:sym typeface="Helvetica Light"/>
              </a:defRPr>
            </a:lvl5pPr>
          </a:lstStyle>
          <a:p>
            <a:pPr lvl="0">
              <a:defRPr sz="1800"/>
            </a:pPr>
            <a:r>
              <a:rPr sz="3200"/>
              <a:t>Body Level One</a:t>
            </a:r>
            <a:endParaRPr sz="3200"/>
          </a:p>
          <a:p>
            <a:pPr lvl="1">
              <a:defRPr sz="1800"/>
            </a:pPr>
            <a:r>
              <a:rPr sz="3200"/>
              <a:t>Body Level Two</a:t>
            </a:r>
            <a:endParaRPr sz="3200"/>
          </a:p>
          <a:p>
            <a:pPr lvl="2">
              <a:defRPr sz="1800"/>
            </a:pPr>
            <a:r>
              <a:rPr sz="3200"/>
              <a:t>Body Level Three</a:t>
            </a:r>
            <a:endParaRPr sz="3200"/>
          </a:p>
          <a:p>
            <a:pPr lvl="3">
              <a:defRPr sz="1800"/>
            </a:pPr>
            <a:r>
              <a:rPr sz="3200"/>
              <a:t>Body Level Four</a:t>
            </a:r>
            <a:endParaRPr sz="3200"/>
          </a:p>
          <a:p>
            <a:pPr lvl="4">
              <a:defRPr sz="1800"/>
            </a:pPr>
            <a:r>
              <a:rPr sz="3200"/>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0" showMasterPhAnim="1">
  <p:cSld name="Quote">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0"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0"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spTree>
      <p:nvGrpSpPr>
        <p:cNvPr id="1" name=""/>
        <p:cNvGrpSpPr/>
        <p:nvPr/>
      </p:nvGrpSpPr>
      <p:grpSpPr>
        <a:xfrm>
          <a:off x="0" y="0"/>
          <a:ext cx="0" cy="0"/>
          <a:chOff x="0" y="0"/>
          <a:chExt cx="0" cy="0"/>
        </a:xfrm>
      </p:grpSpPr>
      <p:sp>
        <p:nvSpPr>
          <p:cNvPr id="32" name="Shape 32"/>
          <p:cNvSpPr/>
          <p:nvPr>
            <p:ph type="title"/>
          </p:nvPr>
        </p:nvSpPr>
        <p:spPr>
          <a:xfrm>
            <a:off x="952500" y="444500"/>
            <a:ext cx="11099800" cy="2159000"/>
          </a:xfrm>
          <a:prstGeom prst="rect">
            <a:avLst/>
          </a:prstGeom>
        </p:spPr>
        <p:txBody>
          <a:bodyPr anchor="ctr"/>
          <a:lstStyle>
            <a:lvl1pPr algn="ctr">
              <a:defRPr sz="8000">
                <a:latin typeface="+mn-lt"/>
                <a:ea typeface="+mn-ea"/>
                <a:cs typeface="+mn-cs"/>
                <a:sym typeface="Helvetica Light"/>
              </a:defRPr>
            </a:lvl1pPr>
          </a:lstStyle>
          <a:p>
            <a:pPr lvl="0">
              <a:defRPr sz="1800"/>
            </a:pPr>
            <a:r>
              <a:rPr sz="8000"/>
              <a:t>Title Text</a:t>
            </a:r>
          </a:p>
        </p:txBody>
      </p:sp>
      <p:sp>
        <p:nvSpPr>
          <p:cNvPr id="33" name="Shape 33"/>
          <p:cNvSpPr/>
          <p:nvPr>
            <p:ph type="body" idx="1"/>
          </p:nvPr>
        </p:nvSpPr>
        <p:spPr>
          <a:xfrm>
            <a:off x="952500" y="2603500"/>
            <a:ext cx="11099800" cy="6286500"/>
          </a:xfrm>
          <a:prstGeom prst="rect">
            <a:avLst/>
          </a:prstGeom>
        </p:spPr>
        <p:txBody>
          <a:bodyPr anchor="ctr"/>
          <a:lstStyle>
            <a:lvl1pPr marL="444500" indent="-444500">
              <a:buFontTx/>
              <a:defRPr>
                <a:solidFill>
                  <a:srgbClr val="000000"/>
                </a:solidFill>
                <a:latin typeface="+mn-lt"/>
                <a:ea typeface="+mn-ea"/>
                <a:cs typeface="+mn-cs"/>
                <a:sym typeface="Helvetica Light"/>
              </a:defRPr>
            </a:lvl1pPr>
            <a:lvl2pPr marL="889000" indent="-444500">
              <a:buFontTx/>
              <a:defRPr>
                <a:solidFill>
                  <a:srgbClr val="000000"/>
                </a:solidFill>
                <a:latin typeface="+mn-lt"/>
                <a:ea typeface="+mn-ea"/>
                <a:cs typeface="+mn-cs"/>
                <a:sym typeface="Helvetica Light"/>
              </a:defRPr>
            </a:lvl2pPr>
            <a:lvl3pPr marL="1333500" indent="-444500">
              <a:buFontTx/>
              <a:defRPr>
                <a:solidFill>
                  <a:srgbClr val="000000"/>
                </a:solidFill>
                <a:latin typeface="+mn-lt"/>
                <a:ea typeface="+mn-ea"/>
                <a:cs typeface="+mn-cs"/>
                <a:sym typeface="Helvetica Light"/>
              </a:defRPr>
            </a:lvl3pPr>
            <a:lvl4pPr marL="1778000" indent="-444500">
              <a:buFontTx/>
              <a:defRPr>
                <a:solidFill>
                  <a:srgbClr val="000000"/>
                </a:solidFill>
                <a:latin typeface="+mn-lt"/>
                <a:ea typeface="+mn-ea"/>
                <a:cs typeface="+mn-cs"/>
                <a:sym typeface="Helvetica Light"/>
              </a:defRPr>
            </a:lvl4pPr>
            <a:lvl5pPr marL="2222500" indent="-444500">
              <a:buFontTx/>
              <a:defRPr>
                <a:solidFill>
                  <a:srgbClr val="000000"/>
                </a:solidFill>
                <a:latin typeface="+mn-lt"/>
                <a:ea typeface="+mn-ea"/>
                <a:cs typeface="+mn-cs"/>
                <a:sym typeface="Helvetica Light"/>
              </a:defRPr>
            </a:lvl5pPr>
          </a:lstStyle>
          <a:p>
            <a:pPr lvl="0">
              <a:defRPr sz="1800"/>
            </a:pPr>
            <a:r>
              <a:rPr sz="3600"/>
              <a:t>Body Level One</a:t>
            </a:r>
            <a:endParaRPr sz="3600"/>
          </a:p>
          <a:p>
            <a:pPr lvl="1">
              <a:defRPr sz="1800"/>
            </a:pPr>
            <a:r>
              <a:rPr sz="3600"/>
              <a:t>Body Level Two</a:t>
            </a:r>
            <a:endParaRPr sz="3600"/>
          </a:p>
          <a:p>
            <a:pPr lvl="2">
              <a:defRPr sz="1800"/>
            </a:pPr>
            <a:r>
              <a:rPr sz="3600"/>
              <a:t>Body Level Three</a:t>
            </a:r>
            <a:endParaRPr sz="3600"/>
          </a:p>
          <a:p>
            <a:pPr lvl="3">
              <a:defRPr sz="1800"/>
            </a:pPr>
            <a:r>
              <a:rPr sz="3600"/>
              <a:t>Body Level Four</a:t>
            </a:r>
            <a:endParaRPr sz="3600"/>
          </a:p>
          <a:p>
            <a:pPr lvl="4">
              <a:defRPr sz="1800"/>
            </a:pPr>
            <a:r>
              <a:rPr sz="3600"/>
              <a:t>Body Level Five</a:t>
            </a:r>
          </a:p>
        </p:txBody>
      </p:sp>
    </p:spTree>
  </p:cSld>
  <p:clrMapOvr>
    <a:masterClrMapping/>
  </p:clrMapOvr>
  <p:transitio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0"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0" showMasterPhAnim="1">
  <p:cSld name="Title - Center">
    <p:spTree>
      <p:nvGrpSpPr>
        <p:cNvPr id="1" name=""/>
        <p:cNvGrpSpPr/>
        <p:nvPr/>
      </p:nvGrpSpPr>
      <p:grpSpPr>
        <a:xfrm>
          <a:off x="0" y="0"/>
          <a:ext cx="0" cy="0"/>
          <a:chOff x="0" y="0"/>
          <a:chExt cx="0" cy="0"/>
        </a:xfrm>
      </p:grpSpPr>
      <p:sp>
        <p:nvSpPr>
          <p:cNvPr id="36" name="Shape 36"/>
          <p:cNvSpPr/>
          <p:nvPr>
            <p:ph type="title"/>
          </p:nvPr>
        </p:nvSpPr>
        <p:spPr>
          <a:xfrm>
            <a:off x="1270000" y="3225800"/>
            <a:ext cx="10464800" cy="3302000"/>
          </a:xfrm>
          <a:prstGeom prst="rect">
            <a:avLst/>
          </a:prstGeom>
        </p:spPr>
        <p:txBody>
          <a:bodyPr anchor="ctr"/>
          <a:lstStyle>
            <a:lvl1pPr algn="ctr">
              <a:defRPr sz="8000">
                <a:latin typeface="+mn-lt"/>
                <a:ea typeface="+mn-ea"/>
                <a:cs typeface="+mn-cs"/>
                <a:sym typeface="Helvetica Light"/>
              </a:defRPr>
            </a:lvl1pPr>
          </a:lstStyle>
          <a:p>
            <a:pPr lvl="0">
              <a:defRPr sz="1800"/>
            </a:pPr>
            <a:r>
              <a:rPr sz="8000"/>
              <a:t>Title Text</a:t>
            </a:r>
          </a:p>
        </p:txBody>
      </p:sp>
    </p:spTree>
  </p:cSld>
  <p:clrMapOvr>
    <a:masterClrMapping/>
  </p:clrMapOvr>
  <p:transitio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0" showMasterPhAnim="1">
  <p:cSld name="Photo - Vertical">
    <p:spTree>
      <p:nvGrpSpPr>
        <p:cNvPr id="1" name=""/>
        <p:cNvGrpSpPr/>
        <p:nvPr/>
      </p:nvGrpSpPr>
      <p:grpSpPr>
        <a:xfrm>
          <a:off x="0" y="0"/>
          <a:ext cx="0" cy="0"/>
          <a:chOff x="0" y="0"/>
          <a:chExt cx="0" cy="0"/>
        </a:xfrm>
      </p:grpSpPr>
      <p:sp>
        <p:nvSpPr>
          <p:cNvPr id="38" name="Shape 38"/>
          <p:cNvSpPr/>
          <p:nvPr/>
        </p:nvSpPr>
        <p:spPr>
          <a:xfrm>
            <a:off x="571500" y="4864100"/>
            <a:ext cx="5334476" cy="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path>
            </a:pathLst>
          </a:custGeom>
          <a:ln w="12700">
            <a:solidFill>
              <a:srgbClr val="9A9A9A"/>
            </a:solidFill>
            <a:miter lim="400000"/>
          </a:ln>
        </p:spPr>
        <p:txBody>
          <a:bodyPr lIns="0" tIns="0" rIns="0" bIns="0" anchor="ctr"/>
          <a:lstStyle/>
          <a:p>
            <a:pPr lvl="0" algn="l" defTabSz="457200">
              <a:defRPr sz="1200">
                <a:latin typeface="Helvetica"/>
                <a:ea typeface="Helvetica"/>
                <a:cs typeface="Helvetica"/>
                <a:sym typeface="Helvetica"/>
              </a:defRPr>
            </a:pPr>
          </a:p>
        </p:txBody>
      </p:sp>
      <p:sp>
        <p:nvSpPr>
          <p:cNvPr id="39" name="Shape 39"/>
          <p:cNvSpPr/>
          <p:nvPr>
            <p:ph type="title"/>
          </p:nvPr>
        </p:nvSpPr>
        <p:spPr>
          <a:xfrm>
            <a:off x="571500" y="1435100"/>
            <a:ext cx="5334000" cy="3175000"/>
          </a:xfrm>
          <a:prstGeom prst="rect">
            <a:avLst/>
          </a:prstGeom>
        </p:spPr>
        <p:txBody>
          <a:bodyPr/>
          <a:lstStyle/>
          <a:p>
            <a:pPr lvl="0">
              <a:defRPr sz="1800"/>
            </a:pPr>
            <a:r>
              <a:rPr sz="4200"/>
              <a:t>Title Text</a:t>
            </a:r>
          </a:p>
        </p:txBody>
      </p:sp>
      <p:sp>
        <p:nvSpPr>
          <p:cNvPr id="40" name="Shape 40"/>
          <p:cNvSpPr/>
          <p:nvPr>
            <p:ph type="body" idx="1"/>
          </p:nvPr>
        </p:nvSpPr>
        <p:spPr>
          <a:xfrm>
            <a:off x="571500" y="5130800"/>
            <a:ext cx="5334000" cy="3175000"/>
          </a:xfrm>
          <a:prstGeom prst="rect">
            <a:avLst/>
          </a:prstGeom>
        </p:spPr>
        <p:txBody>
          <a:bodyPr/>
          <a:lstStyle>
            <a:lvl1pPr marL="0" indent="0">
              <a:spcBef>
                <a:spcPts val="0"/>
              </a:spcBef>
              <a:buSzTx/>
              <a:buFontTx/>
              <a:buNone/>
              <a:defRPr sz="2600">
                <a:latin typeface="Helvetica Neue"/>
                <a:ea typeface="Helvetica Neue"/>
                <a:cs typeface="Helvetica Neue"/>
                <a:sym typeface="Helvetica Neue"/>
              </a:defRPr>
            </a:lvl1pPr>
            <a:lvl2pPr marL="0" indent="228600">
              <a:spcBef>
                <a:spcPts val="0"/>
              </a:spcBef>
              <a:buSzTx/>
              <a:buFontTx/>
              <a:buNone/>
              <a:defRPr sz="2600">
                <a:latin typeface="Helvetica Neue"/>
                <a:ea typeface="Helvetica Neue"/>
                <a:cs typeface="Helvetica Neue"/>
                <a:sym typeface="Helvetica Neue"/>
              </a:defRPr>
            </a:lvl2pPr>
            <a:lvl3pPr marL="0" indent="457200">
              <a:spcBef>
                <a:spcPts val="0"/>
              </a:spcBef>
              <a:buSzTx/>
              <a:buFontTx/>
              <a:buNone/>
              <a:defRPr sz="2600">
                <a:latin typeface="Helvetica Neue"/>
                <a:ea typeface="Helvetica Neue"/>
                <a:cs typeface="Helvetica Neue"/>
                <a:sym typeface="Helvetica Neue"/>
              </a:defRPr>
            </a:lvl3pPr>
            <a:lvl4pPr marL="0" indent="685800">
              <a:spcBef>
                <a:spcPts val="0"/>
              </a:spcBef>
              <a:buSzTx/>
              <a:buFontTx/>
              <a:buNone/>
              <a:defRPr sz="2600">
                <a:latin typeface="Helvetica Neue"/>
                <a:ea typeface="Helvetica Neue"/>
                <a:cs typeface="Helvetica Neue"/>
                <a:sym typeface="Helvetica Neue"/>
              </a:defRPr>
            </a:lvl4pPr>
            <a:lvl5pPr marL="0" indent="914400">
              <a:spcBef>
                <a:spcPts val="0"/>
              </a:spcBef>
              <a:buSzTx/>
              <a:buFontTx/>
              <a:buNone/>
              <a:defRPr sz="2600">
                <a:latin typeface="Helvetica Neue"/>
                <a:ea typeface="Helvetica Neue"/>
                <a:cs typeface="Helvetica Neue"/>
                <a:sym typeface="Helvetica Neue"/>
              </a:defRPr>
            </a:lvl5pPr>
          </a:lstStyle>
          <a:p>
            <a:pPr lvl="0">
              <a:defRPr sz="1800">
                <a:solidFill>
                  <a:srgbClr val="000000"/>
                </a:solidFill>
              </a:defRPr>
            </a:pPr>
            <a:r>
              <a:rPr sz="2600">
                <a:solidFill>
                  <a:srgbClr val="747474"/>
                </a:solidFill>
              </a:rPr>
              <a:t>Body Level One</a:t>
            </a:r>
            <a:endParaRPr sz="2600">
              <a:solidFill>
                <a:srgbClr val="747474"/>
              </a:solidFill>
            </a:endParaRPr>
          </a:p>
          <a:p>
            <a:pPr lvl="1">
              <a:defRPr sz="1800">
                <a:solidFill>
                  <a:srgbClr val="000000"/>
                </a:solidFill>
              </a:defRPr>
            </a:pPr>
            <a:r>
              <a:rPr sz="2600">
                <a:solidFill>
                  <a:srgbClr val="747474"/>
                </a:solidFill>
              </a:rPr>
              <a:t>Body Level Two</a:t>
            </a:r>
            <a:endParaRPr sz="2600">
              <a:solidFill>
                <a:srgbClr val="747474"/>
              </a:solidFill>
            </a:endParaRPr>
          </a:p>
          <a:p>
            <a:pPr lvl="2">
              <a:defRPr sz="1800">
                <a:solidFill>
                  <a:srgbClr val="000000"/>
                </a:solidFill>
              </a:defRPr>
            </a:pPr>
            <a:r>
              <a:rPr sz="2600">
                <a:solidFill>
                  <a:srgbClr val="747474"/>
                </a:solidFill>
              </a:rPr>
              <a:t>Body Level Three</a:t>
            </a:r>
            <a:endParaRPr sz="2600">
              <a:solidFill>
                <a:srgbClr val="747474"/>
              </a:solidFill>
            </a:endParaRPr>
          </a:p>
          <a:p>
            <a:pPr lvl="3">
              <a:defRPr sz="1800">
                <a:solidFill>
                  <a:srgbClr val="000000"/>
                </a:solidFill>
              </a:defRPr>
            </a:pPr>
            <a:r>
              <a:rPr sz="2600">
                <a:solidFill>
                  <a:srgbClr val="747474"/>
                </a:solidFill>
              </a:rPr>
              <a:t>Body Level Four</a:t>
            </a:r>
            <a:endParaRPr sz="2600">
              <a:solidFill>
                <a:srgbClr val="747474"/>
              </a:solidFill>
            </a:endParaRPr>
          </a:p>
          <a:p>
            <a:pPr lvl="4">
              <a:defRPr sz="1800">
                <a:solidFill>
                  <a:srgbClr val="000000"/>
                </a:solidFill>
              </a:defRPr>
            </a:pPr>
            <a:r>
              <a:rPr sz="2600">
                <a:solidFill>
                  <a:srgbClr val="747474"/>
                </a:solidFill>
              </a:rPr>
              <a:t>Body Level Five</a:t>
            </a:r>
          </a:p>
        </p:txBody>
      </p:sp>
    </p:spTree>
  </p:cSld>
  <p:clrMapOvr>
    <a:masterClrMapping/>
  </p:clrMapOvr>
  <p:transitio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0" showMasterPhAnim="1">
  <p:cSld name="Title - Center">
    <p:spTree>
      <p:nvGrpSpPr>
        <p:cNvPr id="1" name=""/>
        <p:cNvGrpSpPr/>
        <p:nvPr/>
      </p:nvGrpSpPr>
      <p:grpSpPr>
        <a:xfrm>
          <a:off x="0" y="0"/>
          <a:ext cx="0" cy="0"/>
          <a:chOff x="0" y="0"/>
          <a:chExt cx="0" cy="0"/>
        </a:xfrm>
      </p:grpSpPr>
      <p:sp>
        <p:nvSpPr>
          <p:cNvPr id="42" name="Shape 42"/>
          <p:cNvSpPr/>
          <p:nvPr>
            <p:ph type="title"/>
          </p:nvPr>
        </p:nvSpPr>
        <p:spPr>
          <a:xfrm>
            <a:off x="571500" y="3289300"/>
            <a:ext cx="11861800" cy="3175000"/>
          </a:xfrm>
          <a:prstGeom prst="rect">
            <a:avLst/>
          </a:prstGeom>
        </p:spPr>
        <p:txBody>
          <a:bodyPr anchor="ctr"/>
          <a:lstStyle/>
          <a:p>
            <a:pPr lvl="0">
              <a:defRPr sz="1800"/>
            </a:pPr>
            <a:r>
              <a:rPr sz="4200"/>
              <a:t>Title Text</a:t>
            </a:r>
          </a:p>
        </p:txBody>
      </p:sp>
    </p:spTree>
  </p:cSld>
  <p:clrMapOvr>
    <a:masterClrMapping/>
  </p:clrMapOvr>
  <p:transitio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44" name="Shape 44"/>
          <p:cNvSpPr/>
          <p:nvPr>
            <p:ph type="title"/>
          </p:nvPr>
        </p:nvSpPr>
        <p:spPr>
          <a:prstGeom prst="rect">
            <a:avLst/>
          </a:prstGeom>
        </p:spPr>
        <p:txBody>
          <a:bodyPr/>
          <a:lstStyle/>
          <a:p>
            <a:pPr lvl="0">
              <a:defRPr sz="1800"/>
            </a:pPr>
            <a:r>
              <a:rPr sz="4200"/>
              <a:t>Title Text</a:t>
            </a:r>
          </a:p>
        </p:txBody>
      </p:sp>
      <p:sp>
        <p:nvSpPr>
          <p:cNvPr id="45" name="Shape 45"/>
          <p:cNvSpPr/>
          <p:nvPr>
            <p:ph type="body" idx="1"/>
          </p:nvPr>
        </p:nvSpPr>
        <p:spPr>
          <a:prstGeom prst="rect">
            <a:avLst/>
          </a:prstGeom>
        </p:spPr>
        <p:txBody>
          <a:bodyPr/>
          <a:lstStyle/>
          <a:p>
            <a:pPr lvl="0">
              <a:defRPr sz="1800">
                <a:solidFill>
                  <a:srgbClr val="000000"/>
                </a:solidFill>
              </a:defRPr>
            </a:pPr>
            <a:r>
              <a:rPr sz="3600">
                <a:solidFill>
                  <a:srgbClr val="747474"/>
                </a:solidFill>
              </a:rPr>
              <a:t>Body Level One</a:t>
            </a:r>
            <a:endParaRPr sz="3600">
              <a:solidFill>
                <a:srgbClr val="747474"/>
              </a:solidFill>
            </a:endParaRPr>
          </a:p>
          <a:p>
            <a:pPr lvl="1">
              <a:defRPr sz="1800">
                <a:solidFill>
                  <a:srgbClr val="000000"/>
                </a:solidFill>
              </a:defRPr>
            </a:pPr>
            <a:r>
              <a:rPr sz="3600">
                <a:solidFill>
                  <a:srgbClr val="747474"/>
                </a:solidFill>
              </a:rPr>
              <a:t>Body Level Two</a:t>
            </a:r>
            <a:endParaRPr sz="3600">
              <a:solidFill>
                <a:srgbClr val="747474"/>
              </a:solidFill>
            </a:endParaRPr>
          </a:p>
          <a:p>
            <a:pPr lvl="2">
              <a:defRPr sz="1800">
                <a:solidFill>
                  <a:srgbClr val="000000"/>
                </a:solidFill>
              </a:defRPr>
            </a:pPr>
            <a:r>
              <a:rPr sz="3600">
                <a:solidFill>
                  <a:srgbClr val="747474"/>
                </a:solidFill>
              </a:rPr>
              <a:t>Body Level Three</a:t>
            </a:r>
            <a:endParaRPr sz="3600">
              <a:solidFill>
                <a:srgbClr val="747474"/>
              </a:solidFill>
            </a:endParaRPr>
          </a:p>
          <a:p>
            <a:pPr lvl="3">
              <a:defRPr sz="1800">
                <a:solidFill>
                  <a:srgbClr val="000000"/>
                </a:solidFill>
              </a:defRPr>
            </a:pPr>
            <a:r>
              <a:rPr sz="3600">
                <a:solidFill>
                  <a:srgbClr val="747474"/>
                </a:solidFill>
              </a:rPr>
              <a:t>Body Level Four</a:t>
            </a:r>
            <a:endParaRPr sz="3600">
              <a:solidFill>
                <a:srgbClr val="747474"/>
              </a:solidFill>
            </a:endParaRPr>
          </a:p>
          <a:p>
            <a:pPr lvl="4">
              <a:defRPr sz="1800">
                <a:solidFill>
                  <a:srgbClr val="000000"/>
                </a:solidFill>
              </a:defRPr>
            </a:pPr>
            <a:r>
              <a:rPr sz="3600">
                <a:solidFill>
                  <a:srgbClr val="747474"/>
                </a:solidFill>
              </a:rPr>
              <a:t>Body Level Five</a:t>
            </a:r>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0" showMasterPhAnim="1">
  <p:cSld name="Photo - Horizontal">
    <p:spTree>
      <p:nvGrpSpPr>
        <p:cNvPr id="1" name=""/>
        <p:cNvGrpSpPr/>
        <p:nvPr/>
      </p:nvGrpSpPr>
      <p:grpSpPr>
        <a:xfrm>
          <a:off x="0" y="0"/>
          <a:ext cx="0" cy="0"/>
          <a:chOff x="0" y="0"/>
          <a:chExt cx="0" cy="0"/>
        </a:xfrm>
      </p:grpSpPr>
      <p:sp>
        <p:nvSpPr>
          <p:cNvPr id="9" name="Shape 9"/>
          <p:cNvSpPr/>
          <p:nvPr>
            <p:ph type="title"/>
          </p:nvPr>
        </p:nvSpPr>
        <p:spPr>
          <a:xfrm>
            <a:off x="1270000" y="6718300"/>
            <a:ext cx="10464800" cy="1422400"/>
          </a:xfrm>
          <a:prstGeom prst="rect">
            <a:avLst/>
          </a:prstGeom>
        </p:spPr>
        <p:txBody>
          <a:bodyPr/>
          <a:lstStyle>
            <a:lvl1pPr algn="ctr">
              <a:defRPr sz="8000">
                <a:latin typeface="+mn-lt"/>
                <a:ea typeface="+mn-ea"/>
                <a:cs typeface="+mn-cs"/>
                <a:sym typeface="Helvetica Light"/>
              </a:defRPr>
            </a:lvl1pPr>
          </a:lstStyle>
          <a:p>
            <a:pPr lvl="0">
              <a:defRPr sz="1800"/>
            </a:pPr>
            <a:r>
              <a:rPr sz="8000"/>
              <a:t>Title Text</a:t>
            </a:r>
          </a:p>
        </p:txBody>
      </p:sp>
      <p:sp>
        <p:nvSpPr>
          <p:cNvPr id="10" name="Shape 10"/>
          <p:cNvSpPr/>
          <p:nvPr>
            <p:ph type="body" idx="1"/>
          </p:nvPr>
        </p:nvSpPr>
        <p:spPr>
          <a:xfrm>
            <a:off x="1270000" y="8191500"/>
            <a:ext cx="10464800" cy="1130300"/>
          </a:xfrm>
          <a:prstGeom prst="rect">
            <a:avLst/>
          </a:prstGeom>
        </p:spPr>
        <p:txBody>
          <a:bodyPr/>
          <a:lstStyle>
            <a:lvl1pPr marL="0" indent="0" algn="ctr">
              <a:spcBef>
                <a:spcPts val="0"/>
              </a:spcBef>
              <a:buSzTx/>
              <a:buFontTx/>
              <a:buNone/>
              <a:defRPr sz="3200">
                <a:solidFill>
                  <a:srgbClr val="000000"/>
                </a:solidFill>
                <a:latin typeface="+mn-lt"/>
                <a:ea typeface="+mn-ea"/>
                <a:cs typeface="+mn-cs"/>
                <a:sym typeface="Helvetica Light"/>
              </a:defRPr>
            </a:lvl1pPr>
            <a:lvl2pPr marL="0" indent="228600" algn="ctr">
              <a:spcBef>
                <a:spcPts val="0"/>
              </a:spcBef>
              <a:buSzTx/>
              <a:buFontTx/>
              <a:buNone/>
              <a:defRPr sz="3200">
                <a:solidFill>
                  <a:srgbClr val="000000"/>
                </a:solidFill>
                <a:latin typeface="+mn-lt"/>
                <a:ea typeface="+mn-ea"/>
                <a:cs typeface="+mn-cs"/>
                <a:sym typeface="Helvetica Light"/>
              </a:defRPr>
            </a:lvl2pPr>
            <a:lvl3pPr marL="0" indent="457200" algn="ctr">
              <a:spcBef>
                <a:spcPts val="0"/>
              </a:spcBef>
              <a:buSzTx/>
              <a:buFontTx/>
              <a:buNone/>
              <a:defRPr sz="3200">
                <a:solidFill>
                  <a:srgbClr val="000000"/>
                </a:solidFill>
                <a:latin typeface="+mn-lt"/>
                <a:ea typeface="+mn-ea"/>
                <a:cs typeface="+mn-cs"/>
                <a:sym typeface="Helvetica Light"/>
              </a:defRPr>
            </a:lvl3pPr>
            <a:lvl4pPr marL="0" indent="685800" algn="ctr">
              <a:spcBef>
                <a:spcPts val="0"/>
              </a:spcBef>
              <a:buSzTx/>
              <a:buFontTx/>
              <a:buNone/>
              <a:defRPr sz="3200">
                <a:solidFill>
                  <a:srgbClr val="000000"/>
                </a:solidFill>
                <a:latin typeface="+mn-lt"/>
                <a:ea typeface="+mn-ea"/>
                <a:cs typeface="+mn-cs"/>
                <a:sym typeface="Helvetica Light"/>
              </a:defRPr>
            </a:lvl4pPr>
            <a:lvl5pPr marL="0" indent="914400" algn="ctr">
              <a:spcBef>
                <a:spcPts val="0"/>
              </a:spcBef>
              <a:buSzTx/>
              <a:buFontTx/>
              <a:buNone/>
              <a:defRPr sz="3200">
                <a:solidFill>
                  <a:srgbClr val="000000"/>
                </a:solidFill>
                <a:latin typeface="+mn-lt"/>
                <a:ea typeface="+mn-ea"/>
                <a:cs typeface="+mn-cs"/>
                <a:sym typeface="Helvetica Light"/>
              </a:defRPr>
            </a:lvl5pPr>
          </a:lstStyle>
          <a:p>
            <a:pPr lvl="0">
              <a:defRPr sz="1800"/>
            </a:pPr>
            <a:r>
              <a:rPr sz="3200"/>
              <a:t>Body Level One</a:t>
            </a:r>
            <a:endParaRPr sz="3200"/>
          </a:p>
          <a:p>
            <a:pPr lvl="1">
              <a:defRPr sz="1800"/>
            </a:pPr>
            <a:r>
              <a:rPr sz="3200"/>
              <a:t>Body Level Two</a:t>
            </a:r>
            <a:endParaRPr sz="3200"/>
          </a:p>
          <a:p>
            <a:pPr lvl="2">
              <a:defRPr sz="1800"/>
            </a:pPr>
            <a:r>
              <a:rPr sz="3200"/>
              <a:t>Body Level Three</a:t>
            </a:r>
            <a:endParaRPr sz="3200"/>
          </a:p>
          <a:p>
            <a:pPr lvl="3">
              <a:defRPr sz="1800"/>
            </a:pPr>
            <a:r>
              <a:rPr sz="3200"/>
              <a:t>Body Level Four</a:t>
            </a:r>
            <a:endParaRPr sz="3200"/>
          </a:p>
          <a:p>
            <a:pPr lvl="4">
              <a:defRPr sz="1800"/>
            </a:pPr>
            <a:r>
              <a:rPr sz="3200"/>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Title - Center">
    <p:spTree>
      <p:nvGrpSpPr>
        <p:cNvPr id="1" name=""/>
        <p:cNvGrpSpPr/>
        <p:nvPr/>
      </p:nvGrpSpPr>
      <p:grpSpPr>
        <a:xfrm>
          <a:off x="0" y="0"/>
          <a:ext cx="0" cy="0"/>
          <a:chOff x="0" y="0"/>
          <a:chExt cx="0" cy="0"/>
        </a:xfrm>
      </p:grpSpPr>
      <p:sp>
        <p:nvSpPr>
          <p:cNvPr id="12" name="Shape 12"/>
          <p:cNvSpPr/>
          <p:nvPr>
            <p:ph type="title"/>
          </p:nvPr>
        </p:nvSpPr>
        <p:spPr>
          <a:xfrm>
            <a:off x="1270000" y="3225800"/>
            <a:ext cx="10464800" cy="3302000"/>
          </a:xfrm>
          <a:prstGeom prst="rect">
            <a:avLst/>
          </a:prstGeom>
        </p:spPr>
        <p:txBody>
          <a:bodyPr anchor="ctr"/>
          <a:lstStyle>
            <a:lvl1pPr algn="ctr">
              <a:defRPr sz="8000">
                <a:latin typeface="+mn-lt"/>
                <a:ea typeface="+mn-ea"/>
                <a:cs typeface="+mn-cs"/>
                <a:sym typeface="Helvetica Light"/>
              </a:defRPr>
            </a:lvl1pPr>
          </a:lstStyle>
          <a:p>
            <a:pPr lvl="0">
              <a:defRPr sz="1800"/>
            </a:pPr>
            <a:r>
              <a:rPr sz="8000"/>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Photo - Vertical">
    <p:spTree>
      <p:nvGrpSpPr>
        <p:cNvPr id="1" name=""/>
        <p:cNvGrpSpPr/>
        <p:nvPr/>
      </p:nvGrpSpPr>
      <p:grpSpPr>
        <a:xfrm>
          <a:off x="0" y="0"/>
          <a:ext cx="0" cy="0"/>
          <a:chOff x="0" y="0"/>
          <a:chExt cx="0" cy="0"/>
        </a:xfrm>
      </p:grpSpPr>
      <p:sp>
        <p:nvSpPr>
          <p:cNvPr id="14" name="Shape 14"/>
          <p:cNvSpPr/>
          <p:nvPr>
            <p:ph type="title"/>
          </p:nvPr>
        </p:nvSpPr>
        <p:spPr>
          <a:xfrm>
            <a:off x="952500" y="635000"/>
            <a:ext cx="5334000" cy="3987800"/>
          </a:xfrm>
          <a:prstGeom prst="rect">
            <a:avLst/>
          </a:prstGeom>
        </p:spPr>
        <p:txBody>
          <a:bodyPr/>
          <a:lstStyle>
            <a:lvl1pPr algn="ctr">
              <a:defRPr sz="6000">
                <a:latin typeface="+mn-lt"/>
                <a:ea typeface="+mn-ea"/>
                <a:cs typeface="+mn-cs"/>
                <a:sym typeface="Helvetica Light"/>
              </a:defRPr>
            </a:lvl1pPr>
          </a:lstStyle>
          <a:p>
            <a:pPr lvl="0">
              <a:defRPr sz="1800"/>
            </a:pPr>
            <a:r>
              <a:rPr sz="6000"/>
              <a:t>Title Text</a:t>
            </a:r>
          </a:p>
        </p:txBody>
      </p:sp>
      <p:sp>
        <p:nvSpPr>
          <p:cNvPr id="15" name="Shape 15"/>
          <p:cNvSpPr/>
          <p:nvPr>
            <p:ph type="body" idx="1"/>
          </p:nvPr>
        </p:nvSpPr>
        <p:spPr>
          <a:xfrm>
            <a:off x="952500" y="4762500"/>
            <a:ext cx="5334000" cy="4102100"/>
          </a:xfrm>
          <a:prstGeom prst="rect">
            <a:avLst/>
          </a:prstGeom>
        </p:spPr>
        <p:txBody>
          <a:bodyPr/>
          <a:lstStyle>
            <a:lvl1pPr marL="0" indent="0" algn="ctr">
              <a:spcBef>
                <a:spcPts val="0"/>
              </a:spcBef>
              <a:buSzTx/>
              <a:buFontTx/>
              <a:buNone/>
              <a:defRPr sz="3200">
                <a:solidFill>
                  <a:srgbClr val="000000"/>
                </a:solidFill>
                <a:latin typeface="+mn-lt"/>
                <a:ea typeface="+mn-ea"/>
                <a:cs typeface="+mn-cs"/>
                <a:sym typeface="Helvetica Light"/>
              </a:defRPr>
            </a:lvl1pPr>
            <a:lvl2pPr marL="0" indent="228600" algn="ctr">
              <a:spcBef>
                <a:spcPts val="0"/>
              </a:spcBef>
              <a:buSzTx/>
              <a:buFontTx/>
              <a:buNone/>
              <a:defRPr sz="3200">
                <a:solidFill>
                  <a:srgbClr val="000000"/>
                </a:solidFill>
                <a:latin typeface="+mn-lt"/>
                <a:ea typeface="+mn-ea"/>
                <a:cs typeface="+mn-cs"/>
                <a:sym typeface="Helvetica Light"/>
              </a:defRPr>
            </a:lvl2pPr>
            <a:lvl3pPr marL="0" indent="457200" algn="ctr">
              <a:spcBef>
                <a:spcPts val="0"/>
              </a:spcBef>
              <a:buSzTx/>
              <a:buFontTx/>
              <a:buNone/>
              <a:defRPr sz="3200">
                <a:solidFill>
                  <a:srgbClr val="000000"/>
                </a:solidFill>
                <a:latin typeface="+mn-lt"/>
                <a:ea typeface="+mn-ea"/>
                <a:cs typeface="+mn-cs"/>
                <a:sym typeface="Helvetica Light"/>
              </a:defRPr>
            </a:lvl3pPr>
            <a:lvl4pPr marL="0" indent="685800" algn="ctr">
              <a:spcBef>
                <a:spcPts val="0"/>
              </a:spcBef>
              <a:buSzTx/>
              <a:buFontTx/>
              <a:buNone/>
              <a:defRPr sz="3200">
                <a:solidFill>
                  <a:srgbClr val="000000"/>
                </a:solidFill>
                <a:latin typeface="+mn-lt"/>
                <a:ea typeface="+mn-ea"/>
                <a:cs typeface="+mn-cs"/>
                <a:sym typeface="Helvetica Light"/>
              </a:defRPr>
            </a:lvl4pPr>
            <a:lvl5pPr marL="0" indent="914400" algn="ctr">
              <a:spcBef>
                <a:spcPts val="0"/>
              </a:spcBef>
              <a:buSzTx/>
              <a:buFontTx/>
              <a:buNone/>
              <a:defRPr sz="3200">
                <a:solidFill>
                  <a:srgbClr val="000000"/>
                </a:solidFill>
                <a:latin typeface="+mn-lt"/>
                <a:ea typeface="+mn-ea"/>
                <a:cs typeface="+mn-cs"/>
                <a:sym typeface="Helvetica Light"/>
              </a:defRPr>
            </a:lvl5pPr>
          </a:lstStyle>
          <a:p>
            <a:pPr lvl="0">
              <a:defRPr sz="1800"/>
            </a:pPr>
            <a:r>
              <a:rPr sz="3200"/>
              <a:t>Body Level One</a:t>
            </a:r>
            <a:endParaRPr sz="3200"/>
          </a:p>
          <a:p>
            <a:pPr lvl="1">
              <a:defRPr sz="1800"/>
            </a:pPr>
            <a:r>
              <a:rPr sz="3200"/>
              <a:t>Body Level Two</a:t>
            </a:r>
            <a:endParaRPr sz="3200"/>
          </a:p>
          <a:p>
            <a:pPr lvl="2">
              <a:defRPr sz="1800"/>
            </a:pPr>
            <a:r>
              <a:rPr sz="3200"/>
              <a:t>Body Level Three</a:t>
            </a:r>
            <a:endParaRPr sz="3200"/>
          </a:p>
          <a:p>
            <a:pPr lvl="3">
              <a:defRPr sz="1800"/>
            </a:pPr>
            <a:r>
              <a:rPr sz="3200"/>
              <a:t>Body Level Four</a:t>
            </a:r>
            <a:endParaRPr sz="3200"/>
          </a:p>
          <a:p>
            <a:pPr lvl="4">
              <a:defRPr sz="1800"/>
            </a:pPr>
            <a:r>
              <a:rPr sz="3200"/>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0" showMasterPhAnim="1">
  <p:cSld name="Title - Top">
    <p:spTree>
      <p:nvGrpSpPr>
        <p:cNvPr id="1" name=""/>
        <p:cNvGrpSpPr/>
        <p:nvPr/>
      </p:nvGrpSpPr>
      <p:grpSpPr>
        <a:xfrm>
          <a:off x="0" y="0"/>
          <a:ext cx="0" cy="0"/>
          <a:chOff x="0" y="0"/>
          <a:chExt cx="0" cy="0"/>
        </a:xfrm>
      </p:grpSpPr>
      <p:sp>
        <p:nvSpPr>
          <p:cNvPr id="17" name="Shape 17"/>
          <p:cNvSpPr/>
          <p:nvPr>
            <p:ph type="title"/>
          </p:nvPr>
        </p:nvSpPr>
        <p:spPr>
          <a:xfrm>
            <a:off x="952500" y="444500"/>
            <a:ext cx="11099800" cy="2159000"/>
          </a:xfrm>
          <a:prstGeom prst="rect">
            <a:avLst/>
          </a:prstGeom>
        </p:spPr>
        <p:txBody>
          <a:bodyPr anchor="ctr"/>
          <a:lstStyle>
            <a:lvl1pPr algn="ctr">
              <a:defRPr sz="8000">
                <a:latin typeface="+mn-lt"/>
                <a:ea typeface="+mn-ea"/>
                <a:cs typeface="+mn-cs"/>
                <a:sym typeface="Helvetica Light"/>
              </a:defRPr>
            </a:lvl1pPr>
          </a:lstStyle>
          <a:p>
            <a:pPr lvl="0">
              <a:defRPr sz="1800"/>
            </a:pPr>
            <a:r>
              <a:rPr sz="8000"/>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spTree>
      <p:nvGrpSpPr>
        <p:cNvPr id="1" name=""/>
        <p:cNvGrpSpPr/>
        <p:nvPr/>
      </p:nvGrpSpPr>
      <p:grpSpPr>
        <a:xfrm>
          <a:off x="0" y="0"/>
          <a:ext cx="0" cy="0"/>
          <a:chOff x="0" y="0"/>
          <a:chExt cx="0" cy="0"/>
        </a:xfrm>
      </p:grpSpPr>
      <p:sp>
        <p:nvSpPr>
          <p:cNvPr id="19" name="Shape 19"/>
          <p:cNvSpPr/>
          <p:nvPr>
            <p:ph type="title"/>
          </p:nvPr>
        </p:nvSpPr>
        <p:spPr>
          <a:xfrm>
            <a:off x="952500" y="444500"/>
            <a:ext cx="11099800" cy="2159000"/>
          </a:xfrm>
          <a:prstGeom prst="rect">
            <a:avLst/>
          </a:prstGeom>
        </p:spPr>
        <p:txBody>
          <a:bodyPr anchor="ctr"/>
          <a:lstStyle>
            <a:lvl1pPr algn="ctr">
              <a:defRPr sz="8000">
                <a:latin typeface="+mn-lt"/>
                <a:ea typeface="+mn-ea"/>
                <a:cs typeface="+mn-cs"/>
                <a:sym typeface="Helvetica Light"/>
              </a:defRPr>
            </a:lvl1pPr>
          </a:lstStyle>
          <a:p>
            <a:pPr lvl="0">
              <a:defRPr sz="1800"/>
            </a:pPr>
            <a:r>
              <a:rPr sz="8000"/>
              <a:t>Title Text</a:t>
            </a:r>
          </a:p>
        </p:txBody>
      </p:sp>
      <p:sp>
        <p:nvSpPr>
          <p:cNvPr id="20" name="Shape 20"/>
          <p:cNvSpPr/>
          <p:nvPr>
            <p:ph type="body" idx="1"/>
          </p:nvPr>
        </p:nvSpPr>
        <p:spPr>
          <a:xfrm>
            <a:off x="952500" y="2603500"/>
            <a:ext cx="11099800" cy="6286500"/>
          </a:xfrm>
          <a:prstGeom prst="rect">
            <a:avLst/>
          </a:prstGeom>
        </p:spPr>
        <p:txBody>
          <a:bodyPr anchor="ctr"/>
          <a:lstStyle>
            <a:lvl1pPr marL="444500" indent="-444500">
              <a:buFontTx/>
              <a:defRPr>
                <a:solidFill>
                  <a:srgbClr val="000000"/>
                </a:solidFill>
                <a:latin typeface="+mn-lt"/>
                <a:ea typeface="+mn-ea"/>
                <a:cs typeface="+mn-cs"/>
                <a:sym typeface="Helvetica Light"/>
              </a:defRPr>
            </a:lvl1pPr>
            <a:lvl2pPr marL="889000" indent="-444500">
              <a:buFontTx/>
              <a:defRPr>
                <a:solidFill>
                  <a:srgbClr val="000000"/>
                </a:solidFill>
                <a:latin typeface="+mn-lt"/>
                <a:ea typeface="+mn-ea"/>
                <a:cs typeface="+mn-cs"/>
                <a:sym typeface="Helvetica Light"/>
              </a:defRPr>
            </a:lvl2pPr>
            <a:lvl3pPr marL="1333500" indent="-444500">
              <a:buFontTx/>
              <a:defRPr>
                <a:solidFill>
                  <a:srgbClr val="000000"/>
                </a:solidFill>
                <a:latin typeface="+mn-lt"/>
                <a:ea typeface="+mn-ea"/>
                <a:cs typeface="+mn-cs"/>
                <a:sym typeface="Helvetica Light"/>
              </a:defRPr>
            </a:lvl3pPr>
            <a:lvl4pPr marL="1778000" indent="-444500">
              <a:buFontTx/>
              <a:defRPr>
                <a:solidFill>
                  <a:srgbClr val="000000"/>
                </a:solidFill>
                <a:latin typeface="+mn-lt"/>
                <a:ea typeface="+mn-ea"/>
                <a:cs typeface="+mn-cs"/>
                <a:sym typeface="Helvetica Light"/>
              </a:defRPr>
            </a:lvl4pPr>
            <a:lvl5pPr marL="2222500" indent="-444500">
              <a:buFontTx/>
              <a:defRPr>
                <a:solidFill>
                  <a:srgbClr val="000000"/>
                </a:solidFill>
                <a:latin typeface="+mn-lt"/>
                <a:ea typeface="+mn-ea"/>
                <a:cs typeface="+mn-cs"/>
                <a:sym typeface="Helvetica Light"/>
              </a:defRPr>
            </a:lvl5pPr>
          </a:lstStyle>
          <a:p>
            <a:pPr lvl="0">
              <a:defRPr sz="1800"/>
            </a:pPr>
            <a:r>
              <a:rPr sz="3600"/>
              <a:t>Body Level One</a:t>
            </a:r>
            <a:endParaRPr sz="3600"/>
          </a:p>
          <a:p>
            <a:pPr lvl="1">
              <a:defRPr sz="1800"/>
            </a:pPr>
            <a:r>
              <a:rPr sz="3600"/>
              <a:t>Body Level Two</a:t>
            </a:r>
            <a:endParaRPr sz="3600"/>
          </a:p>
          <a:p>
            <a:pPr lvl="2">
              <a:defRPr sz="1800"/>
            </a:pPr>
            <a:r>
              <a:rPr sz="3600"/>
              <a:t>Body Level Three</a:t>
            </a:r>
            <a:endParaRPr sz="3600"/>
          </a:p>
          <a:p>
            <a:pPr lvl="3">
              <a:defRPr sz="1800"/>
            </a:pPr>
            <a:r>
              <a:rPr sz="3600"/>
              <a:t>Body Level Four</a:t>
            </a:r>
            <a:endParaRPr sz="3600"/>
          </a:p>
          <a:p>
            <a:pPr lvl="4">
              <a:defRPr sz="1800"/>
            </a:pPr>
            <a:r>
              <a:rPr sz="3600"/>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0" showMasterPhAnim="1">
  <p:cSld name="Title, Bullets &amp; Photo">
    <p:spTree>
      <p:nvGrpSpPr>
        <p:cNvPr id="1" name=""/>
        <p:cNvGrpSpPr/>
        <p:nvPr/>
      </p:nvGrpSpPr>
      <p:grpSpPr>
        <a:xfrm>
          <a:off x="0" y="0"/>
          <a:ext cx="0" cy="0"/>
          <a:chOff x="0" y="0"/>
          <a:chExt cx="0" cy="0"/>
        </a:xfrm>
      </p:grpSpPr>
      <p:sp>
        <p:nvSpPr>
          <p:cNvPr id="22" name="Shape 22"/>
          <p:cNvSpPr/>
          <p:nvPr>
            <p:ph type="title"/>
          </p:nvPr>
        </p:nvSpPr>
        <p:spPr>
          <a:xfrm>
            <a:off x="952500" y="444500"/>
            <a:ext cx="11099800" cy="2159000"/>
          </a:xfrm>
          <a:prstGeom prst="rect">
            <a:avLst/>
          </a:prstGeom>
        </p:spPr>
        <p:txBody>
          <a:bodyPr anchor="ctr"/>
          <a:lstStyle>
            <a:lvl1pPr algn="ctr">
              <a:defRPr sz="8000">
                <a:latin typeface="+mn-lt"/>
                <a:ea typeface="+mn-ea"/>
                <a:cs typeface="+mn-cs"/>
                <a:sym typeface="Helvetica Light"/>
              </a:defRPr>
            </a:lvl1pPr>
          </a:lstStyle>
          <a:p>
            <a:pPr lvl="0">
              <a:defRPr sz="1800"/>
            </a:pPr>
            <a:r>
              <a:rPr sz="8000"/>
              <a:t>Title Text</a:t>
            </a:r>
          </a:p>
        </p:txBody>
      </p:sp>
      <p:sp>
        <p:nvSpPr>
          <p:cNvPr id="23" name="Shape 23"/>
          <p:cNvSpPr/>
          <p:nvPr>
            <p:ph type="body" idx="1"/>
          </p:nvPr>
        </p:nvSpPr>
        <p:spPr>
          <a:xfrm>
            <a:off x="952500" y="2603500"/>
            <a:ext cx="5334000" cy="6286500"/>
          </a:xfrm>
          <a:prstGeom prst="rect">
            <a:avLst/>
          </a:prstGeom>
        </p:spPr>
        <p:txBody>
          <a:bodyPr anchor="ctr"/>
          <a:lstStyle>
            <a:lvl1pPr marL="342900" indent="-342900">
              <a:spcBef>
                <a:spcPts val="3200"/>
              </a:spcBef>
              <a:buFontTx/>
              <a:defRPr sz="2800">
                <a:solidFill>
                  <a:srgbClr val="000000"/>
                </a:solidFill>
                <a:latin typeface="+mn-lt"/>
                <a:ea typeface="+mn-ea"/>
                <a:cs typeface="+mn-cs"/>
                <a:sym typeface="Helvetica Light"/>
              </a:defRPr>
            </a:lvl1pPr>
            <a:lvl2pPr marL="685800" indent="-342900">
              <a:spcBef>
                <a:spcPts val="3200"/>
              </a:spcBef>
              <a:buFontTx/>
              <a:defRPr sz="2800">
                <a:solidFill>
                  <a:srgbClr val="000000"/>
                </a:solidFill>
                <a:latin typeface="+mn-lt"/>
                <a:ea typeface="+mn-ea"/>
                <a:cs typeface="+mn-cs"/>
                <a:sym typeface="Helvetica Light"/>
              </a:defRPr>
            </a:lvl2pPr>
            <a:lvl3pPr marL="1028700" indent="-342900">
              <a:spcBef>
                <a:spcPts val="3200"/>
              </a:spcBef>
              <a:buFontTx/>
              <a:defRPr sz="2800">
                <a:solidFill>
                  <a:srgbClr val="000000"/>
                </a:solidFill>
                <a:latin typeface="+mn-lt"/>
                <a:ea typeface="+mn-ea"/>
                <a:cs typeface="+mn-cs"/>
                <a:sym typeface="Helvetica Light"/>
              </a:defRPr>
            </a:lvl3pPr>
            <a:lvl4pPr marL="1371600" indent="-342900">
              <a:spcBef>
                <a:spcPts val="3200"/>
              </a:spcBef>
              <a:buFontTx/>
              <a:defRPr sz="2800">
                <a:solidFill>
                  <a:srgbClr val="000000"/>
                </a:solidFill>
                <a:latin typeface="+mn-lt"/>
                <a:ea typeface="+mn-ea"/>
                <a:cs typeface="+mn-cs"/>
                <a:sym typeface="Helvetica Light"/>
              </a:defRPr>
            </a:lvl4pPr>
            <a:lvl5pPr marL="1714500" indent="-342900">
              <a:spcBef>
                <a:spcPts val="3200"/>
              </a:spcBef>
              <a:buFontTx/>
              <a:defRPr sz="2800">
                <a:solidFill>
                  <a:srgbClr val="000000"/>
                </a:solidFill>
                <a:latin typeface="+mn-lt"/>
                <a:ea typeface="+mn-ea"/>
                <a:cs typeface="+mn-cs"/>
                <a:sym typeface="Helvetica Light"/>
              </a:defRPr>
            </a:lvl5pPr>
          </a:lstStyle>
          <a:p>
            <a:pPr lvl="0">
              <a:defRPr sz="1800"/>
            </a:pPr>
            <a:r>
              <a:rPr sz="2800"/>
              <a:t>Body Level One</a:t>
            </a:r>
            <a:endParaRPr sz="2800"/>
          </a:p>
          <a:p>
            <a:pPr lvl="1">
              <a:defRPr sz="1800"/>
            </a:pPr>
            <a:r>
              <a:rPr sz="2800"/>
              <a:t>Body Level Two</a:t>
            </a:r>
            <a:endParaRPr sz="2800"/>
          </a:p>
          <a:p>
            <a:pPr lvl="2">
              <a:defRPr sz="1800"/>
            </a:pPr>
            <a:r>
              <a:rPr sz="2800"/>
              <a:t>Body Level Three</a:t>
            </a:r>
            <a:endParaRPr sz="2800"/>
          </a:p>
          <a:p>
            <a:pPr lvl="3">
              <a:defRPr sz="1800"/>
            </a:pPr>
            <a:r>
              <a:rPr sz="2800"/>
              <a:t>Body Level Four</a:t>
            </a:r>
            <a:endParaRPr sz="2800"/>
          </a:p>
          <a:p>
            <a:pPr lvl="4">
              <a:defRPr sz="1800"/>
            </a:pPr>
            <a:r>
              <a:rPr sz="2800"/>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0" showMasterPhAnim="1">
  <p:cSld name="Bullets">
    <p:spTree>
      <p:nvGrpSpPr>
        <p:cNvPr id="1" name=""/>
        <p:cNvGrpSpPr/>
        <p:nvPr/>
      </p:nvGrpSpPr>
      <p:grpSpPr>
        <a:xfrm>
          <a:off x="0" y="0"/>
          <a:ext cx="0" cy="0"/>
          <a:chOff x="0" y="0"/>
          <a:chExt cx="0" cy="0"/>
        </a:xfrm>
      </p:grpSpPr>
      <p:sp>
        <p:nvSpPr>
          <p:cNvPr id="25" name="Shape 25"/>
          <p:cNvSpPr/>
          <p:nvPr>
            <p:ph type="body" idx="1"/>
          </p:nvPr>
        </p:nvSpPr>
        <p:spPr>
          <a:xfrm>
            <a:off x="952500" y="1270000"/>
            <a:ext cx="11099800" cy="7213600"/>
          </a:xfrm>
          <a:prstGeom prst="rect">
            <a:avLst/>
          </a:prstGeom>
        </p:spPr>
        <p:txBody>
          <a:bodyPr anchor="ctr"/>
          <a:lstStyle>
            <a:lvl1pPr marL="444500" indent="-444500">
              <a:buFontTx/>
              <a:defRPr>
                <a:solidFill>
                  <a:srgbClr val="000000"/>
                </a:solidFill>
                <a:latin typeface="+mn-lt"/>
                <a:ea typeface="+mn-ea"/>
                <a:cs typeface="+mn-cs"/>
                <a:sym typeface="Helvetica Light"/>
              </a:defRPr>
            </a:lvl1pPr>
            <a:lvl2pPr marL="889000" indent="-444500">
              <a:buFontTx/>
              <a:defRPr>
                <a:solidFill>
                  <a:srgbClr val="000000"/>
                </a:solidFill>
                <a:latin typeface="+mn-lt"/>
                <a:ea typeface="+mn-ea"/>
                <a:cs typeface="+mn-cs"/>
                <a:sym typeface="Helvetica Light"/>
              </a:defRPr>
            </a:lvl2pPr>
            <a:lvl3pPr marL="1333500" indent="-444500">
              <a:buFontTx/>
              <a:defRPr>
                <a:solidFill>
                  <a:srgbClr val="000000"/>
                </a:solidFill>
                <a:latin typeface="+mn-lt"/>
                <a:ea typeface="+mn-ea"/>
                <a:cs typeface="+mn-cs"/>
                <a:sym typeface="Helvetica Light"/>
              </a:defRPr>
            </a:lvl3pPr>
            <a:lvl4pPr marL="1778000" indent="-444500">
              <a:buFontTx/>
              <a:defRPr>
                <a:solidFill>
                  <a:srgbClr val="000000"/>
                </a:solidFill>
                <a:latin typeface="+mn-lt"/>
                <a:ea typeface="+mn-ea"/>
                <a:cs typeface="+mn-cs"/>
                <a:sym typeface="Helvetica Light"/>
              </a:defRPr>
            </a:lvl4pPr>
            <a:lvl5pPr marL="2222500" indent="-444500">
              <a:buFontTx/>
              <a:defRPr>
                <a:solidFill>
                  <a:srgbClr val="000000"/>
                </a:solidFill>
                <a:latin typeface="+mn-lt"/>
                <a:ea typeface="+mn-ea"/>
                <a:cs typeface="+mn-cs"/>
                <a:sym typeface="Helvetica Light"/>
              </a:defRPr>
            </a:lvl5pPr>
          </a:lstStyle>
          <a:p>
            <a:pPr lvl="0">
              <a:defRPr sz="1800"/>
            </a:pPr>
            <a:r>
              <a:rPr sz="3600"/>
              <a:t>Body Level One</a:t>
            </a:r>
            <a:endParaRPr sz="3600"/>
          </a:p>
          <a:p>
            <a:pPr lvl="1">
              <a:defRPr sz="1800"/>
            </a:pPr>
            <a:r>
              <a:rPr sz="3600"/>
              <a:t>Body Level Two</a:t>
            </a:r>
            <a:endParaRPr sz="3600"/>
          </a:p>
          <a:p>
            <a:pPr lvl="2">
              <a:defRPr sz="1800"/>
            </a:pPr>
            <a:r>
              <a:rPr sz="3600"/>
              <a:t>Body Level Three</a:t>
            </a:r>
            <a:endParaRPr sz="3600"/>
          </a:p>
          <a:p>
            <a:pPr lvl="3">
              <a:defRPr sz="1800"/>
            </a:pPr>
            <a:r>
              <a:rPr sz="3600"/>
              <a:t>Body Level Four</a:t>
            </a:r>
            <a:endParaRPr sz="3600"/>
          </a:p>
          <a:p>
            <a:pPr lvl="4">
              <a:defRPr sz="1800"/>
            </a:pPr>
            <a:r>
              <a:rPr sz="3600"/>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showMasterPhAnim="1">
  <p:cSld name="Photo - 3 Up">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nvSpPr>
        <p:spPr>
          <a:xfrm>
            <a:off x="571500" y="1968500"/>
            <a:ext cx="11868106" cy="129"/>
          </a:xfrm>
          <a:prstGeom prst="rect">
            <a:avLst/>
          </a:prstGeom>
          <a:ln w="12700">
            <a:solidFill>
              <a:srgbClr val="9A9A9A"/>
            </a:solidFill>
            <a:miter lim="400000"/>
          </a:ln>
        </p:spPr>
        <p:txBody>
          <a:bodyPr lIns="0" tIns="0" rIns="0" bIns="0" anchor="ctr"/>
          <a:lstStyle/>
          <a:p>
            <a:pPr lvl="0" algn="l" defTabSz="457200">
              <a:defRPr sz="1200">
                <a:latin typeface="Helvetica"/>
                <a:ea typeface="Helvetica"/>
                <a:cs typeface="Helvetica"/>
                <a:sym typeface="Helvetica"/>
              </a:defRPr>
            </a:pPr>
          </a:p>
        </p:txBody>
      </p:sp>
      <p:sp>
        <p:nvSpPr>
          <p:cNvPr id="3" name="Shape 3"/>
          <p:cNvSpPr/>
          <p:nvPr>
            <p:ph type="title"/>
          </p:nvPr>
        </p:nvSpPr>
        <p:spPr>
          <a:xfrm>
            <a:off x="571500" y="330200"/>
            <a:ext cx="11861800" cy="1397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normAutofit fontScale="100000" lnSpcReduction="0"/>
          </a:bodyPr>
          <a:lstStyle/>
          <a:p>
            <a:pPr lvl="0">
              <a:defRPr sz="1800"/>
            </a:pPr>
            <a:r>
              <a:rPr sz="4200"/>
              <a:t>Title Text</a:t>
            </a:r>
          </a:p>
        </p:txBody>
      </p:sp>
      <p:sp>
        <p:nvSpPr>
          <p:cNvPr id="4" name="Shape 4"/>
          <p:cNvSpPr/>
          <p:nvPr>
            <p:ph type="body" idx="1"/>
          </p:nvPr>
        </p:nvSpPr>
        <p:spPr>
          <a:xfrm>
            <a:off x="571500" y="2222500"/>
            <a:ext cx="11861800" cy="6667500"/>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sz="1800">
                <a:solidFill>
                  <a:srgbClr val="000000"/>
                </a:solidFill>
              </a:defRPr>
            </a:pPr>
            <a:r>
              <a:rPr sz="3600">
                <a:solidFill>
                  <a:srgbClr val="747474"/>
                </a:solidFill>
              </a:rPr>
              <a:t>Body Level One</a:t>
            </a:r>
            <a:endParaRPr sz="3600">
              <a:solidFill>
                <a:srgbClr val="747474"/>
              </a:solidFill>
            </a:endParaRPr>
          </a:p>
          <a:p>
            <a:pPr lvl="1">
              <a:defRPr sz="1800">
                <a:solidFill>
                  <a:srgbClr val="000000"/>
                </a:solidFill>
              </a:defRPr>
            </a:pPr>
            <a:r>
              <a:rPr sz="3600">
                <a:solidFill>
                  <a:srgbClr val="747474"/>
                </a:solidFill>
              </a:rPr>
              <a:t>Body Level Two</a:t>
            </a:r>
            <a:endParaRPr sz="3600">
              <a:solidFill>
                <a:srgbClr val="747474"/>
              </a:solidFill>
            </a:endParaRPr>
          </a:p>
          <a:p>
            <a:pPr lvl="2">
              <a:defRPr sz="1800">
                <a:solidFill>
                  <a:srgbClr val="000000"/>
                </a:solidFill>
              </a:defRPr>
            </a:pPr>
            <a:r>
              <a:rPr sz="3600">
                <a:solidFill>
                  <a:srgbClr val="747474"/>
                </a:solidFill>
              </a:rPr>
              <a:t>Body Level Three</a:t>
            </a:r>
            <a:endParaRPr sz="3600">
              <a:solidFill>
                <a:srgbClr val="747474"/>
              </a:solidFill>
            </a:endParaRPr>
          </a:p>
          <a:p>
            <a:pPr lvl="3">
              <a:defRPr sz="1800">
                <a:solidFill>
                  <a:srgbClr val="000000"/>
                </a:solidFill>
              </a:defRPr>
            </a:pPr>
            <a:r>
              <a:rPr sz="3600">
                <a:solidFill>
                  <a:srgbClr val="747474"/>
                </a:solidFill>
              </a:rPr>
              <a:t>Body Level Four</a:t>
            </a:r>
            <a:endParaRPr sz="3600">
              <a:solidFill>
                <a:srgbClr val="747474"/>
              </a:solidFill>
            </a:endParaRPr>
          </a:p>
          <a:p>
            <a:pPr lvl="4">
              <a:defRPr sz="1800">
                <a:solidFill>
                  <a:srgbClr val="000000"/>
                </a:solidFill>
              </a:defRPr>
            </a:pPr>
            <a:r>
              <a:rPr sz="3600">
                <a:solidFill>
                  <a:srgbClr val="747474"/>
                </a:solidFill>
              </a:rPr>
              <a:t>Body Level Five</a:t>
            </a:r>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transition spd="med" advClick="1"/>
  <p:txStyles>
    <p:titleStyle>
      <a:lvl1pPr defTabSz="584200">
        <a:defRPr sz="4200">
          <a:latin typeface="Helvetica Neue Light"/>
          <a:ea typeface="Helvetica Neue Light"/>
          <a:cs typeface="Helvetica Neue Light"/>
          <a:sym typeface="Helvetica Neue Light"/>
        </a:defRPr>
      </a:lvl1pPr>
      <a:lvl2pPr indent="228600" defTabSz="584200">
        <a:defRPr sz="4200">
          <a:latin typeface="Helvetica Neue Light"/>
          <a:ea typeface="Helvetica Neue Light"/>
          <a:cs typeface="Helvetica Neue Light"/>
          <a:sym typeface="Helvetica Neue Light"/>
        </a:defRPr>
      </a:lvl2pPr>
      <a:lvl3pPr indent="457200" defTabSz="584200">
        <a:defRPr sz="4200">
          <a:latin typeface="Helvetica Neue Light"/>
          <a:ea typeface="Helvetica Neue Light"/>
          <a:cs typeface="Helvetica Neue Light"/>
          <a:sym typeface="Helvetica Neue Light"/>
        </a:defRPr>
      </a:lvl3pPr>
      <a:lvl4pPr indent="685800" defTabSz="584200">
        <a:defRPr sz="4200">
          <a:latin typeface="Helvetica Neue Light"/>
          <a:ea typeface="Helvetica Neue Light"/>
          <a:cs typeface="Helvetica Neue Light"/>
          <a:sym typeface="Helvetica Neue Light"/>
        </a:defRPr>
      </a:lvl4pPr>
      <a:lvl5pPr indent="914400" defTabSz="584200">
        <a:defRPr sz="4200">
          <a:latin typeface="Helvetica Neue Light"/>
          <a:ea typeface="Helvetica Neue Light"/>
          <a:cs typeface="Helvetica Neue Light"/>
          <a:sym typeface="Helvetica Neue Light"/>
        </a:defRPr>
      </a:lvl5pPr>
      <a:lvl6pPr indent="1143000" defTabSz="584200">
        <a:defRPr sz="4200">
          <a:latin typeface="Helvetica Neue Light"/>
          <a:ea typeface="Helvetica Neue Light"/>
          <a:cs typeface="Helvetica Neue Light"/>
          <a:sym typeface="Helvetica Neue Light"/>
        </a:defRPr>
      </a:lvl6pPr>
      <a:lvl7pPr indent="1371600" defTabSz="584200">
        <a:defRPr sz="4200">
          <a:latin typeface="Helvetica Neue Light"/>
          <a:ea typeface="Helvetica Neue Light"/>
          <a:cs typeface="Helvetica Neue Light"/>
          <a:sym typeface="Helvetica Neue Light"/>
        </a:defRPr>
      </a:lvl7pPr>
      <a:lvl8pPr indent="1600200" defTabSz="584200">
        <a:defRPr sz="4200">
          <a:latin typeface="Helvetica Neue Light"/>
          <a:ea typeface="Helvetica Neue Light"/>
          <a:cs typeface="Helvetica Neue Light"/>
          <a:sym typeface="Helvetica Neue Light"/>
        </a:defRPr>
      </a:lvl8pPr>
      <a:lvl9pPr indent="1828800" defTabSz="584200">
        <a:defRPr sz="4200">
          <a:latin typeface="Helvetica Neue Light"/>
          <a:ea typeface="Helvetica Neue Light"/>
          <a:cs typeface="Helvetica Neue Light"/>
          <a:sym typeface="Helvetica Neue Light"/>
        </a:defRPr>
      </a:lvl9pPr>
    </p:titleStyle>
    <p:bodyStyle>
      <a:lvl1pPr marL="457200" indent="-457200" defTabSz="584200">
        <a:spcBef>
          <a:spcPts val="4200"/>
        </a:spcBef>
        <a:buSzPct val="75000"/>
        <a:buFont typeface="Helvetica Neue"/>
        <a:buChar char="•"/>
        <a:defRPr sz="3600">
          <a:solidFill>
            <a:srgbClr val="747474"/>
          </a:solidFill>
          <a:latin typeface="Helvetica Neue Light"/>
          <a:ea typeface="Helvetica Neue Light"/>
          <a:cs typeface="Helvetica Neue Light"/>
          <a:sym typeface="Helvetica Neue Light"/>
        </a:defRPr>
      </a:lvl1pPr>
      <a:lvl2pPr marL="914400" indent="-457200" defTabSz="584200">
        <a:spcBef>
          <a:spcPts val="4200"/>
        </a:spcBef>
        <a:buSzPct val="75000"/>
        <a:buFont typeface="Helvetica Neue"/>
        <a:buChar char="•"/>
        <a:defRPr sz="3600">
          <a:solidFill>
            <a:srgbClr val="747474"/>
          </a:solidFill>
          <a:latin typeface="Helvetica Neue Light"/>
          <a:ea typeface="Helvetica Neue Light"/>
          <a:cs typeface="Helvetica Neue Light"/>
          <a:sym typeface="Helvetica Neue Light"/>
        </a:defRPr>
      </a:lvl2pPr>
      <a:lvl3pPr marL="1371600" indent="-457200" defTabSz="584200">
        <a:spcBef>
          <a:spcPts val="4200"/>
        </a:spcBef>
        <a:buSzPct val="75000"/>
        <a:buFont typeface="Helvetica Neue"/>
        <a:buChar char="•"/>
        <a:defRPr sz="3600">
          <a:solidFill>
            <a:srgbClr val="747474"/>
          </a:solidFill>
          <a:latin typeface="Helvetica Neue Light"/>
          <a:ea typeface="Helvetica Neue Light"/>
          <a:cs typeface="Helvetica Neue Light"/>
          <a:sym typeface="Helvetica Neue Light"/>
        </a:defRPr>
      </a:lvl3pPr>
      <a:lvl4pPr marL="1828800" indent="-457200" defTabSz="584200">
        <a:spcBef>
          <a:spcPts val="4200"/>
        </a:spcBef>
        <a:buSzPct val="75000"/>
        <a:buFont typeface="Helvetica Neue"/>
        <a:buChar char="•"/>
        <a:defRPr sz="3600">
          <a:solidFill>
            <a:srgbClr val="747474"/>
          </a:solidFill>
          <a:latin typeface="Helvetica Neue Light"/>
          <a:ea typeface="Helvetica Neue Light"/>
          <a:cs typeface="Helvetica Neue Light"/>
          <a:sym typeface="Helvetica Neue Light"/>
        </a:defRPr>
      </a:lvl4pPr>
      <a:lvl5pPr marL="2286000" indent="-457200" defTabSz="584200">
        <a:spcBef>
          <a:spcPts val="4200"/>
        </a:spcBef>
        <a:buSzPct val="75000"/>
        <a:buFont typeface="Helvetica Neue"/>
        <a:buChar char="•"/>
        <a:defRPr sz="3600">
          <a:solidFill>
            <a:srgbClr val="747474"/>
          </a:solidFill>
          <a:latin typeface="Helvetica Neue Light"/>
          <a:ea typeface="Helvetica Neue Light"/>
          <a:cs typeface="Helvetica Neue Light"/>
          <a:sym typeface="Helvetica Neue Light"/>
        </a:defRPr>
      </a:lvl5pPr>
      <a:lvl6pPr marL="2743200" indent="-457200" defTabSz="584200">
        <a:spcBef>
          <a:spcPts val="4200"/>
        </a:spcBef>
        <a:buSzPct val="75000"/>
        <a:buFont typeface="Helvetica Neue"/>
        <a:buChar char="•"/>
        <a:defRPr sz="3600">
          <a:solidFill>
            <a:srgbClr val="747474"/>
          </a:solidFill>
          <a:latin typeface="Helvetica Neue Light"/>
          <a:ea typeface="Helvetica Neue Light"/>
          <a:cs typeface="Helvetica Neue Light"/>
          <a:sym typeface="Helvetica Neue Light"/>
        </a:defRPr>
      </a:lvl6pPr>
      <a:lvl7pPr marL="3200400" indent="-457200" defTabSz="584200">
        <a:spcBef>
          <a:spcPts val="4200"/>
        </a:spcBef>
        <a:buSzPct val="75000"/>
        <a:buFont typeface="Helvetica Neue"/>
        <a:buChar char="•"/>
        <a:defRPr sz="3600">
          <a:solidFill>
            <a:srgbClr val="747474"/>
          </a:solidFill>
          <a:latin typeface="Helvetica Neue Light"/>
          <a:ea typeface="Helvetica Neue Light"/>
          <a:cs typeface="Helvetica Neue Light"/>
          <a:sym typeface="Helvetica Neue Light"/>
        </a:defRPr>
      </a:lvl7pPr>
      <a:lvl8pPr marL="3657600" indent="-457200" defTabSz="584200">
        <a:spcBef>
          <a:spcPts val="4200"/>
        </a:spcBef>
        <a:buSzPct val="75000"/>
        <a:buFont typeface="Helvetica Neue"/>
        <a:buChar char="•"/>
        <a:defRPr sz="3600">
          <a:solidFill>
            <a:srgbClr val="747474"/>
          </a:solidFill>
          <a:latin typeface="Helvetica Neue Light"/>
          <a:ea typeface="Helvetica Neue Light"/>
          <a:cs typeface="Helvetica Neue Light"/>
          <a:sym typeface="Helvetica Neue Light"/>
        </a:defRPr>
      </a:lvl8pPr>
      <a:lvl9pPr marL="4114800" indent="-457200" defTabSz="584200">
        <a:spcBef>
          <a:spcPts val="4200"/>
        </a:spcBef>
        <a:buSzPct val="75000"/>
        <a:buFont typeface="Helvetica Neue"/>
        <a:buChar char="•"/>
        <a:defRPr sz="3600">
          <a:solidFill>
            <a:srgbClr val="747474"/>
          </a:solidFill>
          <a:latin typeface="Helvetica Neue Light"/>
          <a:ea typeface="Helvetica Neue Light"/>
          <a:cs typeface="Helvetica Neue Light"/>
          <a:sym typeface="Helvetica Neue Light"/>
        </a:defRPr>
      </a:lvl9pPr>
    </p:bodyStyle>
    <p:otherStyle>
      <a:lvl1pPr algn="r" defTabSz="584200">
        <a:defRPr sz="1400">
          <a:solidFill>
            <a:schemeClr val="tx1"/>
          </a:solidFill>
          <a:latin typeface="+mn-lt"/>
          <a:ea typeface="+mn-ea"/>
          <a:cs typeface="+mn-cs"/>
          <a:sym typeface="Helvetica Neue"/>
        </a:defRPr>
      </a:lvl1pPr>
      <a:lvl2pPr indent="228600" algn="r" defTabSz="584200">
        <a:defRPr sz="1400">
          <a:solidFill>
            <a:schemeClr val="tx1"/>
          </a:solidFill>
          <a:latin typeface="+mn-lt"/>
          <a:ea typeface="+mn-ea"/>
          <a:cs typeface="+mn-cs"/>
          <a:sym typeface="Helvetica Neue"/>
        </a:defRPr>
      </a:lvl2pPr>
      <a:lvl3pPr indent="457200" algn="r" defTabSz="584200">
        <a:defRPr sz="1400">
          <a:solidFill>
            <a:schemeClr val="tx1"/>
          </a:solidFill>
          <a:latin typeface="+mn-lt"/>
          <a:ea typeface="+mn-ea"/>
          <a:cs typeface="+mn-cs"/>
          <a:sym typeface="Helvetica Neue"/>
        </a:defRPr>
      </a:lvl3pPr>
      <a:lvl4pPr indent="685800" algn="r" defTabSz="584200">
        <a:defRPr sz="1400">
          <a:solidFill>
            <a:schemeClr val="tx1"/>
          </a:solidFill>
          <a:latin typeface="+mn-lt"/>
          <a:ea typeface="+mn-ea"/>
          <a:cs typeface="+mn-cs"/>
          <a:sym typeface="Helvetica Neue"/>
        </a:defRPr>
      </a:lvl4pPr>
      <a:lvl5pPr indent="914400" algn="r" defTabSz="584200">
        <a:defRPr sz="1400">
          <a:solidFill>
            <a:schemeClr val="tx1"/>
          </a:solidFill>
          <a:latin typeface="+mn-lt"/>
          <a:ea typeface="+mn-ea"/>
          <a:cs typeface="+mn-cs"/>
          <a:sym typeface="Helvetica Neue"/>
        </a:defRPr>
      </a:lvl5pPr>
      <a:lvl6pPr indent="1143000" algn="r" defTabSz="584200">
        <a:defRPr sz="1400">
          <a:solidFill>
            <a:schemeClr val="tx1"/>
          </a:solidFill>
          <a:latin typeface="+mn-lt"/>
          <a:ea typeface="+mn-ea"/>
          <a:cs typeface="+mn-cs"/>
          <a:sym typeface="Helvetica Neue"/>
        </a:defRPr>
      </a:lvl6pPr>
      <a:lvl7pPr indent="1371600" algn="r" defTabSz="584200">
        <a:defRPr sz="1400">
          <a:solidFill>
            <a:schemeClr val="tx1"/>
          </a:solidFill>
          <a:latin typeface="+mn-lt"/>
          <a:ea typeface="+mn-ea"/>
          <a:cs typeface="+mn-cs"/>
          <a:sym typeface="Helvetica Neue"/>
        </a:defRPr>
      </a:lvl7pPr>
      <a:lvl8pPr indent="1600200" algn="r" defTabSz="584200">
        <a:defRPr sz="1400">
          <a:solidFill>
            <a:schemeClr val="tx1"/>
          </a:solidFill>
          <a:latin typeface="+mn-lt"/>
          <a:ea typeface="+mn-ea"/>
          <a:cs typeface="+mn-cs"/>
          <a:sym typeface="Helvetica Neue"/>
        </a:defRPr>
      </a:lvl8pPr>
      <a:lvl9pPr indent="1828800" algn="r" defTabSz="584200">
        <a:defRPr sz="1400">
          <a:solidFill>
            <a:schemeClr val="tx1"/>
          </a:solidFill>
          <a:latin typeface="+mn-lt"/>
          <a:ea typeface="+mn-ea"/>
          <a:cs typeface="+mn-cs"/>
          <a:sym typeface="Helvetica Neue"/>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tif"/><Relationship Id="rId3" Type="http://schemas.openxmlformats.org/officeDocument/2006/relationships/image" Target="../media/image2.png"/><Relationship Id="rId4" Type="http://schemas.openxmlformats.org/officeDocument/2006/relationships/image" Target="../media/image6.tif"/><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tif"/><Relationship Id="rId3" Type="http://schemas.openxmlformats.org/officeDocument/2006/relationships/chart" Target="../charts/chart1.xml"/></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tif"/><Relationship Id="rId3" Type="http://schemas.openxmlformats.org/officeDocument/2006/relationships/chart" Target="../charts/chart2.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tif"/></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tif"/><Relationship Id="rId3" Type="http://schemas.openxmlformats.org/officeDocument/2006/relationships/image" Target="../media/image10.tif"/><Relationship Id="rId4" Type="http://schemas.openxmlformats.org/officeDocument/2006/relationships/image" Target="../media/image11.tif"/><Relationship Id="rId5" Type="http://schemas.openxmlformats.org/officeDocument/2006/relationships/image" Target="../media/image12.tif"/></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tif"/><Relationship Id="rId3" Type="http://schemas.openxmlformats.org/officeDocument/2006/relationships/image" Target="../media/image14.tif"/><Relationship Id="rId4" Type="http://schemas.openxmlformats.org/officeDocument/2006/relationships/image" Target="../media/image15.tif"/><Relationship Id="rId5" Type="http://schemas.openxmlformats.org/officeDocument/2006/relationships/image" Target="../media/image16.tif"/><Relationship Id="rId6" Type="http://schemas.openxmlformats.org/officeDocument/2006/relationships/image" Target="../media/image17.tif"/></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tif"/><Relationship Id="rId3" Type="http://schemas.openxmlformats.org/officeDocument/2006/relationships/image" Target="../media/image19.tif"/><Relationship Id="rId4" Type="http://schemas.openxmlformats.org/officeDocument/2006/relationships/image" Target="../media/image7.png"/><Relationship Id="rId5" Type="http://schemas.openxmlformats.org/officeDocument/2006/relationships/image" Target="../media/image20.tif"/><Relationship Id="rId6" Type="http://schemas.openxmlformats.org/officeDocument/2006/relationships/image" Target="../media/image21.tif"/></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tif"/><Relationship Id="rId3" Type="http://schemas.openxmlformats.org/officeDocument/2006/relationships/image" Target="../media/image1.jpeg"/><Relationship Id="rId4" Type="http://schemas.openxmlformats.org/officeDocument/2006/relationships/image" Target="../media/image2.jpe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 Id="rId3" Type="http://schemas.openxmlformats.org/officeDocument/2006/relationships/image" Target="../media/image23.tif"/><Relationship Id="rId4" Type="http://schemas.openxmlformats.org/officeDocument/2006/relationships/image" Target="../media/image24.tif"/></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5.tif"/></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6.tif"/></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7.tif"/></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tif"/></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tif"/></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tif"/></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0.tif"/><Relationship Id="rId3" Type="http://schemas.openxmlformats.org/officeDocument/2006/relationships/image" Target="../media/image31.tif"/><Relationship Id="rId4" Type="http://schemas.openxmlformats.org/officeDocument/2006/relationships/image" Target="../media/image32.tif"/></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tif"/></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tif"/></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tif"/></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tif"/></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6.tif"/></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tif"/><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38.tif"/></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tif"/><Relationship Id="rId3" Type="http://schemas.openxmlformats.org/officeDocument/2006/relationships/image" Target="../media/image40.tif"/></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1.tif"/><Relationship Id="rId3" Type="http://schemas.openxmlformats.org/officeDocument/2006/relationships/image" Target="../media/image11.pn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2.tif"/></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jpe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jpe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tif"/><Relationship Id="rId3" Type="http://schemas.openxmlformats.org/officeDocument/2006/relationships/image" Target="../media/image44.tif"/><Relationship Id="rId4" Type="http://schemas.openxmlformats.org/officeDocument/2006/relationships/image" Target="../media/image45.tif"/></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tif"/><Relationship Id="rId3" Type="http://schemas.openxmlformats.org/officeDocument/2006/relationships/image" Target="../media/image47.tif"/></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tif"/></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tif"/><Relationship Id="rId3" Type="http://schemas.openxmlformats.org/officeDocument/2006/relationships/image" Target="../media/image49.tif"/><Relationship Id="rId4" Type="http://schemas.openxmlformats.org/officeDocument/2006/relationships/image" Target="../media/image50.tif"/></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jpeg"/></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1.tif"/></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2.tif"/></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3.tif"/><Relationship Id="rId3" Type="http://schemas.openxmlformats.org/officeDocument/2006/relationships/image" Target="../media/image54.tif"/><Relationship Id="rId4" Type="http://schemas.openxmlformats.org/officeDocument/2006/relationships/image" Target="../media/image55.tif"/></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56.tif"/></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7.tif"/><Relationship Id="rId3" Type="http://schemas.openxmlformats.org/officeDocument/2006/relationships/image" Target="../media/image58.tif"/><Relationship Id="rId4" Type="http://schemas.openxmlformats.org/officeDocument/2006/relationships/image" Target="../media/image59.tif"/></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jpeg"/></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0.tif"/></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 Id="rId3" Type="http://schemas.openxmlformats.org/officeDocument/2006/relationships/image" Target="../media/image61.tif"/><Relationship Id="rId4" Type="http://schemas.openxmlformats.org/officeDocument/2006/relationships/image" Target="../media/image62.tif"/><Relationship Id="rId5" Type="http://schemas.openxmlformats.org/officeDocument/2006/relationships/image" Target="../media/image63.tif"/></Relationships>

</file>

<file path=ppt/slides/_rels/slide6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tif"/><Relationship Id="rId3" Type="http://schemas.openxmlformats.org/officeDocument/2006/relationships/image" Target="../media/image64.tif"/><Relationship Id="rId4" Type="http://schemas.openxmlformats.org/officeDocument/2006/relationships/image" Target="../media/image65.tif"/><Relationship Id="rId5" Type="http://schemas.openxmlformats.org/officeDocument/2006/relationships/image" Target="../media/image15.png"/></Relationships>

</file>

<file path=ppt/slides/_rels/slide6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jpeg"/></Relationships>

</file>

<file path=ppt/slides/_rels/slide6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6.tif"/></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4.tif"/><Relationship Id="rId3" Type="http://schemas.openxmlformats.org/officeDocument/2006/relationships/image" Target="../media/image65.tif"/><Relationship Id="rId4" Type="http://schemas.openxmlformats.org/officeDocument/2006/relationships/image" Target="../media/image15.png"/></Relationships>

</file>

<file path=ppt/slides/_rels/slide7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7.tif"/><Relationship Id="rId3" Type="http://schemas.openxmlformats.org/officeDocument/2006/relationships/image" Target="../media/image68.tif"/></Relationships>

</file>

<file path=ppt/slides/_rels/slide7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jpeg"/></Relationships>

</file>

<file path=ppt/slides/_rels/slide75.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9.tif"/></Relationships>

</file>

<file path=ppt/slides/_rels/slide7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0.tif"/></Relationships>

</file>

<file path=ppt/slides/_rels/slide7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teachingchannel.org/videos/thinking-routine-getty" TargetMode="External"/><Relationship Id="rId3" Type="http://schemas.openxmlformats.org/officeDocument/2006/relationships/hyperlink" Target="https://www.teachingchannel.org/videos/interpreting-ancient-art-getty" TargetMode="External"/></Relationships>

</file>

<file path=ppt/slides/_rels/slide7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nytimes.com" TargetMode="External"/><Relationship Id="rId3" Type="http://schemas.openxmlformats.org/officeDocument/2006/relationships/hyperlink" Target="http://getty.edu" TargetMode="External"/></Relationships>

</file>

<file path=ppt/slides/_rels/slide7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 Id="rId3" Type="http://schemas.openxmlformats.org/officeDocument/2006/relationships/image" Target="../media/image17.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8.xml"/></Relationships>

</file>

<file path=ppt/slides/_rels/slide8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1.tif"/><Relationship Id="rId3" Type="http://schemas.openxmlformats.org/officeDocument/2006/relationships/image" Target="../media/image72.tif"/><Relationship Id="rId4" Type="http://schemas.openxmlformats.org/officeDocument/2006/relationships/image" Target="../media/image73.tif"/><Relationship Id="rId5" Type="http://schemas.openxmlformats.org/officeDocument/2006/relationships/image" Target="../media/image74.tif"/></Relationships>

</file>

<file path=ppt/slides/_rels/slide8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6.tif"/></Relationships>

</file>

<file path=ppt/slides/_rels/slide8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7.tif"/></Relationships>

</file>

<file path=ppt/slides/_rels/slide8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 Id="rId3" Type="http://schemas.openxmlformats.org/officeDocument/2006/relationships/image" Target="../media/image75.tif"/><Relationship Id="rId4" Type="http://schemas.openxmlformats.org/officeDocument/2006/relationships/image" Target="../media/image19.png"/></Relationships>

</file>

<file path=ppt/slides/_rels/slide85.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s>

</file>

<file path=ppt/slides/_rels/slide86.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6.tif"/><Relationship Id="rId3" Type="http://schemas.openxmlformats.org/officeDocument/2006/relationships/image" Target="../media/image77.tif"/><Relationship Id="rId4" Type="http://schemas.openxmlformats.org/officeDocument/2006/relationships/image" Target="../media/image78.tif"/><Relationship Id="rId5" Type="http://schemas.openxmlformats.org/officeDocument/2006/relationships/image" Target="../media/image79.tif"/></Relationships>

</file>

<file path=ppt/slides/_rels/slide87.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0.tif"/></Relationships>

</file>

<file path=ppt/slides/_rels/slide8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1.tif"/></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 name="Shape 49"/>
          <p:cNvSpPr/>
          <p:nvPr>
            <p:ph type="title"/>
          </p:nvPr>
        </p:nvSpPr>
        <p:spPr>
          <a:prstGeom prst="rect">
            <a:avLst/>
          </a:prstGeom>
        </p:spPr>
        <p:txBody>
          <a:bodyPr/>
          <a:lstStyle/>
          <a:p>
            <a:pPr lvl="0">
              <a:defRPr sz="1800"/>
            </a:pPr>
            <a:r>
              <a:rPr sz="8000"/>
              <a:t>North Coast Arts Integration Project</a:t>
            </a:r>
          </a:p>
        </p:txBody>
      </p:sp>
      <p:sp>
        <p:nvSpPr>
          <p:cNvPr id="50" name="Shape 50"/>
          <p:cNvSpPr/>
          <p:nvPr>
            <p:ph type="body" idx="1"/>
          </p:nvPr>
        </p:nvSpPr>
        <p:spPr>
          <a:prstGeom prst="rect">
            <a:avLst/>
          </a:prstGeom>
        </p:spPr>
        <p:txBody>
          <a:bodyPr/>
          <a:lstStyle/>
          <a:p>
            <a:pPr lvl="0">
              <a:defRPr sz="1800"/>
            </a:pPr>
            <a:r>
              <a:rPr i="1" sz="3200"/>
              <a:t>Update to KTJUSD leaders</a:t>
            </a:r>
            <a:endParaRPr i="1" sz="3200"/>
          </a:p>
          <a:p>
            <a:pPr lvl="0">
              <a:defRPr sz="1800"/>
            </a:pPr>
            <a:r>
              <a:rPr i="1" sz="3200"/>
              <a:t>March 9, 2015</a:t>
            </a:r>
          </a:p>
        </p:txBody>
      </p:sp>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6" name="Shape 86"/>
          <p:cNvSpPr/>
          <p:nvPr>
            <p:ph type="title"/>
          </p:nvPr>
        </p:nvSpPr>
        <p:spPr>
          <a:prstGeom prst="rect">
            <a:avLst/>
          </a:prstGeom>
        </p:spPr>
        <p:txBody>
          <a:bodyPr/>
          <a:lstStyle/>
          <a:p>
            <a:pPr lvl="0">
              <a:defRPr sz="1800"/>
            </a:pPr>
            <a:r>
              <a:rPr sz="8000"/>
              <a:t>Opportunities next year</a:t>
            </a:r>
          </a:p>
        </p:txBody>
      </p:sp>
      <p:sp>
        <p:nvSpPr>
          <p:cNvPr id="87" name="Shape 87"/>
          <p:cNvSpPr/>
          <p:nvPr>
            <p:ph type="body" idx="1"/>
          </p:nvPr>
        </p:nvSpPr>
        <p:spPr>
          <a:xfrm>
            <a:off x="584200" y="2411144"/>
            <a:ext cx="9087454" cy="6010412"/>
          </a:xfrm>
          <a:prstGeom prst="rect">
            <a:avLst/>
          </a:prstGeom>
        </p:spPr>
        <p:txBody>
          <a:bodyPr/>
          <a:lstStyle/>
          <a:p>
            <a:pPr lvl="0" marL="400050" indent="-400050" defTabSz="525779">
              <a:spcBef>
                <a:spcPts val="3700"/>
              </a:spcBef>
              <a:defRPr sz="1800"/>
            </a:pPr>
            <a:r>
              <a:rPr sz="3239"/>
              <a:t>Teachers apply </a:t>
            </a:r>
            <a:r>
              <a:rPr b="1" sz="3239">
                <a:latin typeface="Helvetica"/>
                <a:ea typeface="Helvetica"/>
                <a:cs typeface="Helvetica"/>
                <a:sym typeface="Helvetica"/>
              </a:rPr>
              <a:t>artful thinking strategies</a:t>
            </a:r>
            <a:r>
              <a:rPr sz="3239"/>
              <a:t> to increase engagement, creativity, and critical thinking. (daily routines)</a:t>
            </a:r>
            <a:endParaRPr sz="3239"/>
          </a:p>
          <a:p>
            <a:pPr lvl="0" marL="400050" indent="-400050" defTabSz="525779">
              <a:spcBef>
                <a:spcPts val="3700"/>
              </a:spcBef>
              <a:defRPr sz="1800"/>
            </a:pPr>
            <a:r>
              <a:rPr sz="3239"/>
              <a:t>Teachers teach </a:t>
            </a:r>
            <a:r>
              <a:rPr b="1" sz="3239">
                <a:latin typeface="Helvetica"/>
                <a:ea typeface="Helvetica"/>
                <a:cs typeface="Helvetica"/>
                <a:sym typeface="Helvetica"/>
              </a:rPr>
              <a:t>art skills and concepts </a:t>
            </a:r>
            <a:r>
              <a:rPr sz="3239"/>
              <a:t>while teaching the core curriculum.  (regular practice)</a:t>
            </a:r>
            <a:endParaRPr sz="3239"/>
          </a:p>
          <a:p>
            <a:pPr lvl="0" marL="400050" indent="-400050" defTabSz="525779">
              <a:spcBef>
                <a:spcPts val="3700"/>
              </a:spcBef>
              <a:defRPr sz="1800"/>
            </a:pPr>
            <a:r>
              <a:rPr sz="3239"/>
              <a:t>Teachers implement </a:t>
            </a:r>
            <a:r>
              <a:rPr b="1" sz="3239">
                <a:latin typeface="Helvetica"/>
                <a:ea typeface="Helvetica"/>
                <a:cs typeface="Helvetica"/>
                <a:sym typeface="Helvetica"/>
              </a:rPr>
              <a:t>arts integration units</a:t>
            </a:r>
            <a:r>
              <a:rPr sz="3239"/>
              <a:t> where students construct and demonstrate understanding of core content through an art form.  (occasional)</a:t>
            </a:r>
          </a:p>
        </p:txBody>
      </p:sp>
      <p:sp>
        <p:nvSpPr>
          <p:cNvPr id="88" name="Shape 88"/>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grpSp>
        <p:nvGrpSpPr>
          <p:cNvPr id="95" name="Group 95"/>
          <p:cNvGrpSpPr/>
          <p:nvPr/>
        </p:nvGrpSpPr>
        <p:grpSpPr>
          <a:xfrm>
            <a:off x="9661119" y="2470916"/>
            <a:ext cx="2556563" cy="2011163"/>
            <a:chOff x="0" y="0"/>
            <a:chExt cx="2556561" cy="2011161"/>
          </a:xfrm>
        </p:grpSpPr>
        <p:pic>
          <p:nvPicPr>
            <p:cNvPr id="89" name="pasted-image.tif"/>
            <p:cNvPicPr/>
            <p:nvPr/>
          </p:nvPicPr>
          <p:blipFill>
            <a:blip r:embed="rId2">
              <a:extLst/>
            </a:blip>
            <a:stretch>
              <a:fillRect/>
            </a:stretch>
          </p:blipFill>
          <p:spPr>
            <a:xfrm>
              <a:off x="0" y="0"/>
              <a:ext cx="2556562" cy="2011162"/>
            </a:xfrm>
            <a:prstGeom prst="rect">
              <a:avLst/>
            </a:prstGeom>
            <a:ln w="12700" cap="flat">
              <a:noFill/>
              <a:miter lim="400000"/>
            </a:ln>
            <a:effectLst/>
          </p:spPr>
        </p:pic>
        <p:sp>
          <p:nvSpPr>
            <p:cNvPr id="90" name="Shape 90"/>
            <p:cNvSpPr/>
            <p:nvPr/>
          </p:nvSpPr>
          <p:spPr>
            <a:xfrm flipH="1" flipV="1">
              <a:off x="1036148" y="639642"/>
              <a:ext cx="988694" cy="69137"/>
            </a:xfrm>
            <a:prstGeom prst="line">
              <a:avLst/>
            </a:prstGeom>
            <a:noFill/>
            <a:ln w="165100" cap="flat">
              <a:solidFill>
                <a:srgbClr val="773F9B">
                  <a:alpha val="80091"/>
                </a:srgbClr>
              </a:solidFill>
              <a:prstDash val="solid"/>
              <a:miter lim="400000"/>
            </a:ln>
            <a:effectLst/>
          </p:spPr>
          <p:txBody>
            <a:bodyPr wrap="square" lIns="0" tIns="0" rIns="0" bIns="0" numCol="1" anchor="ctr">
              <a:noAutofit/>
            </a:bodyPr>
            <a:lstStyle/>
            <a:p>
              <a:pPr lvl="0">
                <a:defRPr sz="2400"/>
              </a:pPr>
            </a:p>
          </p:txBody>
        </p:sp>
        <p:sp>
          <p:nvSpPr>
            <p:cNvPr id="91" name="Shape 91"/>
            <p:cNvSpPr/>
            <p:nvPr/>
          </p:nvSpPr>
          <p:spPr>
            <a:xfrm flipH="1" flipV="1">
              <a:off x="974156" y="743061"/>
              <a:ext cx="985678" cy="103599"/>
            </a:xfrm>
            <a:prstGeom prst="line">
              <a:avLst/>
            </a:prstGeom>
            <a:noFill/>
            <a:ln w="165100" cap="flat">
              <a:solidFill>
                <a:srgbClr val="773F9B">
                  <a:alpha val="80091"/>
                </a:srgbClr>
              </a:solidFill>
              <a:prstDash val="solid"/>
              <a:miter lim="400000"/>
            </a:ln>
            <a:effectLst/>
          </p:spPr>
          <p:txBody>
            <a:bodyPr wrap="square" lIns="0" tIns="0" rIns="0" bIns="0" numCol="1" anchor="ctr">
              <a:noAutofit/>
            </a:bodyPr>
            <a:lstStyle/>
            <a:p>
              <a:pPr lvl="0">
                <a:defRPr sz="2400"/>
              </a:pPr>
            </a:p>
          </p:txBody>
        </p:sp>
        <p:sp>
          <p:nvSpPr>
            <p:cNvPr id="92" name="Shape 92"/>
            <p:cNvSpPr/>
            <p:nvPr/>
          </p:nvSpPr>
          <p:spPr>
            <a:xfrm flipH="1" flipV="1">
              <a:off x="885153" y="891476"/>
              <a:ext cx="1061498" cy="111569"/>
            </a:xfrm>
            <a:prstGeom prst="line">
              <a:avLst/>
            </a:prstGeom>
            <a:noFill/>
            <a:ln w="165100" cap="flat">
              <a:solidFill>
                <a:srgbClr val="773F9B">
                  <a:alpha val="80091"/>
                </a:srgbClr>
              </a:solidFill>
              <a:prstDash val="solid"/>
              <a:miter lim="400000"/>
            </a:ln>
            <a:effectLst/>
          </p:spPr>
          <p:txBody>
            <a:bodyPr wrap="square" lIns="0" tIns="0" rIns="0" bIns="0" numCol="1" anchor="ctr">
              <a:noAutofit/>
            </a:bodyPr>
            <a:lstStyle/>
            <a:p>
              <a:pPr lvl="0">
                <a:defRPr sz="2400"/>
              </a:pPr>
            </a:p>
          </p:txBody>
        </p:sp>
        <p:sp>
          <p:nvSpPr>
            <p:cNvPr id="93" name="Shape 93"/>
            <p:cNvSpPr/>
            <p:nvPr/>
          </p:nvSpPr>
          <p:spPr>
            <a:xfrm flipH="1" flipV="1">
              <a:off x="749883" y="1025529"/>
              <a:ext cx="1185984" cy="147392"/>
            </a:xfrm>
            <a:prstGeom prst="line">
              <a:avLst/>
            </a:prstGeom>
            <a:noFill/>
            <a:ln w="165100" cap="flat">
              <a:solidFill>
                <a:srgbClr val="773F9B">
                  <a:alpha val="80091"/>
                </a:srgbClr>
              </a:solidFill>
              <a:prstDash val="solid"/>
              <a:miter lim="400000"/>
            </a:ln>
            <a:effectLst/>
          </p:spPr>
          <p:txBody>
            <a:bodyPr wrap="square" lIns="0" tIns="0" rIns="0" bIns="0" numCol="1" anchor="ctr">
              <a:noAutofit/>
            </a:bodyPr>
            <a:lstStyle/>
            <a:p>
              <a:pPr lvl="0">
                <a:defRPr sz="2400"/>
              </a:pPr>
            </a:p>
          </p:txBody>
        </p:sp>
        <p:sp>
          <p:nvSpPr>
            <p:cNvPr id="94" name="Shape 94"/>
            <p:cNvSpPr/>
            <p:nvPr/>
          </p:nvSpPr>
          <p:spPr>
            <a:xfrm flipH="1" flipV="1">
              <a:off x="616037" y="1113826"/>
              <a:ext cx="1152067" cy="222543"/>
            </a:xfrm>
            <a:prstGeom prst="line">
              <a:avLst/>
            </a:prstGeom>
            <a:noFill/>
            <a:ln w="165100" cap="flat">
              <a:solidFill>
                <a:srgbClr val="773F9B">
                  <a:alpha val="80091"/>
                </a:srgbClr>
              </a:solidFill>
              <a:prstDash val="solid"/>
              <a:miter lim="400000"/>
            </a:ln>
            <a:effectLst/>
          </p:spPr>
          <p:txBody>
            <a:bodyPr wrap="square" lIns="0" tIns="0" rIns="0" bIns="0" numCol="1" anchor="ctr">
              <a:noAutofit/>
            </a:bodyPr>
            <a:lstStyle/>
            <a:p>
              <a:pPr lvl="0">
                <a:defRPr sz="2400"/>
              </a:pPr>
            </a:p>
          </p:txBody>
        </p:sp>
      </p:grpSp>
      <p:grpSp>
        <p:nvGrpSpPr>
          <p:cNvPr id="103" name="Group 103"/>
          <p:cNvGrpSpPr/>
          <p:nvPr/>
        </p:nvGrpSpPr>
        <p:grpSpPr>
          <a:xfrm>
            <a:off x="9661119" y="4587583"/>
            <a:ext cx="2556563" cy="2011163"/>
            <a:chOff x="0" y="0"/>
            <a:chExt cx="2556561" cy="2011161"/>
          </a:xfrm>
        </p:grpSpPr>
        <p:pic>
          <p:nvPicPr>
            <p:cNvPr id="96" name="pasted-image.tif"/>
            <p:cNvPicPr/>
            <p:nvPr/>
          </p:nvPicPr>
          <p:blipFill>
            <a:blip r:embed="rId2">
              <a:extLst/>
            </a:blip>
            <a:stretch>
              <a:fillRect/>
            </a:stretch>
          </p:blipFill>
          <p:spPr>
            <a:xfrm>
              <a:off x="0" y="0"/>
              <a:ext cx="2556562" cy="2011162"/>
            </a:xfrm>
            <a:prstGeom prst="rect">
              <a:avLst/>
            </a:prstGeom>
            <a:ln w="12700" cap="flat">
              <a:noFill/>
              <a:miter lim="400000"/>
            </a:ln>
            <a:effectLst/>
          </p:spPr>
        </p:pic>
        <p:sp>
          <p:nvSpPr>
            <p:cNvPr id="97" name="Shape 97"/>
            <p:cNvSpPr/>
            <p:nvPr/>
          </p:nvSpPr>
          <p:spPr>
            <a:xfrm flipH="1" flipV="1">
              <a:off x="1406237" y="673553"/>
              <a:ext cx="480688" cy="76134"/>
            </a:xfrm>
            <a:prstGeom prst="line">
              <a:avLst/>
            </a:prstGeom>
            <a:noFill/>
            <a:ln w="165100" cap="flat">
              <a:solidFill>
                <a:srgbClr val="773F9B">
                  <a:alpha val="80091"/>
                </a:srgbClr>
              </a:solidFill>
              <a:prstDash val="solid"/>
              <a:miter lim="400000"/>
            </a:ln>
            <a:effectLst/>
          </p:spPr>
          <p:txBody>
            <a:bodyPr wrap="square" lIns="0" tIns="0" rIns="0" bIns="0" numCol="1" anchor="ctr">
              <a:noAutofit/>
            </a:bodyPr>
            <a:lstStyle/>
            <a:p>
              <a:pPr lvl="0">
                <a:defRPr sz="2400"/>
              </a:pPr>
            </a:p>
          </p:txBody>
        </p:sp>
        <p:sp>
          <p:nvSpPr>
            <p:cNvPr id="98" name="Shape 98"/>
            <p:cNvSpPr/>
            <p:nvPr/>
          </p:nvSpPr>
          <p:spPr>
            <a:xfrm flipH="1" flipV="1">
              <a:off x="972564" y="760731"/>
              <a:ext cx="407762" cy="42859"/>
            </a:xfrm>
            <a:prstGeom prst="line">
              <a:avLst/>
            </a:prstGeom>
            <a:noFill/>
            <a:ln w="165100" cap="flat">
              <a:solidFill>
                <a:srgbClr val="773F9B">
                  <a:alpha val="80091"/>
                </a:srgbClr>
              </a:solidFill>
              <a:prstDash val="solid"/>
              <a:miter lim="400000"/>
            </a:ln>
            <a:effectLst/>
          </p:spPr>
          <p:txBody>
            <a:bodyPr wrap="square" lIns="0" tIns="0" rIns="0" bIns="0" numCol="1" anchor="ctr">
              <a:noAutofit/>
            </a:bodyPr>
            <a:lstStyle/>
            <a:p>
              <a:pPr lvl="0">
                <a:defRPr sz="2400"/>
              </a:pPr>
            </a:p>
          </p:txBody>
        </p:sp>
        <p:sp>
          <p:nvSpPr>
            <p:cNvPr id="99" name="Shape 99"/>
            <p:cNvSpPr/>
            <p:nvPr/>
          </p:nvSpPr>
          <p:spPr>
            <a:xfrm flipH="1">
              <a:off x="882230" y="896460"/>
              <a:ext cx="185498" cy="1"/>
            </a:xfrm>
            <a:prstGeom prst="line">
              <a:avLst/>
            </a:prstGeom>
            <a:noFill/>
            <a:ln w="165100" cap="flat">
              <a:solidFill>
                <a:srgbClr val="773F9B">
                  <a:alpha val="80091"/>
                </a:srgbClr>
              </a:solidFill>
              <a:prstDash val="solid"/>
              <a:miter lim="400000"/>
            </a:ln>
            <a:effectLst/>
          </p:spPr>
          <p:txBody>
            <a:bodyPr wrap="square" lIns="0" tIns="0" rIns="0" bIns="0" numCol="1" anchor="ctr">
              <a:noAutofit/>
            </a:bodyPr>
            <a:lstStyle/>
            <a:p>
              <a:pPr lvl="0">
                <a:defRPr sz="2400"/>
              </a:pPr>
            </a:p>
          </p:txBody>
        </p:sp>
        <p:sp>
          <p:nvSpPr>
            <p:cNvPr id="100" name="Shape 100"/>
            <p:cNvSpPr/>
            <p:nvPr/>
          </p:nvSpPr>
          <p:spPr>
            <a:xfrm flipH="1">
              <a:off x="1600897" y="1182683"/>
              <a:ext cx="185498" cy="1"/>
            </a:xfrm>
            <a:prstGeom prst="line">
              <a:avLst/>
            </a:prstGeom>
            <a:noFill/>
            <a:ln w="165100" cap="flat">
              <a:solidFill>
                <a:srgbClr val="773F9B">
                  <a:alpha val="80091"/>
                </a:srgbClr>
              </a:solidFill>
              <a:prstDash val="solid"/>
              <a:miter lim="400000"/>
            </a:ln>
            <a:effectLst/>
          </p:spPr>
          <p:txBody>
            <a:bodyPr wrap="square" lIns="0" tIns="0" rIns="0" bIns="0" numCol="1" anchor="ctr">
              <a:noAutofit/>
            </a:bodyPr>
            <a:lstStyle/>
            <a:p>
              <a:pPr lvl="0">
                <a:defRPr sz="2400"/>
              </a:pPr>
            </a:p>
          </p:txBody>
        </p:sp>
        <p:sp>
          <p:nvSpPr>
            <p:cNvPr id="101" name="Shape 101"/>
            <p:cNvSpPr/>
            <p:nvPr/>
          </p:nvSpPr>
          <p:spPr>
            <a:xfrm flipH="1" flipV="1">
              <a:off x="611003" y="1144126"/>
              <a:ext cx="389426" cy="77116"/>
            </a:xfrm>
            <a:prstGeom prst="line">
              <a:avLst/>
            </a:prstGeom>
            <a:noFill/>
            <a:ln w="165100" cap="flat">
              <a:solidFill>
                <a:srgbClr val="773F9B">
                  <a:alpha val="80091"/>
                </a:srgbClr>
              </a:solidFill>
              <a:prstDash val="solid"/>
              <a:miter lim="400000"/>
            </a:ln>
            <a:effectLst/>
          </p:spPr>
          <p:txBody>
            <a:bodyPr wrap="square" lIns="0" tIns="0" rIns="0" bIns="0" numCol="1" anchor="ctr">
              <a:noAutofit/>
            </a:bodyPr>
            <a:lstStyle/>
            <a:p>
              <a:pPr lvl="0">
                <a:defRPr sz="2400"/>
              </a:pPr>
            </a:p>
          </p:txBody>
        </p:sp>
        <p:sp>
          <p:nvSpPr>
            <p:cNvPr id="102" name="Shape 102"/>
            <p:cNvSpPr/>
            <p:nvPr/>
          </p:nvSpPr>
          <p:spPr>
            <a:xfrm flipH="1" flipV="1">
              <a:off x="1186435" y="1065585"/>
              <a:ext cx="183692" cy="25817"/>
            </a:xfrm>
            <a:prstGeom prst="line">
              <a:avLst/>
            </a:prstGeom>
            <a:noFill/>
            <a:ln w="165100" cap="flat">
              <a:solidFill>
                <a:srgbClr val="773F9B">
                  <a:alpha val="80091"/>
                </a:srgbClr>
              </a:solidFill>
              <a:prstDash val="solid"/>
              <a:miter lim="400000"/>
            </a:ln>
            <a:effectLst/>
          </p:spPr>
          <p:txBody>
            <a:bodyPr wrap="square" lIns="0" tIns="0" rIns="0" bIns="0" numCol="1" anchor="ctr">
              <a:noAutofit/>
            </a:bodyPr>
            <a:lstStyle/>
            <a:p>
              <a:pPr lvl="0">
                <a:defRPr sz="2400"/>
              </a:pPr>
            </a:p>
          </p:txBody>
        </p:sp>
      </p:grpSp>
      <p:grpSp>
        <p:nvGrpSpPr>
          <p:cNvPr id="107" name="Group 107"/>
          <p:cNvGrpSpPr/>
          <p:nvPr/>
        </p:nvGrpSpPr>
        <p:grpSpPr>
          <a:xfrm>
            <a:off x="9540469" y="6750816"/>
            <a:ext cx="2556563" cy="2011163"/>
            <a:chOff x="0" y="0"/>
            <a:chExt cx="2556561" cy="2011161"/>
          </a:xfrm>
        </p:grpSpPr>
        <p:pic>
          <p:nvPicPr>
            <p:cNvPr id="104" name="pasted-image.tif"/>
            <p:cNvPicPr/>
            <p:nvPr/>
          </p:nvPicPr>
          <p:blipFill>
            <a:blip r:embed="rId2">
              <a:extLst/>
            </a:blip>
            <a:stretch>
              <a:fillRect/>
            </a:stretch>
          </p:blipFill>
          <p:spPr>
            <a:xfrm>
              <a:off x="0" y="0"/>
              <a:ext cx="2556562" cy="2011162"/>
            </a:xfrm>
            <a:prstGeom prst="rect">
              <a:avLst/>
            </a:prstGeom>
            <a:ln w="12700" cap="flat">
              <a:noFill/>
              <a:miter lim="400000"/>
            </a:ln>
            <a:effectLst/>
          </p:spPr>
        </p:pic>
        <p:sp>
          <p:nvSpPr>
            <p:cNvPr id="105" name="Shape 105"/>
            <p:cNvSpPr/>
            <p:nvPr/>
          </p:nvSpPr>
          <p:spPr>
            <a:xfrm flipH="1" flipV="1">
              <a:off x="885153" y="891476"/>
              <a:ext cx="1061498" cy="111569"/>
            </a:xfrm>
            <a:prstGeom prst="line">
              <a:avLst/>
            </a:prstGeom>
            <a:noFill/>
            <a:ln w="165100" cap="flat">
              <a:solidFill>
                <a:srgbClr val="773F9B">
                  <a:alpha val="80091"/>
                </a:srgbClr>
              </a:solidFill>
              <a:prstDash val="solid"/>
              <a:miter lim="400000"/>
            </a:ln>
            <a:effectLst/>
          </p:spPr>
          <p:txBody>
            <a:bodyPr wrap="square" lIns="0" tIns="0" rIns="0" bIns="0" numCol="1" anchor="ctr">
              <a:noAutofit/>
            </a:bodyPr>
            <a:lstStyle/>
            <a:p>
              <a:pPr lvl="0">
                <a:defRPr sz="2400"/>
              </a:pPr>
            </a:p>
          </p:txBody>
        </p:sp>
        <p:sp>
          <p:nvSpPr>
            <p:cNvPr id="106" name="Shape 106"/>
            <p:cNvSpPr/>
            <p:nvPr/>
          </p:nvSpPr>
          <p:spPr>
            <a:xfrm flipH="1" flipV="1">
              <a:off x="749883" y="1025529"/>
              <a:ext cx="1185984" cy="147392"/>
            </a:xfrm>
            <a:prstGeom prst="line">
              <a:avLst/>
            </a:prstGeom>
            <a:noFill/>
            <a:ln w="165100" cap="flat">
              <a:solidFill>
                <a:srgbClr val="773F9B">
                  <a:alpha val="80091"/>
                </a:srgbClr>
              </a:solidFill>
              <a:prstDash val="solid"/>
              <a:miter lim="400000"/>
            </a:ln>
            <a:effectLst/>
          </p:spPr>
          <p:txBody>
            <a:bodyPr wrap="square" lIns="0" tIns="0" rIns="0" bIns="0" numCol="1" anchor="ctr">
              <a:noAutofit/>
            </a:bodyPr>
            <a:lstStyle/>
            <a:p>
              <a:pPr lvl="0">
                <a:defRPr sz="2400"/>
              </a:pPr>
            </a:p>
          </p:txBody>
        </p:sp>
      </p:gr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87">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87">
                                            <p:txEl>
                                              <p:pRg st="0" end="0"/>
                                            </p:txEl>
                                          </p:spTgt>
                                        </p:tgtEl>
                                        <p:attrNameLst>
                                          <p:attrName>style.visibility</p:attrName>
                                        </p:attrNameLst>
                                      </p:cBhvr>
                                      <p:to>
                                        <p:strVal val="visible"/>
                                      </p:to>
                                    </p:set>
                                  </p:childTnLst>
                                </p:cTn>
                              </p:par>
                            </p:childTnLst>
                          </p:cTn>
                        </p:par>
                        <p:par>
                          <p:cTn id="9" fill="hold">
                            <p:stCondLst>
                              <p:cond delay="0"/>
                            </p:stCondLst>
                            <p:childTnLst>
                              <p:par>
                                <p:cTn id="10" nodeType="afterEffect" presetClass="entr" presetSubtype="0" presetID="1" grpId="2" fill="hold">
                                  <p:stCondLst>
                                    <p:cond delay="0"/>
                                  </p:stCondLst>
                                  <p:iterate type="el" backwards="0">
                                    <p:tmAbs val="0"/>
                                  </p:iterate>
                                  <p:childTnLst>
                                    <p:set>
                                      <p:cBhvr>
                                        <p:cTn id="11" fill="hold"/>
                                        <p:tgtEl>
                                          <p:spTgt spid="9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1" grpId="1" fill="hold">
                                  <p:stCondLst>
                                    <p:cond delay="0"/>
                                  </p:stCondLst>
                                  <p:iterate type="el" backwards="0">
                                    <p:tmAbs val="0"/>
                                  </p:iterate>
                                  <p:childTnLst>
                                    <p:set>
                                      <p:cBhvr>
                                        <p:cTn id="15" fill="hold"/>
                                        <p:tgtEl>
                                          <p:spTgt spid="87">
                                            <p:txEl>
                                              <p:pRg st="1" end="1"/>
                                            </p:txEl>
                                          </p:spTgt>
                                        </p:tgtEl>
                                        <p:attrNameLst>
                                          <p:attrName>style.visibility</p:attrName>
                                        </p:attrNameLst>
                                      </p:cBhvr>
                                      <p:to>
                                        <p:strVal val="visible"/>
                                      </p:to>
                                    </p:set>
                                  </p:childTnLst>
                                </p:cTn>
                              </p:par>
                            </p:childTnLst>
                          </p:cTn>
                        </p:par>
                        <p:par>
                          <p:cTn id="16" fill="hold">
                            <p:stCondLst>
                              <p:cond delay="0"/>
                            </p:stCondLst>
                            <p:childTnLst>
                              <p:par>
                                <p:cTn id="17" nodeType="afterEffect" presetClass="entr" presetSubtype="0" presetID="1" grpId="3" fill="hold">
                                  <p:stCondLst>
                                    <p:cond delay="0"/>
                                  </p:stCondLst>
                                  <p:iterate type="el" backwards="0">
                                    <p:tmAbs val="0"/>
                                  </p:iterate>
                                  <p:childTnLst>
                                    <p:set>
                                      <p:cBhvr>
                                        <p:cTn id="18" fill="hold"/>
                                        <p:tgtEl>
                                          <p:spTgt spid="10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1" fill="hold">
                                  <p:stCondLst>
                                    <p:cond delay="0"/>
                                  </p:stCondLst>
                                  <p:iterate type="el" backwards="0">
                                    <p:tmAbs val="0"/>
                                  </p:iterate>
                                  <p:childTnLst>
                                    <p:set>
                                      <p:cBhvr>
                                        <p:cTn id="22" fill="hold"/>
                                        <p:tgtEl>
                                          <p:spTgt spid="87">
                                            <p:txEl>
                                              <p:pRg st="2" end="2"/>
                                            </p:txEl>
                                          </p:spTgt>
                                        </p:tgtEl>
                                        <p:attrNameLst>
                                          <p:attrName>style.visibility</p:attrName>
                                        </p:attrNameLst>
                                      </p:cBhvr>
                                      <p:to>
                                        <p:strVal val="visible"/>
                                      </p:to>
                                    </p:set>
                                  </p:childTnLst>
                                </p:cTn>
                              </p:par>
                            </p:childTnLst>
                          </p:cTn>
                        </p:par>
                        <p:par>
                          <p:cTn id="23" fill="hold">
                            <p:stCondLst>
                              <p:cond delay="0"/>
                            </p:stCondLst>
                            <p:childTnLst>
                              <p:par>
                                <p:cTn id="24" nodeType="afterEffect" presetClass="entr" presetSubtype="0" presetID="1" grpId="4" fill="hold">
                                  <p:stCondLst>
                                    <p:cond delay="0"/>
                                  </p:stCondLst>
                                  <p:iterate type="el" backwards="0">
                                    <p:tmAbs val="0"/>
                                  </p:iterate>
                                  <p:childTnLst>
                                    <p:set>
                                      <p:cBhvr>
                                        <p:cTn id="25" fill="hold"/>
                                        <p:tgtEl>
                                          <p:spTgt spid="10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7" grpId="4"/>
      <p:bldP build="whole" bldLvl="1" animBg="1" rev="0" advAuto="0" spid="95" grpId="2"/>
      <p:bldP build="p" bldLvl="5" animBg="1" rev="0" advAuto="0" spid="87" grpId="1"/>
      <p:bldP build="whole" bldLvl="1" animBg="1" rev="0" advAuto="0" spid="103" grpId="3"/>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9" name="Shape 109"/>
          <p:cNvSpPr/>
          <p:nvPr>
            <p:ph type="title"/>
          </p:nvPr>
        </p:nvSpPr>
        <p:spPr>
          <a:xfrm>
            <a:off x="952500" y="444500"/>
            <a:ext cx="11099800" cy="1331584"/>
          </a:xfrm>
          <a:prstGeom prst="rect">
            <a:avLst/>
          </a:prstGeom>
        </p:spPr>
        <p:txBody>
          <a:bodyPr/>
          <a:lstStyle/>
          <a:p>
            <a:pPr lvl="0">
              <a:defRPr sz="1800"/>
            </a:pPr>
            <a:r>
              <a:rPr sz="8000"/>
              <a:t>Opportunities next year</a:t>
            </a:r>
          </a:p>
        </p:txBody>
      </p:sp>
      <p:sp>
        <p:nvSpPr>
          <p:cNvPr id="110" name="Shape 110"/>
          <p:cNvSpPr/>
          <p:nvPr>
            <p:ph type="body" idx="1"/>
          </p:nvPr>
        </p:nvSpPr>
        <p:spPr>
          <a:xfrm>
            <a:off x="814456" y="1978791"/>
            <a:ext cx="10113772" cy="7035883"/>
          </a:xfrm>
          <a:prstGeom prst="rect">
            <a:avLst/>
          </a:prstGeom>
        </p:spPr>
        <p:txBody>
          <a:bodyPr/>
          <a:lstStyle/>
          <a:p>
            <a:pPr lvl="0" marL="400050" indent="-400050" defTabSz="525779">
              <a:spcBef>
                <a:spcPts val="3700"/>
              </a:spcBef>
              <a:defRPr sz="1800"/>
            </a:pPr>
            <a:r>
              <a:rPr b="1" sz="3239">
                <a:latin typeface="Helvetica"/>
                <a:ea typeface="Helvetica"/>
                <a:cs typeface="Helvetica"/>
                <a:sym typeface="Helvetica"/>
              </a:rPr>
              <a:t>Visiting Artists</a:t>
            </a:r>
            <a:r>
              <a:rPr sz="3239"/>
              <a:t> come to your school to teach skills and concepts and teachers have the opportunity to make connections to other content areas.</a:t>
            </a:r>
            <a:endParaRPr sz="3239"/>
          </a:p>
          <a:p>
            <a:pPr lvl="0" marL="400050" indent="-400050" defTabSz="525779">
              <a:spcBef>
                <a:spcPts val="3700"/>
              </a:spcBef>
              <a:defRPr sz="1800"/>
            </a:pPr>
            <a:r>
              <a:rPr b="1" sz="3239">
                <a:latin typeface="Helvetica"/>
                <a:ea typeface="Helvetica"/>
                <a:cs typeface="Helvetica"/>
                <a:sym typeface="Helvetica"/>
              </a:rPr>
              <a:t>Collaborating Artists</a:t>
            </a:r>
            <a:r>
              <a:rPr sz="3239"/>
              <a:t> plan longer units with you so students can engage in a creative process which connects an art form to another subject area and meet objectives in both.</a:t>
            </a:r>
            <a:endParaRPr sz="3239"/>
          </a:p>
          <a:p>
            <a:pPr lvl="0" marL="400050" indent="-400050" defTabSz="525779">
              <a:spcBef>
                <a:spcPts val="3700"/>
              </a:spcBef>
              <a:defRPr sz="1800"/>
            </a:pPr>
            <a:r>
              <a:rPr sz="3239"/>
              <a:t>Students experience visual art, theatre, music or dance through a </a:t>
            </a:r>
            <a:r>
              <a:rPr b="1" sz="3239">
                <a:latin typeface="Helvetica"/>
                <a:ea typeface="Helvetica"/>
                <a:cs typeface="Helvetica"/>
                <a:sym typeface="Helvetica"/>
              </a:rPr>
              <a:t>field trip</a:t>
            </a:r>
            <a:r>
              <a:rPr sz="3239"/>
              <a:t> and/or site-based performance. Teachers have the opportunity to enhance the learning and make connections to other content areas in the classroom.</a:t>
            </a:r>
          </a:p>
        </p:txBody>
      </p:sp>
      <p:sp>
        <p:nvSpPr>
          <p:cNvPr id="111" name="Shape 111"/>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pic>
        <p:nvPicPr>
          <p:cNvPr id="112" name="pasted-image.tif"/>
          <p:cNvPicPr/>
          <p:nvPr/>
        </p:nvPicPr>
        <p:blipFill>
          <a:blip r:embed="rId2">
            <a:extLst/>
          </a:blip>
          <a:stretch>
            <a:fillRect/>
          </a:stretch>
        </p:blipFill>
        <p:spPr>
          <a:xfrm>
            <a:off x="10965985" y="2034028"/>
            <a:ext cx="1574801" cy="1574801"/>
          </a:xfrm>
          <a:prstGeom prst="rect">
            <a:avLst/>
          </a:prstGeom>
          <a:ln w="12700">
            <a:miter lim="400000"/>
          </a:ln>
        </p:spPr>
      </p:pic>
      <p:pic>
        <p:nvPicPr>
          <p:cNvPr id="113" name="pasted-image.tif"/>
          <p:cNvPicPr/>
          <p:nvPr/>
        </p:nvPicPr>
        <p:blipFill>
          <a:blip r:embed="rId3">
            <a:extLst/>
          </a:blip>
          <a:stretch>
            <a:fillRect/>
          </a:stretch>
        </p:blipFill>
        <p:spPr>
          <a:xfrm>
            <a:off x="10953285" y="4267856"/>
            <a:ext cx="1600201" cy="1600201"/>
          </a:xfrm>
          <a:prstGeom prst="rect">
            <a:avLst/>
          </a:prstGeom>
          <a:ln w="12700">
            <a:miter lim="400000"/>
          </a:ln>
        </p:spPr>
      </p:pic>
      <p:pic>
        <p:nvPicPr>
          <p:cNvPr id="114" name="pasted-image.tif"/>
          <p:cNvPicPr/>
          <p:nvPr/>
        </p:nvPicPr>
        <p:blipFill>
          <a:blip r:embed="rId4">
            <a:extLst/>
          </a:blip>
          <a:stretch>
            <a:fillRect/>
          </a:stretch>
        </p:blipFill>
        <p:spPr>
          <a:xfrm>
            <a:off x="10978685" y="6820572"/>
            <a:ext cx="1549401" cy="1549401"/>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12"/>
                                        </p:tgtEl>
                                        <p:attrNameLst>
                                          <p:attrName>style.visibility</p:attrName>
                                        </p:attrNameLst>
                                      </p:cBhvr>
                                      <p:to>
                                        <p:strVal val="visible"/>
                                      </p:to>
                                    </p:set>
                                  </p:childTnLst>
                                </p:cTn>
                              </p:par>
                            </p:childTnLst>
                          </p:cTn>
                        </p:par>
                        <p:par>
                          <p:cTn id="7" fill="hold">
                            <p:stCondLst>
                              <p:cond delay="0"/>
                            </p:stCondLst>
                            <p:childTnLst>
                              <p:par>
                                <p:cTn id="8" nodeType="afterEffect" presetClass="entr" presetSubtype="0" presetID="1" grpId="2" fill="hold">
                                  <p:stCondLst>
                                    <p:cond delay="0"/>
                                  </p:stCondLst>
                                  <p:iterate type="el" backwards="0">
                                    <p:tmAbs val="0"/>
                                  </p:iterate>
                                  <p:childTnLst>
                                    <p:set>
                                      <p:cBhvr>
                                        <p:cTn id="9" fill="hold"/>
                                        <p:tgtEl>
                                          <p:spTgt spid="110">
                                            <p:bg/>
                                          </p:spTgt>
                                        </p:tgtEl>
                                        <p:attrNameLst>
                                          <p:attrName>style.visibility</p:attrName>
                                        </p:attrNameLst>
                                      </p:cBhvr>
                                      <p:to>
                                        <p:strVal val="visible"/>
                                      </p:to>
                                    </p:set>
                                  </p:childTnLst>
                                </p:cTn>
                              </p:par>
                              <p:par>
                                <p:cTn id="10" presetClass="entr" presetSubtype="0" presetID="1" grpId="2" fill="hold">
                                  <p:stCondLst>
                                    <p:cond delay="0"/>
                                  </p:stCondLst>
                                  <p:iterate type="el" backwards="0">
                                    <p:tmAbs val="0"/>
                                  </p:iterate>
                                  <p:childTnLst>
                                    <p:set>
                                      <p:cBhvr>
                                        <p:cTn id="11" fill="hold"/>
                                        <p:tgtEl>
                                          <p:spTgt spid="110">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1" grpId="2" fill="hold">
                                  <p:stCondLst>
                                    <p:cond delay="0"/>
                                  </p:stCondLst>
                                  <p:iterate type="el" backwards="0">
                                    <p:tmAbs val="0"/>
                                  </p:iterate>
                                  <p:childTnLst>
                                    <p:set>
                                      <p:cBhvr>
                                        <p:cTn id="15" fill="hold"/>
                                        <p:tgtEl>
                                          <p:spTgt spid="110">
                                            <p:txEl>
                                              <p:pRg st="1" end="1"/>
                                            </p:txEl>
                                          </p:spTgt>
                                        </p:tgtEl>
                                        <p:attrNameLst>
                                          <p:attrName>style.visibility</p:attrName>
                                        </p:attrNameLst>
                                      </p:cBhvr>
                                      <p:to>
                                        <p:strVal val="visible"/>
                                      </p:to>
                                    </p:set>
                                  </p:childTnLst>
                                </p:cTn>
                              </p:par>
                            </p:childTnLst>
                          </p:cTn>
                        </p:par>
                        <p:par>
                          <p:cTn id="16" fill="hold">
                            <p:stCondLst>
                              <p:cond delay="0"/>
                            </p:stCondLst>
                            <p:childTnLst>
                              <p:par>
                                <p:cTn id="17" nodeType="afterEffect" presetClass="entr" presetSubtype="0" presetID="1" grpId="3" fill="hold">
                                  <p:stCondLst>
                                    <p:cond delay="0"/>
                                  </p:stCondLst>
                                  <p:iterate type="el" backwards="0">
                                    <p:tmAbs val="0"/>
                                  </p:iterate>
                                  <p:childTnLst>
                                    <p:set>
                                      <p:cBhvr>
                                        <p:cTn id="18" fill="hold"/>
                                        <p:tgtEl>
                                          <p:spTgt spid="1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2" fill="hold">
                                  <p:stCondLst>
                                    <p:cond delay="0"/>
                                  </p:stCondLst>
                                  <p:iterate type="el" backwards="0">
                                    <p:tmAbs val="0"/>
                                  </p:iterate>
                                  <p:childTnLst>
                                    <p:set>
                                      <p:cBhvr>
                                        <p:cTn id="22" fill="hold"/>
                                        <p:tgtEl>
                                          <p:spTgt spid="110">
                                            <p:txEl>
                                              <p:pRg st="2" end="2"/>
                                            </p:txEl>
                                          </p:spTgt>
                                        </p:tgtEl>
                                        <p:attrNameLst>
                                          <p:attrName>style.visibility</p:attrName>
                                        </p:attrNameLst>
                                      </p:cBhvr>
                                      <p:to>
                                        <p:strVal val="visible"/>
                                      </p:to>
                                    </p:set>
                                  </p:childTnLst>
                                </p:cTn>
                              </p:par>
                            </p:childTnLst>
                          </p:cTn>
                        </p:par>
                        <p:par>
                          <p:cTn id="23" fill="hold">
                            <p:stCondLst>
                              <p:cond delay="0"/>
                            </p:stCondLst>
                            <p:childTnLst>
                              <p:par>
                                <p:cTn id="24" nodeType="afterEffect" presetClass="entr" presetSubtype="0" presetID="1" grpId="4" fill="hold">
                                  <p:stCondLst>
                                    <p:cond delay="0"/>
                                  </p:stCondLst>
                                  <p:iterate type="el" backwards="0">
                                    <p:tmAbs val="0"/>
                                  </p:iterate>
                                  <p:childTnLst>
                                    <p:set>
                                      <p:cBhvr>
                                        <p:cTn id="25" fill="hold"/>
                                        <p:tgtEl>
                                          <p:spTgt spid="1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4" grpId="4"/>
      <p:bldP build="whole" bldLvl="1" animBg="1" rev="0" advAuto="0" spid="112" grpId="1"/>
      <p:bldP build="whole" bldLvl="1" animBg="1" rev="0" advAuto="0" spid="113" grpId="3"/>
      <p:bldP build="p" bldLvl="5" animBg="1" rev="0" advAuto="0" spid="110" grpId="2"/>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6" name="Shape 116"/>
          <p:cNvSpPr/>
          <p:nvPr>
            <p:ph type="body" idx="1"/>
          </p:nvPr>
        </p:nvSpPr>
        <p:spPr>
          <a:xfrm>
            <a:off x="918633" y="1981200"/>
            <a:ext cx="10556196" cy="7183967"/>
          </a:xfrm>
          <a:prstGeom prst="rect">
            <a:avLst/>
          </a:prstGeom>
        </p:spPr>
        <p:txBody>
          <a:bodyPr/>
          <a:lstStyle/>
          <a:p>
            <a:pPr lvl="0" marL="253746" indent="-253746" defTabSz="246888">
              <a:spcBef>
                <a:spcPts val="1100"/>
              </a:spcBef>
              <a:defRPr sz="1800"/>
            </a:pPr>
            <a:r>
              <a:rPr b="1" sz="2916">
                <a:latin typeface="Helvetica"/>
                <a:ea typeface="Helvetica"/>
                <a:cs typeface="Helvetica"/>
                <a:sym typeface="Helvetica"/>
              </a:rPr>
              <a:t>DANCE: </a:t>
            </a:r>
            <a:r>
              <a:rPr sz="2916">
                <a:latin typeface="Helvetica"/>
                <a:ea typeface="Helvetica"/>
                <a:cs typeface="Helvetica"/>
                <a:sym typeface="Helvetica"/>
              </a:rPr>
              <a:t>Creative Movement, Folk, Modern, Choreography</a:t>
            </a:r>
            <a:endParaRPr sz="2916">
              <a:latin typeface="Helvetica"/>
              <a:ea typeface="Helvetica"/>
              <a:cs typeface="Helvetica"/>
              <a:sym typeface="Helvetica"/>
            </a:endParaRPr>
          </a:p>
          <a:p>
            <a:pPr lvl="0" marL="253746" indent="-253746" defTabSz="246888">
              <a:spcBef>
                <a:spcPts val="1100"/>
              </a:spcBef>
              <a:defRPr sz="1800"/>
            </a:pPr>
            <a:r>
              <a:rPr b="1" sz="2916">
                <a:latin typeface="Helvetica"/>
                <a:ea typeface="Helvetica"/>
                <a:cs typeface="Helvetica"/>
                <a:sym typeface="Helvetica"/>
              </a:rPr>
              <a:t>LITERARY ART:  </a:t>
            </a:r>
            <a:r>
              <a:rPr sz="2916">
                <a:latin typeface="Helvetica"/>
                <a:ea typeface="Helvetica"/>
                <a:cs typeface="Helvetica"/>
                <a:sym typeface="Helvetica"/>
              </a:rPr>
              <a:t>Poetry, Storytelling</a:t>
            </a:r>
            <a:endParaRPr sz="2916">
              <a:latin typeface="Helvetica"/>
              <a:ea typeface="Helvetica"/>
              <a:cs typeface="Helvetica"/>
              <a:sym typeface="Helvetica"/>
            </a:endParaRPr>
          </a:p>
          <a:p>
            <a:pPr lvl="0" marL="253746" indent="-253746" defTabSz="246888">
              <a:spcBef>
                <a:spcPts val="1100"/>
              </a:spcBef>
              <a:defRPr sz="1800"/>
            </a:pPr>
            <a:r>
              <a:rPr b="1" sz="2916">
                <a:latin typeface="Helvetica"/>
                <a:ea typeface="Helvetica"/>
                <a:cs typeface="Helvetica"/>
                <a:sym typeface="Helvetica"/>
              </a:rPr>
              <a:t>MUSIC: </a:t>
            </a:r>
            <a:r>
              <a:rPr sz="2916">
                <a:latin typeface="Helvetica"/>
                <a:ea typeface="Helvetica"/>
                <a:cs typeface="Helvetica"/>
                <a:sym typeface="Helvetica"/>
              </a:rPr>
              <a:t>Composition, Folk, Percussion, Rhythm and rhyme, Singing, Kodaly Method</a:t>
            </a:r>
            <a:endParaRPr sz="2916">
              <a:latin typeface="Helvetica"/>
              <a:ea typeface="Helvetica"/>
              <a:cs typeface="Helvetica"/>
              <a:sym typeface="Helvetica"/>
            </a:endParaRPr>
          </a:p>
          <a:p>
            <a:pPr lvl="0" marL="253746" indent="-253746" defTabSz="246888">
              <a:spcBef>
                <a:spcPts val="1100"/>
              </a:spcBef>
              <a:defRPr sz="1800"/>
            </a:pPr>
            <a:r>
              <a:rPr b="1" sz="2916">
                <a:latin typeface="Helvetica"/>
                <a:ea typeface="Helvetica"/>
                <a:cs typeface="Helvetica"/>
                <a:sym typeface="Helvetica"/>
              </a:rPr>
              <a:t>THEATRE: </a:t>
            </a:r>
            <a:r>
              <a:rPr sz="2916">
                <a:latin typeface="Helvetica"/>
                <a:ea typeface="Helvetica"/>
                <a:cs typeface="Helvetica"/>
                <a:sym typeface="Helvetica"/>
              </a:rPr>
              <a:t>Creative Drama, Melodrama, Clown, Improvisation, Mask making, Puppetry, Reader’s Theatre, Script Development, Voice</a:t>
            </a:r>
            <a:endParaRPr sz="2916">
              <a:latin typeface="Helvetica"/>
              <a:ea typeface="Helvetica"/>
              <a:cs typeface="Helvetica"/>
              <a:sym typeface="Helvetica"/>
            </a:endParaRPr>
          </a:p>
          <a:p>
            <a:pPr lvl="0" marL="253746" indent="-253746" defTabSz="246888">
              <a:spcBef>
                <a:spcPts val="1100"/>
              </a:spcBef>
              <a:defRPr sz="1800"/>
            </a:pPr>
            <a:r>
              <a:rPr b="1" sz="2916">
                <a:latin typeface="Helvetica"/>
                <a:ea typeface="Helvetica"/>
                <a:cs typeface="Helvetica"/>
                <a:sym typeface="Helvetica"/>
              </a:rPr>
              <a:t>TRADITIONAL ART: </a:t>
            </a:r>
            <a:r>
              <a:rPr sz="2916">
                <a:latin typeface="Helvetica"/>
                <a:ea typeface="Helvetica"/>
                <a:cs typeface="Helvetica"/>
                <a:sym typeface="Helvetica"/>
              </a:rPr>
              <a:t>Carving, Weaving, Sewing</a:t>
            </a:r>
            <a:endParaRPr sz="2916">
              <a:latin typeface="Helvetica"/>
              <a:ea typeface="Helvetica"/>
              <a:cs typeface="Helvetica"/>
              <a:sym typeface="Helvetica"/>
            </a:endParaRPr>
          </a:p>
          <a:p>
            <a:pPr lvl="0" marL="253746" indent="-253746" defTabSz="246888">
              <a:spcBef>
                <a:spcPts val="1100"/>
              </a:spcBef>
              <a:defRPr sz="1800"/>
            </a:pPr>
            <a:r>
              <a:rPr b="1" sz="2916">
                <a:latin typeface="Helvetica"/>
                <a:ea typeface="Helvetica"/>
                <a:cs typeface="Helvetica"/>
                <a:sym typeface="Helvetica"/>
              </a:rPr>
              <a:t>VISUAL ART:	</a:t>
            </a:r>
            <a:r>
              <a:rPr sz="2916">
                <a:latin typeface="Helvetica"/>
                <a:ea typeface="Helvetica"/>
                <a:cs typeface="Helvetica"/>
                <a:sym typeface="Helvetica"/>
              </a:rPr>
              <a:t>Art History, Assemblage, Book making, Cartoons, political cartoons Ceramics, Color and Design, Computer Art/Graphic Design, Drawing, Graffiti (legal surface), Jewelry, Marbling, Mixed Media, Murals, Painting, Photography, Printmaking, Scratchboard, Sequential art (comics, graphic novels), Sculpture, Stenciling, Watercolor	</a:t>
            </a:r>
          </a:p>
        </p:txBody>
      </p:sp>
      <p:sp>
        <p:nvSpPr>
          <p:cNvPr id="117" name="Shape 117"/>
          <p:cNvSpPr/>
          <p:nvPr/>
        </p:nvSpPr>
        <p:spPr>
          <a:xfrm>
            <a:off x="1497858" y="478681"/>
            <a:ext cx="10285172"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Current visiting/ collaborating artist opportunities </a:t>
            </a:r>
            <a:endParaRPr sz="3600"/>
          </a:p>
          <a:p>
            <a:pPr lvl="0">
              <a:defRPr sz="1800"/>
            </a:pPr>
            <a:r>
              <a:rPr sz="3600"/>
              <a:t>as of February 2015</a:t>
            </a:r>
          </a:p>
        </p:txBody>
      </p:sp>
      <p:sp>
        <p:nvSpPr>
          <p:cNvPr id="118" name="Shape 118"/>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pic>
        <p:nvPicPr>
          <p:cNvPr id="119" name="pasted-image.tif"/>
          <p:cNvPicPr/>
          <p:nvPr/>
        </p:nvPicPr>
        <p:blipFill>
          <a:blip r:embed="rId2">
            <a:extLst/>
          </a:blip>
          <a:stretch>
            <a:fillRect/>
          </a:stretch>
        </p:blipFill>
        <p:spPr>
          <a:xfrm>
            <a:off x="10905314" y="1229753"/>
            <a:ext cx="1651001" cy="1651001"/>
          </a:xfrm>
          <a:prstGeom prst="rect">
            <a:avLst/>
          </a:prstGeom>
          <a:ln w="12700">
            <a:miter lim="400000"/>
          </a:ln>
        </p:spPr>
      </p:pic>
      <p:pic>
        <p:nvPicPr>
          <p:cNvPr id="120" name="pasted-image.tif"/>
          <p:cNvPicPr/>
          <p:nvPr/>
        </p:nvPicPr>
        <p:blipFill>
          <a:blip r:embed="rId3">
            <a:extLst/>
          </a:blip>
          <a:stretch>
            <a:fillRect/>
          </a:stretch>
        </p:blipFill>
        <p:spPr>
          <a:xfrm>
            <a:off x="8429007" y="2480458"/>
            <a:ext cx="1435927" cy="911543"/>
          </a:xfrm>
          <a:prstGeom prst="rect">
            <a:avLst/>
          </a:prstGeom>
          <a:ln w="12700">
            <a:miter lim="400000"/>
          </a:ln>
        </p:spPr>
      </p:pic>
      <p:pic>
        <p:nvPicPr>
          <p:cNvPr id="121" name="pasted-image.tif"/>
          <p:cNvPicPr/>
          <p:nvPr/>
        </p:nvPicPr>
        <p:blipFill>
          <a:blip r:embed="rId4">
            <a:extLst/>
          </a:blip>
          <a:stretch>
            <a:fillRect/>
          </a:stretch>
        </p:blipFill>
        <p:spPr>
          <a:xfrm>
            <a:off x="11328998" y="3287633"/>
            <a:ext cx="1193801" cy="1193801"/>
          </a:xfrm>
          <a:prstGeom prst="rect">
            <a:avLst/>
          </a:prstGeom>
          <a:ln w="12700">
            <a:miter lim="400000"/>
          </a:ln>
        </p:spPr>
      </p:pic>
      <p:pic>
        <p:nvPicPr>
          <p:cNvPr id="122" name="pasted-image.tif"/>
          <p:cNvPicPr/>
          <p:nvPr/>
        </p:nvPicPr>
        <p:blipFill>
          <a:blip r:embed="rId5">
            <a:extLst/>
          </a:blip>
          <a:stretch>
            <a:fillRect/>
          </a:stretch>
        </p:blipFill>
        <p:spPr>
          <a:xfrm>
            <a:off x="11245269" y="4453252"/>
            <a:ext cx="1350638" cy="1338279"/>
          </a:xfrm>
          <a:prstGeom prst="rect">
            <a:avLst/>
          </a:prstGeom>
          <a:ln w="12700">
            <a:miter lim="400000"/>
          </a:ln>
        </p:spPr>
      </p:pic>
      <p:pic>
        <p:nvPicPr>
          <p:cNvPr id="123" name="pasted-image.tif"/>
          <p:cNvPicPr/>
          <p:nvPr/>
        </p:nvPicPr>
        <p:blipFill>
          <a:blip r:embed="rId6">
            <a:extLst/>
          </a:blip>
          <a:stretch>
            <a:fillRect/>
          </a:stretch>
        </p:blipFill>
        <p:spPr>
          <a:xfrm>
            <a:off x="9329682" y="5466434"/>
            <a:ext cx="1172782" cy="911530"/>
          </a:xfrm>
          <a:prstGeom prst="rect">
            <a:avLst/>
          </a:prstGeom>
          <a:ln w="12700">
            <a:miter lim="400000"/>
          </a:ln>
        </p:spPr>
      </p:pic>
      <p:pic>
        <p:nvPicPr>
          <p:cNvPr id="124" name="pasted-image.tif"/>
          <p:cNvPicPr/>
          <p:nvPr/>
        </p:nvPicPr>
        <p:blipFill>
          <a:blip r:embed="rId7">
            <a:extLst/>
          </a:blip>
          <a:stretch>
            <a:fillRect/>
          </a:stretch>
        </p:blipFill>
        <p:spPr>
          <a:xfrm>
            <a:off x="10995624" y="6977041"/>
            <a:ext cx="1860551" cy="1734742"/>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16">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116">
                                            <p:txEl>
                                              <p:pRg st="0" end="0"/>
                                            </p:txEl>
                                          </p:spTgt>
                                        </p:tgtEl>
                                        <p:attrNameLst>
                                          <p:attrName>style.visibility</p:attrName>
                                        </p:attrNameLst>
                                      </p:cBhvr>
                                      <p:to>
                                        <p:strVal val="visible"/>
                                      </p:to>
                                    </p:set>
                                  </p:childTnLst>
                                </p:cTn>
                              </p:par>
                            </p:childTnLst>
                          </p:cTn>
                        </p:par>
                        <p:par>
                          <p:cTn id="9" fill="hold">
                            <p:stCondLst>
                              <p:cond delay="0"/>
                            </p:stCondLst>
                            <p:childTnLst>
                              <p:par>
                                <p:cTn id="10" nodeType="afterEffect" presetClass="entr" presetSubtype="0" presetID="1" grpId="2" fill="hold">
                                  <p:stCondLst>
                                    <p:cond delay="0"/>
                                  </p:stCondLst>
                                  <p:iterate type="el" backwards="0">
                                    <p:tmAbs val="0"/>
                                  </p:iterate>
                                  <p:childTnLst>
                                    <p:set>
                                      <p:cBhvr>
                                        <p:cTn id="11" fill="hold"/>
                                        <p:tgtEl>
                                          <p:spTgt spid="11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1" grpId="1" fill="hold">
                                  <p:stCondLst>
                                    <p:cond delay="0"/>
                                  </p:stCondLst>
                                  <p:iterate type="el" backwards="0">
                                    <p:tmAbs val="0"/>
                                  </p:iterate>
                                  <p:childTnLst>
                                    <p:set>
                                      <p:cBhvr>
                                        <p:cTn id="15" fill="hold"/>
                                        <p:tgtEl>
                                          <p:spTgt spid="116">
                                            <p:txEl>
                                              <p:pRg st="1" end="1"/>
                                            </p:txEl>
                                          </p:spTgt>
                                        </p:tgtEl>
                                        <p:attrNameLst>
                                          <p:attrName>style.visibility</p:attrName>
                                        </p:attrNameLst>
                                      </p:cBhvr>
                                      <p:to>
                                        <p:strVal val="visible"/>
                                      </p:to>
                                    </p:set>
                                  </p:childTnLst>
                                </p:cTn>
                              </p:par>
                            </p:childTnLst>
                          </p:cTn>
                        </p:par>
                        <p:par>
                          <p:cTn id="16" fill="hold">
                            <p:stCondLst>
                              <p:cond delay="0"/>
                            </p:stCondLst>
                            <p:childTnLst>
                              <p:par>
                                <p:cTn id="17" nodeType="afterEffect" presetClass="entr" presetSubtype="0" presetID="1" grpId="3" fill="hold">
                                  <p:stCondLst>
                                    <p:cond delay="0"/>
                                  </p:stCondLst>
                                  <p:iterate type="el" backwards="0">
                                    <p:tmAbs val="0"/>
                                  </p:iterate>
                                  <p:childTnLst>
                                    <p:set>
                                      <p:cBhvr>
                                        <p:cTn id="18" fill="hold"/>
                                        <p:tgtEl>
                                          <p:spTgt spid="1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1" fill="hold">
                                  <p:stCondLst>
                                    <p:cond delay="0"/>
                                  </p:stCondLst>
                                  <p:iterate type="el" backwards="0">
                                    <p:tmAbs val="0"/>
                                  </p:iterate>
                                  <p:childTnLst>
                                    <p:set>
                                      <p:cBhvr>
                                        <p:cTn id="22" fill="hold"/>
                                        <p:tgtEl>
                                          <p:spTgt spid="116">
                                            <p:txEl>
                                              <p:pRg st="2" end="2"/>
                                            </p:txEl>
                                          </p:spTgt>
                                        </p:tgtEl>
                                        <p:attrNameLst>
                                          <p:attrName>style.visibility</p:attrName>
                                        </p:attrNameLst>
                                      </p:cBhvr>
                                      <p:to>
                                        <p:strVal val="visible"/>
                                      </p:to>
                                    </p:set>
                                  </p:childTnLst>
                                </p:cTn>
                              </p:par>
                            </p:childTnLst>
                          </p:cTn>
                        </p:par>
                        <p:par>
                          <p:cTn id="23" fill="hold">
                            <p:stCondLst>
                              <p:cond delay="0"/>
                            </p:stCondLst>
                            <p:childTnLst>
                              <p:par>
                                <p:cTn id="24" nodeType="afterEffect" presetClass="entr" presetSubtype="0" presetID="1" grpId="4" fill="hold">
                                  <p:stCondLst>
                                    <p:cond delay="0"/>
                                  </p:stCondLst>
                                  <p:iterate type="el" backwards="0">
                                    <p:tmAbs val="0"/>
                                  </p:iterate>
                                  <p:childTnLst>
                                    <p:set>
                                      <p:cBhvr>
                                        <p:cTn id="25" fill="hold"/>
                                        <p:tgtEl>
                                          <p:spTgt spid="12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nodeType="clickEffect" presetClass="entr" presetSubtype="0" presetID="1" grpId="1" fill="hold">
                                  <p:stCondLst>
                                    <p:cond delay="0"/>
                                  </p:stCondLst>
                                  <p:iterate type="el" backwards="0">
                                    <p:tmAbs val="0"/>
                                  </p:iterate>
                                  <p:childTnLst>
                                    <p:set>
                                      <p:cBhvr>
                                        <p:cTn id="29" fill="hold"/>
                                        <p:tgtEl>
                                          <p:spTgt spid="116">
                                            <p:txEl>
                                              <p:pRg st="3" end="3"/>
                                            </p:txEl>
                                          </p:spTgt>
                                        </p:tgtEl>
                                        <p:attrNameLst>
                                          <p:attrName>style.visibility</p:attrName>
                                        </p:attrNameLst>
                                      </p:cBhvr>
                                      <p:to>
                                        <p:strVal val="visible"/>
                                      </p:to>
                                    </p:set>
                                  </p:childTnLst>
                                </p:cTn>
                              </p:par>
                            </p:childTnLst>
                          </p:cTn>
                        </p:par>
                        <p:par>
                          <p:cTn id="30" fill="hold">
                            <p:stCondLst>
                              <p:cond delay="0"/>
                            </p:stCondLst>
                            <p:childTnLst>
                              <p:par>
                                <p:cTn id="31" nodeType="afterEffect" presetClass="entr" presetSubtype="0" presetID="1" grpId="5" fill="hold">
                                  <p:stCondLst>
                                    <p:cond delay="0"/>
                                  </p:stCondLst>
                                  <p:iterate type="el" backwards="0">
                                    <p:tmAbs val="0"/>
                                  </p:iterate>
                                  <p:childTnLst>
                                    <p:set>
                                      <p:cBhvr>
                                        <p:cTn id="32" fill="hold"/>
                                        <p:tgtEl>
                                          <p:spTgt spid="1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nodeType="clickEffect" presetClass="entr" presetSubtype="0" presetID="1" grpId="1" fill="hold">
                                  <p:stCondLst>
                                    <p:cond delay="0"/>
                                  </p:stCondLst>
                                  <p:iterate type="el" backwards="0">
                                    <p:tmAbs val="0"/>
                                  </p:iterate>
                                  <p:childTnLst>
                                    <p:set>
                                      <p:cBhvr>
                                        <p:cTn id="36" fill="hold"/>
                                        <p:tgtEl>
                                          <p:spTgt spid="116">
                                            <p:txEl>
                                              <p:pRg st="4" end="4"/>
                                            </p:txEl>
                                          </p:spTgt>
                                        </p:tgtEl>
                                        <p:attrNameLst>
                                          <p:attrName>style.visibility</p:attrName>
                                        </p:attrNameLst>
                                      </p:cBhvr>
                                      <p:to>
                                        <p:strVal val="visible"/>
                                      </p:to>
                                    </p:set>
                                  </p:childTnLst>
                                </p:cTn>
                              </p:par>
                            </p:childTnLst>
                          </p:cTn>
                        </p:par>
                        <p:par>
                          <p:cTn id="37" fill="hold">
                            <p:stCondLst>
                              <p:cond delay="0"/>
                            </p:stCondLst>
                            <p:childTnLst>
                              <p:par>
                                <p:cTn id="38" nodeType="afterEffect" presetClass="entr" presetSubtype="0" presetID="1" grpId="6" fill="hold">
                                  <p:stCondLst>
                                    <p:cond delay="0"/>
                                  </p:stCondLst>
                                  <p:iterate type="el" backwards="0">
                                    <p:tmAbs val="0"/>
                                  </p:iterate>
                                  <p:childTnLst>
                                    <p:set>
                                      <p:cBhvr>
                                        <p:cTn id="39" fill="hold"/>
                                        <p:tgtEl>
                                          <p:spTgt spid="12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nodeType="clickEffect" presetClass="entr" presetSubtype="0" presetID="1" grpId="1" fill="hold">
                                  <p:stCondLst>
                                    <p:cond delay="0"/>
                                  </p:stCondLst>
                                  <p:iterate type="el" backwards="0">
                                    <p:tmAbs val="0"/>
                                  </p:iterate>
                                  <p:childTnLst>
                                    <p:set>
                                      <p:cBhvr>
                                        <p:cTn id="43" fill="hold"/>
                                        <p:tgtEl>
                                          <p:spTgt spid="116">
                                            <p:txEl>
                                              <p:pRg st="5" end="5"/>
                                            </p:txEl>
                                          </p:spTgt>
                                        </p:tgtEl>
                                        <p:attrNameLst>
                                          <p:attrName>style.visibility</p:attrName>
                                        </p:attrNameLst>
                                      </p:cBhvr>
                                      <p:to>
                                        <p:strVal val="visible"/>
                                      </p:to>
                                    </p:set>
                                  </p:childTnLst>
                                </p:cTn>
                              </p:par>
                            </p:childTnLst>
                          </p:cTn>
                        </p:par>
                        <p:par>
                          <p:cTn id="44" fill="hold">
                            <p:stCondLst>
                              <p:cond delay="0"/>
                            </p:stCondLst>
                            <p:childTnLst>
                              <p:par>
                                <p:cTn id="45" nodeType="afterEffect" presetClass="entr" presetSubtype="0" presetID="1" grpId="7" fill="hold">
                                  <p:stCondLst>
                                    <p:cond delay="0"/>
                                  </p:stCondLst>
                                  <p:iterate type="el" backwards="0">
                                    <p:tmAbs val="0"/>
                                  </p:iterate>
                                  <p:childTnLst>
                                    <p:set>
                                      <p:cBhvr>
                                        <p:cTn id="46" fill="hold"/>
                                        <p:tgtEl>
                                          <p:spTgt spid="1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16" grpId="1"/>
      <p:bldP build="whole" bldLvl="1" animBg="1" rev="0" advAuto="0" spid="122" grpId="5"/>
      <p:bldP build="whole" bldLvl="1" animBg="1" rev="0" advAuto="0" spid="119" grpId="2"/>
      <p:bldP build="whole" bldLvl="1" animBg="1" rev="0" advAuto="0" spid="120" grpId="3"/>
      <p:bldP build="whole" bldLvl="1" animBg="1" rev="0" advAuto="0" spid="124" grpId="7"/>
      <p:bldP build="whole" bldLvl="1" animBg="1" rev="0" advAuto="0" spid="121" grpId="4"/>
      <p:bldP build="whole" bldLvl="1" animBg="1" rev="0" advAuto="0" spid="123" grpId="6"/>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6" name="Shape 126"/>
          <p:cNvSpPr/>
          <p:nvPr>
            <p:ph type="title"/>
          </p:nvPr>
        </p:nvSpPr>
        <p:spPr>
          <a:prstGeom prst="rect">
            <a:avLst/>
          </a:prstGeom>
        </p:spPr>
        <p:txBody>
          <a:bodyPr/>
          <a:lstStyle/>
          <a:p>
            <a:pPr lvl="0">
              <a:defRPr sz="1800"/>
            </a:pPr>
            <a:r>
              <a:rPr sz="8000"/>
              <a:t>Binders</a:t>
            </a:r>
          </a:p>
        </p:txBody>
      </p:sp>
      <p:sp>
        <p:nvSpPr>
          <p:cNvPr id="127" name="Shape 127"/>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9" name="Shape 129"/>
          <p:cNvSpPr/>
          <p:nvPr>
            <p:ph type="title"/>
          </p:nvPr>
        </p:nvSpPr>
        <p:spPr>
          <a:prstGeom prst="rect">
            <a:avLst/>
          </a:prstGeom>
        </p:spPr>
        <p:txBody>
          <a:bodyPr/>
          <a:lstStyle/>
          <a:p>
            <a:pPr lvl="0">
              <a:defRPr sz="1800"/>
            </a:pPr>
            <a:r>
              <a:rPr sz="8000"/>
              <a:t>Today’s agenda</a:t>
            </a:r>
          </a:p>
        </p:txBody>
      </p:sp>
      <p:sp>
        <p:nvSpPr>
          <p:cNvPr id="130" name="Shape 130"/>
          <p:cNvSpPr/>
          <p:nvPr>
            <p:ph type="body" idx="1"/>
          </p:nvPr>
        </p:nvSpPr>
        <p:spPr>
          <a:prstGeom prst="rect">
            <a:avLst/>
          </a:prstGeom>
        </p:spPr>
        <p:txBody>
          <a:bodyPr/>
          <a:lstStyle/>
          <a:p>
            <a:pPr lvl="0">
              <a:defRPr sz="1800"/>
            </a:pPr>
            <a:r>
              <a:rPr sz="3200"/>
              <a:t>Introducing the Triple P lesson objective</a:t>
            </a:r>
          </a:p>
        </p:txBody>
      </p:sp>
      <p:sp>
        <p:nvSpPr>
          <p:cNvPr id="131" name="Shape 131"/>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aphicFrame>
        <p:nvGraphicFramePr>
          <p:cNvPr id="133" name="Table 133"/>
          <p:cNvGraphicFramePr/>
          <p:nvPr/>
        </p:nvGraphicFramePr>
        <p:xfrm>
          <a:off x="1054100" y="635000"/>
          <a:ext cx="10685818" cy="8242300"/>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2463800"/>
                <a:gridCol w="8196617"/>
              </a:tblGrid>
              <a:tr h="2348278">
                <a:tc>
                  <a:txBody>
                    <a:bodyPr/>
                    <a:lstStyle/>
                    <a:p>
                      <a:pPr lvl="0" algn="l" defTabSz="457200">
                        <a:defRPr sz="1800"/>
                      </a:pPr>
                      <a:r>
                        <a:rPr sz="2700">
                          <a:latin typeface="Helvetica"/>
                          <a:ea typeface="Helvetica"/>
                          <a:cs typeface="Helvetica"/>
                          <a:sym typeface="Helvetica"/>
                        </a:rPr>
                        <a:t>
P___________
(Big picture, the why)
</a:t>
                      </a:r>
                    </a:p>
                  </a:txBody>
                  <a:tcPr marL="50800" marR="50800" marT="50800" marB="50800" anchor="t"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l" defTabSz="457200">
                        <a:defRPr sz="1800"/>
                      </a:pPr>
                      <a:r>
                        <a:rPr sz="2700">
                          <a:latin typeface="Arial"/>
                          <a:ea typeface="Arial"/>
                          <a:cs typeface="Arial"/>
                          <a:sym typeface="Arial"/>
                        </a:rPr>
                        <a:t>We will explore arts integration and develop our teaching practice by </a:t>
                      </a:r>
                    </a:p>
                  </a:txBody>
                  <a:tcPr marL="50800" marR="50800" marT="50800" marB="50800" anchor="t"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r>
              <a:tr h="3183222">
                <a:tc>
                  <a:txBody>
                    <a:bodyPr/>
                    <a:lstStyle/>
                    <a:p>
                      <a:pPr lvl="0" algn="l" defTabSz="457200">
                        <a:defRPr sz="1800"/>
                      </a:pPr>
                      <a:r>
                        <a:rPr sz="2700">
                          <a:latin typeface="Helvetica"/>
                          <a:ea typeface="Helvetica"/>
                          <a:cs typeface="Helvetica"/>
                          <a:sym typeface="Helvetica"/>
                        </a:rPr>
                        <a:t>
P___________
(The activities, the how)
</a:t>
                      </a:r>
                    </a:p>
                  </a:txBody>
                  <a:tcPr marL="50800" marR="50800" marT="50800" marB="50800" anchor="t"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marL="274320" indent="-274320" algn="l" defTabSz="457200">
                        <a:buSzPct val="60000"/>
                        <a:buBlip>
                          <a:blip r:embed="rId2"/>
                        </a:buBlip>
                        <a:defRPr sz="1800"/>
                      </a:pPr>
                      <a:r>
                        <a:rPr sz="2700">
                          <a:latin typeface="Helvetica"/>
                          <a:ea typeface="Helvetica"/>
                          <a:cs typeface="Helvetica"/>
                          <a:sym typeface="Helvetica"/>
                        </a:rPr>
                        <a:t>visualizing roles and possibilities in arts integration</a:t>
                      </a:r>
                      <a:endParaRPr sz="2700">
                        <a:latin typeface="Helvetica"/>
                        <a:ea typeface="Helvetica"/>
                        <a:cs typeface="Helvetica"/>
                        <a:sym typeface="Helvetica"/>
                      </a:endParaRPr>
                    </a:p>
                    <a:p>
                      <a:pPr lvl="0" marL="274320" indent="-274320" algn="l" defTabSz="457200">
                        <a:buSzPct val="60000"/>
                        <a:buBlip>
                          <a:blip r:embed="rId2"/>
                        </a:buBlip>
                        <a:defRPr sz="1800"/>
                      </a:pPr>
                      <a:r>
                        <a:rPr sz="2700">
                          <a:latin typeface="Helvetica"/>
                          <a:ea typeface="Helvetica"/>
                          <a:cs typeface="Helvetica"/>
                          <a:sym typeface="Helvetica"/>
                        </a:rPr>
                        <a:t>practicing artful thinking strategies and</a:t>
                      </a:r>
                      <a:endParaRPr sz="2700">
                        <a:latin typeface="Helvetica"/>
                        <a:ea typeface="Helvetica"/>
                        <a:cs typeface="Helvetica"/>
                        <a:sym typeface="Helvetica"/>
                      </a:endParaRPr>
                    </a:p>
                    <a:p>
                      <a:pPr lvl="0" marL="274320" indent="-274320" algn="l" defTabSz="457200">
                        <a:buSzPct val="60000"/>
                        <a:buBlip>
                          <a:blip r:embed="rId2"/>
                        </a:buBlip>
                        <a:defRPr sz="1800"/>
                      </a:pPr>
                      <a:r>
                        <a:rPr sz="2700">
                          <a:latin typeface="Helvetica"/>
                          <a:ea typeface="Helvetica"/>
                          <a:cs typeface="Helvetica"/>
                          <a:sym typeface="Helvetica"/>
                        </a:rPr>
                        <a:t>planning for implementation</a:t>
                      </a:r>
                      <a:endParaRPr sz="2700">
                        <a:latin typeface="Helvetica"/>
                        <a:ea typeface="Helvetica"/>
                        <a:cs typeface="Helvetica"/>
                        <a:sym typeface="Helvetica"/>
                      </a:endParaRPr>
                    </a:p>
                    <a:p>
                      <a:pPr lvl="0" marL="274320" indent="-274320" algn="l" defTabSz="457200">
                        <a:buSzPct val="60000"/>
                        <a:buBlip>
                          <a:blip r:embed="rId2"/>
                        </a:buBlip>
                        <a:defRPr sz="1800"/>
                      </a:pPr>
                      <a:r>
                        <a:rPr sz="2700">
                          <a:latin typeface="Helvetica"/>
                          <a:ea typeface="Helvetica"/>
                          <a:cs typeface="Helvetica"/>
                          <a:sym typeface="Helvetica"/>
                        </a:rPr>
                        <a:t>developing foundational concepts and vocabulary (afternoon-if you can)</a:t>
                      </a:r>
                    </a:p>
                  </a:txBody>
                  <a:tcPr marL="50800" marR="50800" marT="50800" marB="50800" anchor="t"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r>
              <a:tr h="2765750">
                <a:tc>
                  <a:txBody>
                    <a:bodyPr/>
                    <a:lstStyle/>
                    <a:p>
                      <a:pPr lvl="0" algn="l" defTabSz="457200">
                        <a:defRPr sz="1800"/>
                      </a:pPr>
                      <a:r>
                        <a:rPr sz="2700">
                          <a:latin typeface="Helvetica"/>
                          <a:ea typeface="Helvetica"/>
                          <a:cs typeface="Helvetica"/>
                          <a:sym typeface="Helvetica"/>
                        </a:rPr>
                        <a:t>
P___________
(The results or outcomes, the what)</a:t>
                      </a:r>
                    </a:p>
                  </a:txBody>
                  <a:tcPr marL="50800" marR="50800" marT="50800" marB="50800" anchor="t"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l" defTabSz="457200">
                        <a:defRPr sz="1800"/>
                      </a:pPr>
                      <a:r>
                        <a:rPr sz="2700">
                          <a:latin typeface="Helvetica"/>
                          <a:ea typeface="Helvetica"/>
                          <a:cs typeface="Helvetica"/>
                          <a:sym typeface="Helvetica"/>
                        </a:rPr>
                        <a:t>resulting in the field test of at least two artful thinking lessons in your class, the collection of student work samples and preparation for reflection with our team on May 27. </a:t>
                      </a:r>
                    </a:p>
                  </a:txBody>
                  <a:tcPr marL="50800" marR="50800" marT="50800" marB="50800" anchor="t"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r>
            </a:tbl>
          </a:graphicData>
        </a:graphic>
      </p:graphicFrame>
      <p:sp>
        <p:nvSpPr>
          <p:cNvPr id="134" name="Shape 134"/>
          <p:cNvSpPr/>
          <p:nvPr/>
        </p:nvSpPr>
        <p:spPr>
          <a:xfrm>
            <a:off x="1317764" y="1041399"/>
            <a:ext cx="742672"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700">
                <a:solidFill>
                  <a:srgbClr val="FF2600"/>
                </a:solidFill>
                <a:latin typeface="Helvetica"/>
                <a:ea typeface="Helvetica"/>
                <a:cs typeface="Helvetica"/>
                <a:sym typeface="Helvetica"/>
              </a:defRPr>
            </a:lvl1pPr>
          </a:lstStyle>
          <a:p>
            <a:pPr lvl="0">
              <a:defRPr b="0" sz="1800">
                <a:solidFill>
                  <a:srgbClr val="000000"/>
                </a:solidFill>
              </a:defRPr>
            </a:pPr>
            <a:r>
              <a:rPr b="1" sz="2700">
                <a:solidFill>
                  <a:srgbClr val="FF2600"/>
                </a:solidFill>
              </a:rPr>
              <a:t>oint</a:t>
            </a:r>
          </a:p>
        </p:txBody>
      </p:sp>
      <p:sp>
        <p:nvSpPr>
          <p:cNvPr id="135" name="Shape 135"/>
          <p:cNvSpPr/>
          <p:nvPr/>
        </p:nvSpPr>
        <p:spPr>
          <a:xfrm>
            <a:off x="1273174" y="3403599"/>
            <a:ext cx="628651"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700">
                <a:solidFill>
                  <a:srgbClr val="FF2600"/>
                </a:solidFill>
                <a:latin typeface="Helvetica"/>
                <a:ea typeface="Helvetica"/>
                <a:cs typeface="Helvetica"/>
                <a:sym typeface="Helvetica"/>
              </a:defRPr>
            </a:lvl1pPr>
          </a:lstStyle>
          <a:p>
            <a:pPr lvl="0">
              <a:defRPr b="0" sz="1800">
                <a:solidFill>
                  <a:srgbClr val="000000"/>
                </a:solidFill>
              </a:defRPr>
            </a:pPr>
            <a:r>
              <a:rPr b="1" sz="2700">
                <a:solidFill>
                  <a:srgbClr val="FF2600"/>
                </a:solidFill>
              </a:rPr>
              <a:t>ath</a:t>
            </a:r>
          </a:p>
        </p:txBody>
      </p:sp>
      <p:sp>
        <p:nvSpPr>
          <p:cNvPr id="136" name="Shape 136"/>
          <p:cNvSpPr/>
          <p:nvPr/>
        </p:nvSpPr>
        <p:spPr>
          <a:xfrm>
            <a:off x="1289096" y="6591299"/>
            <a:ext cx="1181008"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700">
                <a:solidFill>
                  <a:srgbClr val="FF2600"/>
                </a:solidFill>
                <a:latin typeface="Helvetica"/>
                <a:ea typeface="Helvetica"/>
                <a:cs typeface="Helvetica"/>
                <a:sym typeface="Helvetica"/>
              </a:defRPr>
            </a:lvl1pPr>
          </a:lstStyle>
          <a:p>
            <a:pPr lvl="0">
              <a:defRPr b="0" sz="1800">
                <a:solidFill>
                  <a:srgbClr val="000000"/>
                </a:solidFill>
              </a:defRPr>
            </a:pPr>
            <a:r>
              <a:rPr b="1" sz="2700">
                <a:solidFill>
                  <a:srgbClr val="FF2600"/>
                </a:solidFill>
              </a:rPr>
              <a:t>roduct</a:t>
            </a:r>
          </a:p>
        </p:txBody>
      </p:sp>
      <p:sp>
        <p:nvSpPr>
          <p:cNvPr id="137" name="Shape 137"/>
          <p:cNvSpPr/>
          <p:nvPr/>
        </p:nvSpPr>
        <p:spPr>
          <a:xfrm>
            <a:off x="952500" y="6159500"/>
            <a:ext cx="10863618" cy="3213100"/>
          </a:xfrm>
          <a:prstGeom prst="rect">
            <a:avLst/>
          </a:prstGeom>
          <a:solidFill>
            <a:srgbClr val="FFFFFF"/>
          </a:solidFill>
          <a:ln w="12700">
            <a:miter lim="400000"/>
          </a:ln>
        </p:spPr>
        <p:txBody>
          <a:bodyPr lIns="0" tIns="0" rIns="0" bIns="0" anchor="ctr"/>
          <a:lstStyle/>
          <a:p>
            <a:pPr lvl="0">
              <a:defRPr sz="2400">
                <a:solidFill>
                  <a:srgbClr val="FFFFFF"/>
                </a:solidFill>
              </a:defRPr>
            </a:pPr>
          </a:p>
        </p:txBody>
      </p:sp>
      <p:sp>
        <p:nvSpPr>
          <p:cNvPr id="138" name="Shape 138"/>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
        <p:nvSpPr>
          <p:cNvPr id="139" name="Shape 139"/>
          <p:cNvSpPr/>
          <p:nvPr/>
        </p:nvSpPr>
        <p:spPr>
          <a:xfrm>
            <a:off x="952500" y="3022600"/>
            <a:ext cx="10863618" cy="3213100"/>
          </a:xfrm>
          <a:prstGeom prst="rect">
            <a:avLst/>
          </a:prstGeom>
          <a:solidFill>
            <a:srgbClr val="FFFFFF"/>
          </a:solidFill>
          <a:ln w="12700">
            <a:miter lim="400000"/>
          </a:ln>
        </p:spPr>
        <p:txBody>
          <a:bodyPr lIns="0" tIns="0" rIns="0" bIns="0" anchor="ctr"/>
          <a:lstStyle/>
          <a:p>
            <a:pPr lvl="0">
              <a:defRPr sz="2400">
                <a:solidFill>
                  <a:srgbClr val="FFFFFF"/>
                </a:solidFill>
              </a:defRPr>
            </a:pP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34">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13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xit" presetSubtype="0" presetID="1" grpId="2" fill="hold">
                                  <p:stCondLst>
                                    <p:cond delay="0"/>
                                  </p:stCondLst>
                                  <p:iterate type="el" backwards="0">
                                    <p:tmAbs val="0"/>
                                  </p:iterate>
                                  <p:childTnLst>
                                    <p:set>
                                      <p:cBhvr>
                                        <p:cTn id="12" fill="hold">
                                          <p:stCondLst>
                                            <p:cond delay="0"/>
                                          </p:stCondLst>
                                        </p:cTn>
                                        <p:tgtEl>
                                          <p:spTgt spid="13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3" fill="hold">
                                  <p:stCondLst>
                                    <p:cond delay="0"/>
                                  </p:stCondLst>
                                  <p:iterate type="el" backwards="0">
                                    <p:tmAbs val="0"/>
                                  </p:iterate>
                                  <p:childTnLst>
                                    <p:set>
                                      <p:cBhvr>
                                        <p:cTn id="16" fill="hold"/>
                                        <p:tgtEl>
                                          <p:spTgt spid="135">
                                            <p:bg/>
                                          </p:spTgt>
                                        </p:tgtEl>
                                        <p:attrNameLst>
                                          <p:attrName>style.visibility</p:attrName>
                                        </p:attrNameLst>
                                      </p:cBhvr>
                                      <p:to>
                                        <p:strVal val="visible"/>
                                      </p:to>
                                    </p:set>
                                  </p:childTnLst>
                                </p:cTn>
                              </p:par>
                              <p:par>
                                <p:cTn id="17" presetClass="entr" presetSubtype="0" presetID="1" grpId="3" fill="hold">
                                  <p:stCondLst>
                                    <p:cond delay="0"/>
                                  </p:stCondLst>
                                  <p:iterate type="el" backwards="0">
                                    <p:tmAbs val="0"/>
                                  </p:iterate>
                                  <p:childTnLst>
                                    <p:set>
                                      <p:cBhvr>
                                        <p:cTn id="18" fill="hold"/>
                                        <p:tgtEl>
                                          <p:spTgt spid="13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4" fill="hold">
                                  <p:stCondLst>
                                    <p:cond delay="0"/>
                                  </p:stCondLst>
                                  <p:iterate type="el" backwards="0">
                                    <p:tmAbs val="0"/>
                                  </p:iterate>
                                  <p:childTnLst>
                                    <p:set>
                                      <p:cBhvr>
                                        <p:cTn id="22" fill="hold"/>
                                        <p:tgtEl>
                                          <p:spTgt spid="136">
                                            <p:bg/>
                                          </p:spTgt>
                                        </p:tgtEl>
                                        <p:attrNameLst>
                                          <p:attrName>style.visibility</p:attrName>
                                        </p:attrNameLst>
                                      </p:cBhvr>
                                      <p:to>
                                        <p:strVal val="visible"/>
                                      </p:to>
                                    </p:set>
                                  </p:childTnLst>
                                </p:cTn>
                              </p:par>
                              <p:par>
                                <p:cTn id="23" presetClass="entr" presetSubtype="0" presetID="1" grpId="4" fill="hold">
                                  <p:stCondLst>
                                    <p:cond delay="0"/>
                                  </p:stCondLst>
                                  <p:iterate type="el" backwards="0">
                                    <p:tmAbs val="0"/>
                                  </p:iterate>
                                  <p:childTnLst>
                                    <p:set>
                                      <p:cBhvr>
                                        <p:cTn id="24" fill="hold"/>
                                        <p:tgtEl>
                                          <p:spTgt spid="136">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nodeType="clickEffect" presetClass="exit" presetSubtype="0" presetID="1" grpId="5" fill="hold">
                                  <p:stCondLst>
                                    <p:cond delay="0"/>
                                  </p:stCondLst>
                                  <p:iterate type="el" backwards="0">
                                    <p:tmAbs val="0"/>
                                  </p:iterate>
                                  <p:childTnLst>
                                    <p:set>
                                      <p:cBhvr>
                                        <p:cTn id="28" fill="hold">
                                          <p:stCondLst>
                                            <p:cond delay="0"/>
                                          </p:stCondLst>
                                        </p:cTn>
                                        <p:tgtEl>
                                          <p:spTgt spid="13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5" grpId="3"/>
      <p:bldP build="p" bldLvl="5" animBg="1" rev="0" advAuto="0" spid="134" grpId="1"/>
      <p:bldP build="p" bldLvl="5" animBg="1" rev="0" advAuto="0" spid="136" grpId="4"/>
      <p:bldP build="whole" bldLvl="1" animBg="1" rev="0" advAuto="0" spid="137" grpId="5"/>
      <p:bldP build="whole" bldLvl="1" animBg="1" rev="0" advAuto="0" spid="139" grpId="2"/>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1" name="Shape 141"/>
          <p:cNvSpPr/>
          <p:nvPr>
            <p:ph type="title"/>
          </p:nvPr>
        </p:nvSpPr>
        <p:spPr>
          <a:prstGeom prst="rect">
            <a:avLst/>
          </a:prstGeom>
        </p:spPr>
        <p:txBody>
          <a:bodyPr/>
          <a:lstStyle/>
          <a:p>
            <a:pPr lvl="0">
              <a:defRPr sz="1800"/>
            </a:pPr>
            <a:r>
              <a:rPr sz="8000"/>
              <a:t>Summer presentations</a:t>
            </a:r>
          </a:p>
        </p:txBody>
      </p:sp>
      <p:sp>
        <p:nvSpPr>
          <p:cNvPr id="142" name="Shape 142"/>
          <p:cNvSpPr/>
          <p:nvPr>
            <p:ph type="body" idx="1"/>
          </p:nvPr>
        </p:nvSpPr>
        <p:spPr>
          <a:prstGeom prst="rect">
            <a:avLst/>
          </a:prstGeom>
        </p:spPr>
        <p:txBody>
          <a:bodyPr/>
          <a:lstStyle/>
          <a:p>
            <a:pPr lvl="0" marL="435609" indent="-435609" defTabSz="572516">
              <a:spcBef>
                <a:spcPts val="4100"/>
              </a:spcBef>
              <a:defRPr sz="1800"/>
            </a:pPr>
            <a:r>
              <a:rPr sz="3528"/>
              <a:t>Artful thinking strategies: BME, Telephone, What’s going on in this picture?, See, Wonder, Think, Elaboration Game, Creative Questions, etc.</a:t>
            </a:r>
            <a:endParaRPr sz="3528"/>
          </a:p>
          <a:p>
            <a:pPr lvl="0" marL="435609" indent="-435609" defTabSz="572516">
              <a:spcBef>
                <a:spcPts val="4100"/>
              </a:spcBef>
              <a:defRPr sz="1800"/>
            </a:pPr>
            <a:r>
              <a:rPr sz="3528"/>
              <a:t>Elements &amp; Principles of Visual Art, Music, Theater…</a:t>
            </a:r>
            <a:endParaRPr sz="3528"/>
          </a:p>
          <a:p>
            <a:pPr lvl="0" marL="435609" indent="-435609" defTabSz="572516">
              <a:spcBef>
                <a:spcPts val="4100"/>
              </a:spcBef>
              <a:defRPr sz="1800"/>
            </a:pPr>
            <a:r>
              <a:rPr sz="3528"/>
              <a:t>Making Learning Visible, Studio Habits of Mind,</a:t>
            </a:r>
            <a:endParaRPr sz="3528"/>
          </a:p>
          <a:p>
            <a:pPr lvl="0" marL="435609" indent="-435609" defTabSz="572516">
              <a:spcBef>
                <a:spcPts val="4100"/>
              </a:spcBef>
              <a:defRPr sz="1800"/>
            </a:pPr>
            <a:r>
              <a:rPr sz="3528"/>
              <a:t>Writing lesson plans in the NCAIP format</a:t>
            </a:r>
            <a:endParaRPr sz="3528"/>
          </a:p>
          <a:p>
            <a:pPr lvl="0" marL="435609" indent="-435609" defTabSz="572516">
              <a:spcBef>
                <a:spcPts val="4100"/>
              </a:spcBef>
              <a:defRPr sz="1800"/>
            </a:pPr>
            <a:r>
              <a:rPr sz="3528"/>
              <a:t>Why Arts Integration?</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42">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14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14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1" fill="hold">
                                  <p:stCondLst>
                                    <p:cond delay="0"/>
                                  </p:stCondLst>
                                  <p:iterate type="el" backwards="0">
                                    <p:tmAbs val="0"/>
                                  </p:iterate>
                                  <p:childTnLst>
                                    <p:set>
                                      <p:cBhvr>
                                        <p:cTn id="16" fill="hold"/>
                                        <p:tgtEl>
                                          <p:spTgt spid="14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1" grpId="1" fill="hold">
                                  <p:stCondLst>
                                    <p:cond delay="0"/>
                                  </p:stCondLst>
                                  <p:iterate type="el" backwards="0">
                                    <p:tmAbs val="0"/>
                                  </p:iterate>
                                  <p:childTnLst>
                                    <p:set>
                                      <p:cBhvr>
                                        <p:cTn id="20" fill="hold"/>
                                        <p:tgtEl>
                                          <p:spTgt spid="14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1" grpId="1" fill="hold">
                                  <p:stCondLst>
                                    <p:cond delay="0"/>
                                  </p:stCondLst>
                                  <p:iterate type="el" backwards="0">
                                    <p:tmAbs val="0"/>
                                  </p:iterate>
                                  <p:childTnLst>
                                    <p:set>
                                      <p:cBhvr>
                                        <p:cTn id="24" fill="hold"/>
                                        <p:tgtEl>
                                          <p:spTgt spid="142">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42" grpId="1"/>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4" name="Shape 144"/>
          <p:cNvSpPr/>
          <p:nvPr>
            <p:ph type="title"/>
          </p:nvPr>
        </p:nvSpPr>
        <p:spPr>
          <a:prstGeom prst="rect">
            <a:avLst/>
          </a:prstGeom>
        </p:spPr>
        <p:txBody>
          <a:bodyPr/>
          <a:lstStyle>
            <a:lvl1pPr algn="l"/>
          </a:lstStyle>
          <a:p>
            <a:pPr lvl="0">
              <a:defRPr sz="1800"/>
            </a:pPr>
            <a:r>
              <a:rPr sz="8000"/>
              <a:t>Why arts integration</a:t>
            </a:r>
          </a:p>
        </p:txBody>
      </p:sp>
      <p:sp>
        <p:nvSpPr>
          <p:cNvPr id="145" name="Shape 145"/>
          <p:cNvSpPr/>
          <p:nvPr>
            <p:ph type="body" idx="1"/>
          </p:nvPr>
        </p:nvSpPr>
        <p:spPr>
          <a:xfrm>
            <a:off x="1563837" y="3467694"/>
            <a:ext cx="5124467" cy="4570812"/>
          </a:xfrm>
          <a:prstGeom prst="rect">
            <a:avLst/>
          </a:prstGeom>
        </p:spPr>
        <p:txBody>
          <a:bodyPr/>
          <a:lstStyle/>
          <a:p>
            <a:pPr lvl="0">
              <a:defRPr sz="1800"/>
            </a:pPr>
            <a:r>
              <a:rPr sz="3600"/>
              <a:t>Low income children involved with arts integration are 4 times more likely to have high </a:t>
            </a:r>
            <a:r>
              <a:rPr b="1" sz="3600">
                <a:latin typeface="Helvetica"/>
                <a:ea typeface="Helvetica"/>
                <a:cs typeface="Helvetica"/>
                <a:sym typeface="Helvetica"/>
              </a:rPr>
              <a:t>academic achievement</a:t>
            </a:r>
            <a:r>
              <a:rPr sz="3600"/>
              <a:t> than those who don’t.</a:t>
            </a:r>
          </a:p>
        </p:txBody>
      </p:sp>
      <p:sp>
        <p:nvSpPr>
          <p:cNvPr id="146" name="Shape 146"/>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pic>
        <p:nvPicPr>
          <p:cNvPr id="147" name="pasted-image.tif"/>
          <p:cNvPicPr/>
          <p:nvPr/>
        </p:nvPicPr>
        <p:blipFill>
          <a:blip r:embed="rId2">
            <a:extLst/>
          </a:blip>
          <a:stretch>
            <a:fillRect/>
          </a:stretch>
        </p:blipFill>
        <p:spPr>
          <a:xfrm>
            <a:off x="10252506" y="60056"/>
            <a:ext cx="2168807" cy="2927888"/>
          </a:xfrm>
          <a:prstGeom prst="rect">
            <a:avLst/>
          </a:prstGeom>
          <a:ln w="12700">
            <a:miter lim="400000"/>
          </a:ln>
        </p:spPr>
      </p:pic>
      <p:graphicFrame>
        <p:nvGraphicFramePr>
          <p:cNvPr id="148" name="Chart 148"/>
          <p:cNvGraphicFramePr/>
          <p:nvPr/>
        </p:nvGraphicFramePr>
        <p:xfrm>
          <a:off x="8062962" y="3303213"/>
          <a:ext cx="3741636" cy="4899774"/>
        </p:xfrm>
        <a:graphic xmlns:a="http://schemas.openxmlformats.org/drawingml/2006/main">
          <a:graphicData uri="http://schemas.openxmlformats.org/drawingml/2006/chart">
            <c:chart xmlns:c="http://schemas.openxmlformats.org/drawingml/2006/chart" r:id="rId3"/>
          </a:graphicData>
        </a:graphic>
      </p:graphicFrame>
      <p:sp>
        <p:nvSpPr>
          <p:cNvPr id="149" name="Shape 149"/>
          <p:cNvSpPr/>
          <p:nvPr/>
        </p:nvSpPr>
        <p:spPr>
          <a:xfrm>
            <a:off x="8321037" y="7849323"/>
            <a:ext cx="1766164"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Without</a:t>
            </a:r>
            <a:endParaRPr sz="3600"/>
          </a:p>
          <a:p>
            <a:pPr lvl="0">
              <a:defRPr sz="1800"/>
            </a:pPr>
            <a:r>
              <a:rPr sz="3600"/>
              <a:t>Arts</a:t>
            </a:r>
          </a:p>
        </p:txBody>
      </p:sp>
      <p:sp>
        <p:nvSpPr>
          <p:cNvPr id="150" name="Shape 150"/>
          <p:cNvSpPr/>
          <p:nvPr/>
        </p:nvSpPr>
        <p:spPr>
          <a:xfrm>
            <a:off x="10323716" y="7849323"/>
            <a:ext cx="1130657"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With</a:t>
            </a:r>
            <a:endParaRPr sz="3600"/>
          </a:p>
          <a:p>
            <a:pPr lvl="0">
              <a:defRPr sz="1800"/>
            </a:pPr>
            <a:r>
              <a:rPr sz="3600"/>
              <a:t>Arts</a:t>
            </a:r>
          </a:p>
        </p:txBody>
      </p:sp>
    </p:spTree>
  </p:cSld>
  <p:clrMapOvr>
    <a:masterClrMapping/>
  </p:clrMapOvr>
  <p:transitio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2" name="Shape 152"/>
          <p:cNvSpPr/>
          <p:nvPr>
            <p:ph type="title"/>
          </p:nvPr>
        </p:nvSpPr>
        <p:spPr>
          <a:prstGeom prst="rect">
            <a:avLst/>
          </a:prstGeom>
        </p:spPr>
        <p:txBody>
          <a:bodyPr/>
          <a:lstStyle>
            <a:lvl1pPr algn="l"/>
          </a:lstStyle>
          <a:p>
            <a:pPr lvl="0">
              <a:defRPr sz="1800"/>
            </a:pPr>
            <a:r>
              <a:rPr sz="8000"/>
              <a:t>Why arts integration</a:t>
            </a:r>
          </a:p>
        </p:txBody>
      </p:sp>
      <p:sp>
        <p:nvSpPr>
          <p:cNvPr id="153" name="Shape 153"/>
          <p:cNvSpPr/>
          <p:nvPr>
            <p:ph type="body" idx="1"/>
          </p:nvPr>
        </p:nvSpPr>
        <p:spPr>
          <a:xfrm>
            <a:off x="1583558" y="2298994"/>
            <a:ext cx="5124467" cy="5832928"/>
          </a:xfrm>
          <a:prstGeom prst="rect">
            <a:avLst/>
          </a:prstGeom>
        </p:spPr>
        <p:txBody>
          <a:bodyPr/>
          <a:lstStyle/>
          <a:p>
            <a:pPr lvl="0">
              <a:defRPr sz="1800"/>
            </a:pPr>
            <a:r>
              <a:rPr sz="3600"/>
              <a:t>Low income children involved with arts integration are 3 times more likely to have </a:t>
            </a:r>
            <a:r>
              <a:rPr b="1" sz="3600">
                <a:latin typeface="Helvetica"/>
                <a:ea typeface="Helvetica"/>
                <a:cs typeface="Helvetica"/>
                <a:sym typeface="Helvetica"/>
              </a:rPr>
              <a:t>high</a:t>
            </a:r>
            <a:r>
              <a:rPr sz="3600"/>
              <a:t> </a:t>
            </a:r>
            <a:r>
              <a:rPr b="1" sz="3600">
                <a:latin typeface="Helvetica"/>
                <a:ea typeface="Helvetica"/>
                <a:cs typeface="Helvetica"/>
                <a:sym typeface="Helvetica"/>
              </a:rPr>
              <a:t>attendance</a:t>
            </a:r>
            <a:r>
              <a:rPr sz="3600"/>
              <a:t> than those who don’t.</a:t>
            </a:r>
          </a:p>
        </p:txBody>
      </p:sp>
      <p:sp>
        <p:nvSpPr>
          <p:cNvPr id="154" name="Shape 154"/>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pic>
        <p:nvPicPr>
          <p:cNvPr id="155" name="pasted-image.tif"/>
          <p:cNvPicPr/>
          <p:nvPr/>
        </p:nvPicPr>
        <p:blipFill>
          <a:blip r:embed="rId2">
            <a:extLst/>
          </a:blip>
          <a:stretch>
            <a:fillRect/>
          </a:stretch>
        </p:blipFill>
        <p:spPr>
          <a:xfrm>
            <a:off x="10252506" y="60056"/>
            <a:ext cx="2168807" cy="2927888"/>
          </a:xfrm>
          <a:prstGeom prst="rect">
            <a:avLst/>
          </a:prstGeom>
          <a:ln w="12700">
            <a:miter lim="400000"/>
          </a:ln>
        </p:spPr>
      </p:pic>
      <p:graphicFrame>
        <p:nvGraphicFramePr>
          <p:cNvPr id="156" name="Chart 156"/>
          <p:cNvGraphicFramePr/>
          <p:nvPr/>
        </p:nvGraphicFramePr>
        <p:xfrm>
          <a:off x="7984080" y="3303213"/>
          <a:ext cx="3741636" cy="4899774"/>
        </p:xfrm>
        <a:graphic xmlns:a="http://schemas.openxmlformats.org/drawingml/2006/main">
          <a:graphicData uri="http://schemas.openxmlformats.org/drawingml/2006/chart">
            <c:chart xmlns:c="http://schemas.openxmlformats.org/drawingml/2006/chart" r:id="rId3"/>
          </a:graphicData>
        </a:graphic>
      </p:graphicFrame>
      <p:sp>
        <p:nvSpPr>
          <p:cNvPr id="157" name="Shape 157"/>
          <p:cNvSpPr/>
          <p:nvPr/>
        </p:nvSpPr>
        <p:spPr>
          <a:xfrm>
            <a:off x="8321037" y="7849323"/>
            <a:ext cx="1766164"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Without</a:t>
            </a:r>
            <a:endParaRPr sz="3600"/>
          </a:p>
          <a:p>
            <a:pPr lvl="0">
              <a:defRPr sz="1800"/>
            </a:pPr>
            <a:r>
              <a:rPr sz="3600"/>
              <a:t>Arts</a:t>
            </a:r>
          </a:p>
        </p:txBody>
      </p:sp>
      <p:sp>
        <p:nvSpPr>
          <p:cNvPr id="158" name="Shape 158"/>
          <p:cNvSpPr/>
          <p:nvPr/>
        </p:nvSpPr>
        <p:spPr>
          <a:xfrm>
            <a:off x="10323716" y="7849323"/>
            <a:ext cx="1130657"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With</a:t>
            </a:r>
            <a:endParaRPr sz="3600"/>
          </a:p>
          <a:p>
            <a:pPr lvl="0">
              <a:defRPr sz="1800"/>
            </a:pPr>
            <a:r>
              <a:rPr sz="3600"/>
              <a:t>Arts</a:t>
            </a:r>
          </a:p>
        </p:txBody>
      </p:sp>
    </p:spTree>
  </p:cSld>
  <p:clrMapOvr>
    <a:masterClrMapping/>
  </p:clrMapOvr>
  <p:transitio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0" name="Shape 160"/>
          <p:cNvSpPr/>
          <p:nvPr>
            <p:ph type="title"/>
          </p:nvPr>
        </p:nvSpPr>
        <p:spPr>
          <a:xfrm>
            <a:off x="1287749" y="1006357"/>
            <a:ext cx="11099801" cy="2159001"/>
          </a:xfrm>
          <a:prstGeom prst="rect">
            <a:avLst/>
          </a:prstGeom>
        </p:spPr>
        <p:txBody>
          <a:bodyPr/>
          <a:lstStyle/>
          <a:p>
            <a:pPr lvl="0">
              <a:defRPr sz="1800"/>
            </a:pPr>
            <a:r>
              <a:rPr sz="8000"/>
              <a:t>Why arts integration</a:t>
            </a:r>
          </a:p>
        </p:txBody>
      </p:sp>
      <p:sp>
        <p:nvSpPr>
          <p:cNvPr id="161" name="Shape 161"/>
          <p:cNvSpPr/>
          <p:nvPr>
            <p:ph type="body" idx="1"/>
          </p:nvPr>
        </p:nvSpPr>
        <p:spPr>
          <a:xfrm>
            <a:off x="1845279" y="2387058"/>
            <a:ext cx="5280613" cy="6286501"/>
          </a:xfrm>
          <a:prstGeom prst="rect">
            <a:avLst/>
          </a:prstGeom>
        </p:spPr>
        <p:txBody>
          <a:bodyPr/>
          <a:lstStyle>
            <a:lvl1pPr>
              <a:defRPr sz="4300"/>
            </a:lvl1pPr>
          </a:lstStyle>
          <a:p>
            <a:pPr lvl="0">
              <a:defRPr sz="1800"/>
            </a:pPr>
            <a:r>
              <a:rPr sz="4300"/>
              <a:t>79% of teachers say arts integration “totally changed their teaching”.</a:t>
            </a:r>
          </a:p>
        </p:txBody>
      </p:sp>
      <p:sp>
        <p:nvSpPr>
          <p:cNvPr id="162" name="Shape 162"/>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
        <p:nvSpPr>
          <p:cNvPr id="163" name="Shape 163"/>
          <p:cNvSpPr/>
          <p:nvPr/>
        </p:nvSpPr>
        <p:spPr>
          <a:xfrm rot="10800000">
            <a:off x="9809645" y="6586299"/>
            <a:ext cx="400660" cy="10202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0365C0"/>
          </a:solidFill>
          <a:ln w="12700">
            <a:miter lim="400000"/>
          </a:ln>
        </p:spPr>
        <p:txBody>
          <a:bodyPr lIns="0" tIns="0" rIns="0" bIns="0" anchor="ctr"/>
          <a:lstStyle/>
          <a:p>
            <a:pPr lvl="0">
              <a:defRPr sz="3000">
                <a:solidFill>
                  <a:srgbClr val="FFFFFF"/>
                </a:solidFill>
                <a:latin typeface="Gill Sans"/>
                <a:ea typeface="Gill Sans"/>
                <a:cs typeface="Gill Sans"/>
                <a:sym typeface="Gill Sans"/>
              </a:defRPr>
            </a:pPr>
          </a:p>
        </p:txBody>
      </p:sp>
      <p:sp>
        <p:nvSpPr>
          <p:cNvPr id="164" name="Shape 164"/>
          <p:cNvSpPr/>
          <p:nvPr/>
        </p:nvSpPr>
        <p:spPr>
          <a:xfrm flipH="1">
            <a:off x="9809643" y="3454059"/>
            <a:ext cx="400661" cy="10202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0365C0"/>
          </a:solidFill>
          <a:ln w="12700">
            <a:miter lim="400000"/>
          </a:ln>
        </p:spPr>
        <p:txBody>
          <a:bodyPr lIns="38100" tIns="38100" rIns="38100" bIns="38100" anchor="ctr"/>
          <a:lstStyle/>
          <a:p>
            <a:pPr lvl="0" defTabSz="457200">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65" name="Shape 165"/>
          <p:cNvSpPr/>
          <p:nvPr/>
        </p:nvSpPr>
        <p:spPr>
          <a:xfrm rot="11884920">
            <a:off x="9323175" y="6508874"/>
            <a:ext cx="400645" cy="10202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0365C0"/>
          </a:solidFill>
          <a:ln w="12700">
            <a:miter lim="400000"/>
          </a:ln>
        </p:spPr>
        <p:txBody>
          <a:bodyPr lIns="0" tIns="0" rIns="0" bIns="0" anchor="ctr"/>
          <a:lstStyle/>
          <a:p>
            <a:pPr lvl="0">
              <a:defRPr sz="3000">
                <a:solidFill>
                  <a:srgbClr val="FFFFFF"/>
                </a:solidFill>
                <a:latin typeface="Gill Sans"/>
                <a:ea typeface="Gill Sans"/>
                <a:cs typeface="Gill Sans"/>
                <a:sym typeface="Gill Sans"/>
              </a:defRPr>
            </a:pPr>
          </a:p>
        </p:txBody>
      </p:sp>
      <p:sp>
        <p:nvSpPr>
          <p:cNvPr id="166" name="Shape 166"/>
          <p:cNvSpPr/>
          <p:nvPr/>
        </p:nvSpPr>
        <p:spPr>
          <a:xfrm flipH="1" rot="1084920">
            <a:off x="10296128" y="3531445"/>
            <a:ext cx="400644" cy="10203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0365C0"/>
          </a:solidFill>
          <a:ln w="12700">
            <a:miter lim="400000"/>
          </a:ln>
        </p:spPr>
        <p:txBody>
          <a:bodyPr lIns="38100" tIns="38100" rIns="38100" bIns="38100" anchor="ctr"/>
          <a:lstStyle/>
          <a:p>
            <a:pPr lvl="0" defTabSz="457200">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67" name="Shape 167"/>
          <p:cNvSpPr/>
          <p:nvPr/>
        </p:nvSpPr>
        <p:spPr>
          <a:xfrm rot="12959239">
            <a:off x="8888777" y="6287146"/>
            <a:ext cx="400603" cy="10204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0365C0"/>
          </a:solidFill>
          <a:ln w="12700">
            <a:miter lim="400000"/>
          </a:ln>
        </p:spPr>
        <p:txBody>
          <a:bodyPr lIns="0" tIns="0" rIns="0" bIns="0" anchor="ctr"/>
          <a:lstStyle/>
          <a:p>
            <a:pPr lvl="0">
              <a:defRPr sz="3000">
                <a:solidFill>
                  <a:srgbClr val="FFFFFF"/>
                </a:solidFill>
                <a:latin typeface="Gill Sans"/>
                <a:ea typeface="Gill Sans"/>
                <a:cs typeface="Gill Sans"/>
                <a:sym typeface="Gill Sans"/>
              </a:defRPr>
            </a:pPr>
          </a:p>
        </p:txBody>
      </p:sp>
      <p:sp>
        <p:nvSpPr>
          <p:cNvPr id="168" name="Shape 168"/>
          <p:cNvSpPr/>
          <p:nvPr/>
        </p:nvSpPr>
        <p:spPr>
          <a:xfrm flipH="1" rot="2159238">
            <a:off x="10730568" y="3753068"/>
            <a:ext cx="400603" cy="10204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0365C0"/>
          </a:solidFill>
          <a:ln w="12700">
            <a:miter lim="400000"/>
          </a:ln>
        </p:spPr>
        <p:txBody>
          <a:bodyPr lIns="38100" tIns="38100" rIns="38100" bIns="38100" anchor="ctr"/>
          <a:lstStyle/>
          <a:p>
            <a:pPr lvl="0" defTabSz="457200">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69" name="Shape 169"/>
          <p:cNvSpPr/>
          <p:nvPr/>
        </p:nvSpPr>
        <p:spPr>
          <a:xfrm rot="14035432">
            <a:off x="8543195" y="5942018"/>
            <a:ext cx="400551" cy="10205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0365C0"/>
          </a:solidFill>
          <a:ln w="12700">
            <a:miter lim="400000"/>
          </a:ln>
        </p:spPr>
        <p:txBody>
          <a:bodyPr lIns="0" tIns="0" rIns="0" bIns="0" anchor="ctr"/>
          <a:lstStyle/>
          <a:p>
            <a:pPr lvl="0">
              <a:defRPr sz="3000">
                <a:solidFill>
                  <a:srgbClr val="FFFFFF"/>
                </a:solidFill>
                <a:latin typeface="Gill Sans"/>
                <a:ea typeface="Gill Sans"/>
                <a:cs typeface="Gill Sans"/>
                <a:sym typeface="Gill Sans"/>
              </a:defRPr>
            </a:pPr>
          </a:p>
        </p:txBody>
      </p:sp>
      <p:sp>
        <p:nvSpPr>
          <p:cNvPr id="170" name="Shape 170"/>
          <p:cNvSpPr/>
          <p:nvPr/>
        </p:nvSpPr>
        <p:spPr>
          <a:xfrm flipH="1" rot="3235433">
            <a:off x="11076202" y="4098067"/>
            <a:ext cx="400551" cy="10205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0365C0"/>
          </a:solidFill>
          <a:ln w="12700">
            <a:miter lim="400000"/>
          </a:ln>
        </p:spPr>
        <p:txBody>
          <a:bodyPr lIns="38100" tIns="38100" rIns="38100" bIns="38100" anchor="ctr"/>
          <a:lstStyle/>
          <a:p>
            <a:pPr lvl="0" defTabSz="457200">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71" name="Shape 171"/>
          <p:cNvSpPr/>
          <p:nvPr/>
        </p:nvSpPr>
        <p:spPr>
          <a:xfrm rot="15114838">
            <a:off x="8320296" y="5505998"/>
            <a:ext cx="400510" cy="10206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0365C0"/>
          </a:solidFill>
          <a:ln w="12700">
            <a:miter lim="400000"/>
          </a:ln>
        </p:spPr>
        <p:txBody>
          <a:bodyPr lIns="0" tIns="0" rIns="0" bIns="0" anchor="ctr"/>
          <a:lstStyle/>
          <a:p>
            <a:pPr lvl="0">
              <a:defRPr sz="3000">
                <a:solidFill>
                  <a:srgbClr val="FFFFFF"/>
                </a:solidFill>
                <a:latin typeface="Gill Sans"/>
                <a:ea typeface="Gill Sans"/>
                <a:cs typeface="Gill Sans"/>
                <a:sym typeface="Gill Sans"/>
              </a:defRPr>
            </a:pPr>
          </a:p>
        </p:txBody>
      </p:sp>
      <p:sp>
        <p:nvSpPr>
          <p:cNvPr id="172" name="Shape 172"/>
          <p:cNvSpPr/>
          <p:nvPr/>
        </p:nvSpPr>
        <p:spPr>
          <a:xfrm flipH="1" rot="4314838">
            <a:off x="11299139" y="4533980"/>
            <a:ext cx="400510" cy="10206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0365C0"/>
          </a:solidFill>
          <a:ln w="12700">
            <a:miter lim="400000"/>
          </a:ln>
        </p:spPr>
        <p:txBody>
          <a:bodyPr lIns="38100" tIns="38100" rIns="38100" bIns="38100" anchor="ctr"/>
          <a:lstStyle/>
          <a:p>
            <a:pPr lvl="0" defTabSz="457200">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73" name="Shape 173"/>
          <p:cNvSpPr/>
          <p:nvPr/>
        </p:nvSpPr>
        <p:spPr>
          <a:xfrm rot="16199998">
            <a:off x="8242952" y="5019969"/>
            <a:ext cx="400494" cy="10206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C1D0D5"/>
          </a:solidFill>
          <a:ln w="12700">
            <a:miter lim="400000"/>
          </a:ln>
        </p:spPr>
        <p:txBody>
          <a:bodyPr lIns="0" tIns="0" rIns="0" bIns="0" anchor="ctr"/>
          <a:lstStyle/>
          <a:p>
            <a:pPr lvl="0">
              <a:defRPr sz="3000">
                <a:solidFill>
                  <a:srgbClr val="FFFFFF"/>
                </a:solidFill>
                <a:latin typeface="Gill Sans"/>
                <a:ea typeface="Gill Sans"/>
                <a:cs typeface="Gill Sans"/>
                <a:sym typeface="Gill Sans"/>
              </a:defRPr>
            </a:pPr>
          </a:p>
        </p:txBody>
      </p:sp>
      <p:sp>
        <p:nvSpPr>
          <p:cNvPr id="174" name="Shape 174"/>
          <p:cNvSpPr/>
          <p:nvPr/>
        </p:nvSpPr>
        <p:spPr>
          <a:xfrm flipH="1" rot="5399998">
            <a:off x="11376498" y="5019969"/>
            <a:ext cx="400494" cy="10206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0365C0"/>
          </a:solidFill>
          <a:ln w="12700">
            <a:miter lim="400000"/>
          </a:ln>
        </p:spPr>
        <p:txBody>
          <a:bodyPr lIns="0" tIns="0" rIns="0" bIns="0" anchor="ctr"/>
          <a:lstStyle/>
          <a:p>
            <a:pPr lvl="0">
              <a:defRPr sz="3000">
                <a:solidFill>
                  <a:srgbClr val="FFFFFF"/>
                </a:solidFill>
                <a:latin typeface="Gill Sans"/>
                <a:ea typeface="Gill Sans"/>
                <a:cs typeface="Gill Sans"/>
                <a:sym typeface="Gill Sans"/>
              </a:defRPr>
            </a:pPr>
          </a:p>
        </p:txBody>
      </p:sp>
      <p:sp>
        <p:nvSpPr>
          <p:cNvPr id="175" name="Shape 175"/>
          <p:cNvSpPr/>
          <p:nvPr/>
        </p:nvSpPr>
        <p:spPr>
          <a:xfrm rot="17285771">
            <a:off x="8320382" y="4533717"/>
            <a:ext cx="400509" cy="10206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C1D0D5"/>
          </a:solidFill>
          <a:ln w="12700">
            <a:miter lim="400000"/>
          </a:ln>
        </p:spPr>
        <p:txBody>
          <a:bodyPr lIns="0" tIns="0" rIns="0" bIns="0" anchor="ctr"/>
          <a:lstStyle/>
          <a:p>
            <a:pPr lvl="0">
              <a:defRPr sz="3000">
                <a:solidFill>
                  <a:srgbClr val="FFFFFF"/>
                </a:solidFill>
                <a:latin typeface="Gill Sans"/>
                <a:ea typeface="Gill Sans"/>
                <a:cs typeface="Gill Sans"/>
                <a:sym typeface="Gill Sans"/>
              </a:defRPr>
            </a:pPr>
          </a:p>
        </p:txBody>
      </p:sp>
      <p:sp>
        <p:nvSpPr>
          <p:cNvPr id="176" name="Shape 176"/>
          <p:cNvSpPr/>
          <p:nvPr/>
        </p:nvSpPr>
        <p:spPr>
          <a:xfrm flipH="1" rot="6485771">
            <a:off x="11299052" y="5506262"/>
            <a:ext cx="400510" cy="10206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0365C0"/>
          </a:solidFill>
          <a:ln w="12700">
            <a:miter lim="400000"/>
          </a:ln>
        </p:spPr>
        <p:txBody>
          <a:bodyPr lIns="0" tIns="0" rIns="0" bIns="0" anchor="ctr"/>
          <a:lstStyle/>
          <a:p>
            <a:pPr lvl="0">
              <a:defRPr sz="3000">
                <a:solidFill>
                  <a:srgbClr val="FFFFFF"/>
                </a:solidFill>
                <a:latin typeface="Gill Sans"/>
                <a:ea typeface="Gill Sans"/>
                <a:cs typeface="Gill Sans"/>
                <a:sym typeface="Gill Sans"/>
              </a:defRPr>
            </a:pPr>
          </a:p>
        </p:txBody>
      </p:sp>
      <p:sp>
        <p:nvSpPr>
          <p:cNvPr id="177" name="Shape 177"/>
          <p:cNvSpPr/>
          <p:nvPr/>
        </p:nvSpPr>
        <p:spPr>
          <a:xfrm rot="18360602">
            <a:off x="8542127" y="4099530"/>
            <a:ext cx="400551" cy="10205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C1D0D5"/>
          </a:solidFill>
          <a:ln w="12700">
            <a:miter lim="400000"/>
          </a:ln>
        </p:spPr>
        <p:txBody>
          <a:bodyPr lIns="0" tIns="0" rIns="0" bIns="0" anchor="ctr"/>
          <a:lstStyle/>
          <a:p>
            <a:pPr lvl="0">
              <a:defRPr sz="3000">
                <a:solidFill>
                  <a:srgbClr val="FFFFFF"/>
                </a:solidFill>
                <a:latin typeface="Gill Sans"/>
                <a:ea typeface="Gill Sans"/>
                <a:cs typeface="Gill Sans"/>
                <a:sym typeface="Gill Sans"/>
              </a:defRPr>
            </a:pPr>
          </a:p>
        </p:txBody>
      </p:sp>
      <p:sp>
        <p:nvSpPr>
          <p:cNvPr id="178" name="Shape 178"/>
          <p:cNvSpPr/>
          <p:nvPr/>
        </p:nvSpPr>
        <p:spPr>
          <a:xfrm flipH="1" rot="7560602">
            <a:off x="11077264" y="5940555"/>
            <a:ext cx="400551" cy="10205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0365C0"/>
          </a:solidFill>
          <a:ln w="12700">
            <a:miter lim="400000"/>
          </a:ln>
        </p:spPr>
        <p:txBody>
          <a:bodyPr lIns="0" tIns="0" rIns="0" bIns="0" anchor="ctr"/>
          <a:lstStyle/>
          <a:p>
            <a:pPr lvl="0">
              <a:defRPr sz="3000">
                <a:solidFill>
                  <a:srgbClr val="FFFFFF"/>
                </a:solidFill>
                <a:latin typeface="Gill Sans"/>
                <a:ea typeface="Gill Sans"/>
                <a:cs typeface="Gill Sans"/>
                <a:sym typeface="Gill Sans"/>
              </a:defRPr>
            </a:pPr>
          </a:p>
        </p:txBody>
      </p:sp>
      <p:sp>
        <p:nvSpPr>
          <p:cNvPr id="179" name="Shape 179"/>
          <p:cNvSpPr/>
          <p:nvPr/>
        </p:nvSpPr>
        <p:spPr>
          <a:xfrm rot="19436794">
            <a:off x="8887309" y="3754132"/>
            <a:ext cx="400603" cy="10204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C1D0D5"/>
          </a:solidFill>
          <a:ln w="12700">
            <a:miter lim="400000"/>
          </a:ln>
        </p:spPr>
        <p:txBody>
          <a:bodyPr lIns="0" tIns="0" rIns="0" bIns="0" anchor="ctr"/>
          <a:lstStyle/>
          <a:p>
            <a:pPr lvl="0">
              <a:defRPr sz="3000">
                <a:solidFill>
                  <a:srgbClr val="FFFFFF"/>
                </a:solidFill>
                <a:latin typeface="Gill Sans"/>
                <a:ea typeface="Gill Sans"/>
                <a:cs typeface="Gill Sans"/>
                <a:sym typeface="Gill Sans"/>
              </a:defRPr>
            </a:pPr>
          </a:p>
        </p:txBody>
      </p:sp>
      <p:sp>
        <p:nvSpPr>
          <p:cNvPr id="180" name="Shape 180"/>
          <p:cNvSpPr/>
          <p:nvPr/>
        </p:nvSpPr>
        <p:spPr>
          <a:xfrm flipH="1" rot="8636794">
            <a:off x="10732029" y="6286081"/>
            <a:ext cx="400603" cy="10204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0365C0"/>
          </a:solidFill>
          <a:ln w="12700">
            <a:miter lim="400000"/>
          </a:ln>
        </p:spPr>
        <p:txBody>
          <a:bodyPr lIns="0" tIns="0" rIns="0" bIns="0" anchor="ctr"/>
          <a:lstStyle/>
          <a:p>
            <a:pPr lvl="0">
              <a:defRPr sz="3000">
                <a:solidFill>
                  <a:srgbClr val="FFFFFF"/>
                </a:solidFill>
                <a:latin typeface="Gill Sans"/>
                <a:ea typeface="Gill Sans"/>
                <a:cs typeface="Gill Sans"/>
                <a:sym typeface="Gill Sans"/>
              </a:defRPr>
            </a:pPr>
          </a:p>
        </p:txBody>
      </p:sp>
      <p:sp>
        <p:nvSpPr>
          <p:cNvPr id="181" name="Shape 181"/>
          <p:cNvSpPr/>
          <p:nvPr/>
        </p:nvSpPr>
        <p:spPr>
          <a:xfrm rot="20515686">
            <a:off x="9323436" y="3531359"/>
            <a:ext cx="400644" cy="10203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0365C0"/>
          </a:solidFill>
          <a:ln w="12700">
            <a:miter lim="400000"/>
          </a:ln>
        </p:spPr>
        <p:txBody>
          <a:bodyPr lIns="38100" tIns="38100" rIns="38100" bIns="38100" anchor="ctr"/>
          <a:lstStyle/>
          <a:p>
            <a:pPr lvl="0" defTabSz="457200">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82" name="Shape 182"/>
          <p:cNvSpPr/>
          <p:nvPr/>
        </p:nvSpPr>
        <p:spPr>
          <a:xfrm flipH="1" rot="9715686">
            <a:off x="10295859" y="6508958"/>
            <a:ext cx="400644" cy="10203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0365C0"/>
          </a:solidFill>
          <a:ln w="12700">
            <a:miter lim="400000"/>
          </a:ln>
        </p:spPr>
        <p:txBody>
          <a:bodyPr lIns="0" tIns="0" rIns="0" bIns="0" anchor="ctr"/>
          <a:lstStyle/>
          <a:p>
            <a:pPr lvl="0">
              <a:defRPr sz="3000">
                <a:solidFill>
                  <a:srgbClr val="FFFFFF"/>
                </a:solidFill>
                <a:latin typeface="Gill Sans"/>
                <a:ea typeface="Gill Sans"/>
                <a:cs typeface="Gill Sans"/>
                <a:sym typeface="Gill Sans"/>
              </a:defRPr>
            </a:pPr>
          </a:p>
        </p:txBody>
      </p:sp>
      <p:sp>
        <p:nvSpPr>
          <p:cNvPr id="183" name="Shape 183"/>
          <p:cNvSpPr/>
          <p:nvPr/>
        </p:nvSpPr>
        <p:spPr>
          <a:xfrm>
            <a:off x="9246286" y="4763485"/>
            <a:ext cx="1524001" cy="1524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defRPr sz="5800">
                <a:solidFill>
                  <a:srgbClr val="7D878A"/>
                </a:solidFill>
                <a:latin typeface="Helvetica Neue Bold Condensed"/>
                <a:ea typeface="Helvetica Neue Bold Condensed"/>
                <a:cs typeface="Helvetica Neue Bold Condensed"/>
                <a:sym typeface="Helvetica Neue Bold Condensed"/>
              </a:defRPr>
            </a:lvl1pPr>
          </a:lstStyle>
          <a:p>
            <a:pPr lvl="0">
              <a:defRPr sz="1800">
                <a:solidFill>
                  <a:srgbClr val="000000"/>
                </a:solidFill>
              </a:defRPr>
            </a:pPr>
            <a:r>
              <a:rPr sz="5800">
                <a:solidFill>
                  <a:srgbClr val="7D878A"/>
                </a:solidFill>
              </a:rPr>
              <a:t>79%</a:t>
            </a:r>
          </a:p>
        </p:txBody>
      </p:sp>
      <p:sp>
        <p:nvSpPr>
          <p:cNvPr id="184" name="Shape 184"/>
          <p:cNvSpPr/>
          <p:nvPr/>
        </p:nvSpPr>
        <p:spPr>
          <a:xfrm>
            <a:off x="3960959" y="8276821"/>
            <a:ext cx="7922057"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4200"/>
              </a:spcBef>
              <a:defRPr i="1" sz="3200"/>
            </a:lvl1pPr>
          </a:lstStyle>
          <a:p>
            <a:pPr lvl="0">
              <a:defRPr i="0" sz="1800"/>
            </a:pPr>
            <a:r>
              <a:rPr i="1" sz="3200"/>
              <a:t>Journal for Learning Through the Arts 2014</a:t>
            </a:r>
          </a:p>
        </p:txBody>
      </p:sp>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 name="Shape 52"/>
          <p:cNvSpPr/>
          <p:nvPr>
            <p:ph type="title"/>
          </p:nvPr>
        </p:nvSpPr>
        <p:spPr>
          <a:prstGeom prst="rect">
            <a:avLst/>
          </a:prstGeom>
        </p:spPr>
        <p:txBody>
          <a:bodyPr/>
          <a:lstStyle/>
          <a:p>
            <a:pPr lvl="0">
              <a:defRPr sz="1800"/>
            </a:pPr>
            <a:r>
              <a:rPr sz="4200"/>
              <a:t>What is arts integration?</a:t>
            </a:r>
          </a:p>
        </p:txBody>
      </p:sp>
      <p:grpSp>
        <p:nvGrpSpPr>
          <p:cNvPr id="55" name="Group 55"/>
          <p:cNvGrpSpPr/>
          <p:nvPr/>
        </p:nvGrpSpPr>
        <p:grpSpPr>
          <a:xfrm>
            <a:off x="5489810" y="2565400"/>
            <a:ext cx="5187480" cy="5187479"/>
            <a:chOff x="0" y="0"/>
            <a:chExt cx="5187478" cy="5187478"/>
          </a:xfrm>
        </p:grpSpPr>
        <p:sp>
          <p:nvSpPr>
            <p:cNvPr id="53" name="Shape 53"/>
            <p:cNvSpPr/>
            <p:nvPr/>
          </p:nvSpPr>
          <p:spPr>
            <a:xfrm>
              <a:off x="0" y="0"/>
              <a:ext cx="5187479" cy="518747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56837">
                <a:alpha val="59899"/>
              </a:srgbClr>
            </a:solidFill>
            <a:ln w="12700" cap="flat">
              <a:noFill/>
              <a:miter lim="400000"/>
            </a:ln>
            <a:effectLst/>
          </p:spPr>
          <p:txBody>
            <a:bodyPr wrap="square" lIns="0" tIns="0" rIns="0" bIns="0" numCol="1" anchor="ctr">
              <a:noAutofit/>
            </a:bodyPr>
            <a:lstStyle/>
            <a:p>
              <a:pPr lvl="0">
                <a:defRPr>
                  <a:solidFill>
                    <a:srgbClr val="FFFFFF"/>
                  </a:solidFill>
                  <a:latin typeface="Helvetica Neue Light"/>
                  <a:ea typeface="Helvetica Neue Light"/>
                  <a:cs typeface="Helvetica Neue Light"/>
                  <a:sym typeface="Helvetica Neue Light"/>
                </a:defRPr>
              </a:pPr>
            </a:p>
          </p:txBody>
        </p:sp>
        <p:sp>
          <p:nvSpPr>
            <p:cNvPr id="54" name="Shape 54"/>
            <p:cNvSpPr/>
            <p:nvPr/>
          </p:nvSpPr>
          <p:spPr>
            <a:xfrm>
              <a:off x="2720663" y="1556030"/>
              <a:ext cx="2248053" cy="12059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0">
                <a:defRPr sz="1800"/>
              </a:pPr>
              <a:r>
                <a:rPr sz="3600">
                  <a:latin typeface="Helvetica Neue Light"/>
                  <a:ea typeface="Helvetica Neue Light"/>
                  <a:cs typeface="Helvetica Neue Light"/>
                  <a:sym typeface="Helvetica Neue Light"/>
                </a:rPr>
                <a:t>Core </a:t>
              </a:r>
              <a:endParaRPr sz="3600">
                <a:latin typeface="Helvetica Neue Light"/>
                <a:ea typeface="Helvetica Neue Light"/>
                <a:cs typeface="Helvetica Neue Light"/>
                <a:sym typeface="Helvetica Neue Light"/>
              </a:endParaRPr>
            </a:p>
            <a:p>
              <a:pPr lvl="0">
                <a:defRPr sz="1800"/>
              </a:pPr>
              <a:r>
                <a:rPr sz="3600">
                  <a:latin typeface="Helvetica Neue Light"/>
                  <a:ea typeface="Helvetica Neue Light"/>
                  <a:cs typeface="Helvetica Neue Light"/>
                  <a:sym typeface="Helvetica Neue Light"/>
                </a:rPr>
                <a:t>Curriculum</a:t>
              </a:r>
            </a:p>
          </p:txBody>
        </p:sp>
      </p:grpSp>
      <p:grpSp>
        <p:nvGrpSpPr>
          <p:cNvPr id="58" name="Group 58"/>
          <p:cNvGrpSpPr/>
          <p:nvPr/>
        </p:nvGrpSpPr>
        <p:grpSpPr>
          <a:xfrm>
            <a:off x="2911710" y="2717800"/>
            <a:ext cx="5187480" cy="5187479"/>
            <a:chOff x="0" y="0"/>
            <a:chExt cx="5187478" cy="5187478"/>
          </a:xfrm>
        </p:grpSpPr>
        <p:sp>
          <p:nvSpPr>
            <p:cNvPr id="56" name="Shape 56"/>
            <p:cNvSpPr/>
            <p:nvPr/>
          </p:nvSpPr>
          <p:spPr>
            <a:xfrm>
              <a:off x="0" y="0"/>
              <a:ext cx="5187479" cy="518747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flip="none" rotWithShape="1">
              <a:gsLst>
                <a:gs pos="0">
                  <a:srgbClr val="AD584F">
                    <a:alpha val="85022"/>
                  </a:srgbClr>
                </a:gs>
                <a:gs pos="100000">
                  <a:srgbClr val="763A34">
                    <a:alpha val="85022"/>
                  </a:srgbClr>
                </a:gs>
              </a:gsLst>
              <a:lin ang="5400000" scaled="0"/>
            </a:gradFill>
            <a:ln w="12700" cap="flat">
              <a:noFill/>
              <a:miter lim="400000"/>
            </a:ln>
            <a:effectLst/>
          </p:spPr>
          <p:txBody>
            <a:bodyPr wrap="square" lIns="0" tIns="0" rIns="0" bIns="0" numCol="1" anchor="ctr">
              <a:noAutofit/>
            </a:bodyPr>
            <a:lstStyle/>
            <a:p>
              <a:pPr lvl="0">
                <a:defRPr>
                  <a:solidFill>
                    <a:srgbClr val="FFFFFF"/>
                  </a:solidFill>
                  <a:latin typeface="Helvetica Neue Light"/>
                  <a:ea typeface="Helvetica Neue Light"/>
                  <a:cs typeface="Helvetica Neue Light"/>
                  <a:sym typeface="Helvetica Neue Light"/>
                </a:defRPr>
              </a:pPr>
            </a:p>
          </p:txBody>
        </p:sp>
        <p:sp>
          <p:nvSpPr>
            <p:cNvPr id="57" name="Shape 57"/>
            <p:cNvSpPr/>
            <p:nvPr/>
          </p:nvSpPr>
          <p:spPr>
            <a:xfrm>
              <a:off x="167963" y="1556030"/>
              <a:ext cx="2248053" cy="12059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0">
                <a:defRPr sz="1800"/>
              </a:pPr>
              <a:r>
                <a:rPr sz="3600">
                  <a:latin typeface="Helvetica Neue Light"/>
                  <a:ea typeface="Helvetica Neue Light"/>
                  <a:cs typeface="Helvetica Neue Light"/>
                  <a:sym typeface="Helvetica Neue Light"/>
                </a:rPr>
                <a:t>Arts </a:t>
              </a:r>
              <a:endParaRPr sz="3600">
                <a:latin typeface="Helvetica Neue Light"/>
                <a:ea typeface="Helvetica Neue Light"/>
                <a:cs typeface="Helvetica Neue Light"/>
                <a:sym typeface="Helvetica Neue Light"/>
              </a:endParaRPr>
            </a:p>
            <a:p>
              <a:pPr lvl="0">
                <a:defRPr sz="1800"/>
              </a:pPr>
              <a:r>
                <a:rPr sz="3600">
                  <a:latin typeface="Helvetica Neue Light"/>
                  <a:ea typeface="Helvetica Neue Light"/>
                  <a:cs typeface="Helvetica Neue Light"/>
                  <a:sym typeface="Helvetica Neue Light"/>
                </a:rPr>
                <a:t>Curriculum</a:t>
              </a:r>
            </a:p>
          </p:txBody>
        </p:sp>
      </p:grpSp>
      <p:sp>
        <p:nvSpPr>
          <p:cNvPr id="59" name="Shape 59"/>
          <p:cNvSpPr/>
          <p:nvPr/>
        </p:nvSpPr>
        <p:spPr>
          <a:xfrm>
            <a:off x="5611672" y="4273830"/>
            <a:ext cx="2492656" cy="120594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pPr>
            <a:r>
              <a:rPr b="1" sz="3600">
                <a:latin typeface="Helvetica Neue"/>
                <a:ea typeface="Helvetica Neue"/>
                <a:cs typeface="Helvetica Neue"/>
                <a:sym typeface="Helvetica Neue"/>
              </a:rPr>
              <a:t>Arts </a:t>
            </a:r>
            <a:endParaRPr b="1" sz="3600">
              <a:latin typeface="Helvetica Neue"/>
              <a:ea typeface="Helvetica Neue"/>
              <a:cs typeface="Helvetica Neue"/>
              <a:sym typeface="Helvetica Neue"/>
            </a:endParaRPr>
          </a:p>
          <a:p>
            <a:pPr lvl="0">
              <a:defRPr sz="1800"/>
            </a:pPr>
            <a:r>
              <a:rPr b="1" sz="3600">
                <a:latin typeface="Helvetica Neue"/>
                <a:ea typeface="Helvetica Neue"/>
                <a:cs typeface="Helvetica Neue"/>
                <a:sym typeface="Helvetica Neue"/>
              </a:rPr>
              <a:t>Integration</a:t>
            </a:r>
          </a:p>
        </p:txBody>
      </p:sp>
      <p:sp>
        <p:nvSpPr>
          <p:cNvPr id="60" name="Shape 60"/>
          <p:cNvSpPr/>
          <p:nvPr/>
        </p:nvSpPr>
        <p:spPr>
          <a:xfrm>
            <a:off x="12029114" y="8738861"/>
            <a:ext cx="317603" cy="46106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400">
                <a:latin typeface="Helvetica Neue Light"/>
                <a:ea typeface="Helvetica Neue Light"/>
                <a:cs typeface="Helvetica Neue Light"/>
                <a:sym typeface="Helvetica Neue Light"/>
              </a:defRPr>
            </a:lvl1pPr>
          </a:lstStyle>
          <a:p>
            <a:pPr lvl="0">
              <a:defRPr sz="1800"/>
            </a:pPr>
            <a:r>
              <a:rPr sz="2400"/>
              <a:t>B</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 grpId="1" fill="hold">
                                  <p:stCondLst>
                                    <p:cond delay="0"/>
                                  </p:stCondLst>
                                  <p:iterate type="el" backwards="0">
                                    <p:tmAbs val="0"/>
                                  </p:iterate>
                                  <p:childTnLst>
                                    <p:set>
                                      <p:cBhvr>
                                        <p:cTn id="6" fill="hold"/>
                                        <p:tgtEl>
                                          <p:spTgt spid="58"/>
                                        </p:tgtEl>
                                        <p:attrNameLst>
                                          <p:attrName>style.visibility</p:attrName>
                                        </p:attrNameLst>
                                      </p:cBhvr>
                                      <p:to>
                                        <p:strVal val="visible"/>
                                      </p:to>
                                    </p:set>
                                    <p:anim calcmode="lin" valueType="num">
                                      <p:cBhvr>
                                        <p:cTn id="7" dur="1000" fill="hold"/>
                                        <p:tgtEl>
                                          <p:spTgt spid="58"/>
                                        </p:tgtEl>
                                        <p:attrNameLst>
                                          <p:attrName>ppt_x</p:attrName>
                                        </p:attrNameLst>
                                      </p:cBhvr>
                                      <p:tavLst>
                                        <p:tav tm="0">
                                          <p:val>
                                            <p:strVal val="0-#ppt_w/2"/>
                                          </p:val>
                                        </p:tav>
                                        <p:tav tm="100000">
                                          <p:val>
                                            <p:strVal val="#ppt_x"/>
                                          </p:val>
                                        </p:tav>
                                      </p:tavLst>
                                    </p:anim>
                                    <p:anim calcmode="lin" valueType="num">
                                      <p:cBhvr>
                                        <p:cTn id="8" dur="10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2" presetID="2" grpId="2" fill="hold">
                                  <p:stCondLst>
                                    <p:cond delay="0"/>
                                  </p:stCondLst>
                                  <p:iterate type="el" backwards="0">
                                    <p:tmAbs val="0"/>
                                  </p:iterate>
                                  <p:childTnLst>
                                    <p:set>
                                      <p:cBhvr>
                                        <p:cTn id="12" fill="hold"/>
                                        <p:tgtEl>
                                          <p:spTgt spid="55"/>
                                        </p:tgtEl>
                                        <p:attrNameLst>
                                          <p:attrName>style.visibility</p:attrName>
                                        </p:attrNameLst>
                                      </p:cBhvr>
                                      <p:to>
                                        <p:strVal val="visible"/>
                                      </p:to>
                                    </p:set>
                                    <p:anim calcmode="lin" valueType="num">
                                      <p:cBhvr>
                                        <p:cTn id="13" dur="1000" fill="hold"/>
                                        <p:tgtEl>
                                          <p:spTgt spid="55"/>
                                        </p:tgtEl>
                                        <p:attrNameLst>
                                          <p:attrName>ppt_x</p:attrName>
                                        </p:attrNameLst>
                                      </p:cBhvr>
                                      <p:tavLst>
                                        <p:tav tm="0">
                                          <p:val>
                                            <p:strVal val="1+#ppt_w/2"/>
                                          </p:val>
                                        </p:tav>
                                        <p:tav tm="100000">
                                          <p:val>
                                            <p:strVal val="#ppt_x"/>
                                          </p:val>
                                        </p:tav>
                                      </p:tavLst>
                                    </p:anim>
                                    <p:anim calcmode="lin" valueType="num">
                                      <p:cBhvr>
                                        <p:cTn id="14" dur="1000" fill="hold"/>
                                        <p:tgtEl>
                                          <p:spTgt spid="5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0" presetID="9" grpId="3" fill="hold">
                                  <p:stCondLst>
                                    <p:cond delay="0"/>
                                  </p:stCondLst>
                                  <p:iterate type="el" backwards="0">
                                    <p:tmAbs val="0"/>
                                  </p:iterate>
                                  <p:childTnLst>
                                    <p:set>
                                      <p:cBhvr>
                                        <p:cTn id="18" fill="hold"/>
                                        <p:tgtEl>
                                          <p:spTgt spid="59"/>
                                        </p:tgtEl>
                                        <p:attrNameLst>
                                          <p:attrName>style.visibility</p:attrName>
                                        </p:attrNameLst>
                                      </p:cBhvr>
                                      <p:to>
                                        <p:strVal val="visible"/>
                                      </p:to>
                                    </p:set>
                                    <p:animEffect filter="dissolve" transition="in">
                                      <p:cBhvr>
                                        <p:cTn id="19" dur="1000"/>
                                        <p:tgtEl>
                                          <p:spTgt spid="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9" grpId="3"/>
      <p:bldP build="whole" bldLvl="1" animBg="1" rev="0" advAuto="0" spid="55" grpId="2"/>
      <p:bldP build="whole" bldLvl="1" animBg="1" rev="0" advAuto="0" spid="58" grpId="1"/>
    </p:bld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6" name="Shape 186"/>
          <p:cNvSpPr/>
          <p:nvPr>
            <p:ph type="title"/>
          </p:nvPr>
        </p:nvSpPr>
        <p:spPr>
          <a:xfrm>
            <a:off x="1287749" y="1006357"/>
            <a:ext cx="11099801" cy="2159001"/>
          </a:xfrm>
          <a:prstGeom prst="rect">
            <a:avLst/>
          </a:prstGeom>
        </p:spPr>
        <p:txBody>
          <a:bodyPr/>
          <a:lstStyle/>
          <a:p>
            <a:pPr lvl="0">
              <a:defRPr sz="1800"/>
            </a:pPr>
            <a:r>
              <a:rPr sz="8000"/>
              <a:t>Why arts integration</a:t>
            </a:r>
          </a:p>
        </p:txBody>
      </p:sp>
      <p:sp>
        <p:nvSpPr>
          <p:cNvPr id="187" name="Shape 187"/>
          <p:cNvSpPr/>
          <p:nvPr>
            <p:ph type="body" idx="1"/>
          </p:nvPr>
        </p:nvSpPr>
        <p:spPr>
          <a:xfrm>
            <a:off x="1825558" y="2387058"/>
            <a:ext cx="5280614" cy="6286501"/>
          </a:xfrm>
          <a:prstGeom prst="rect">
            <a:avLst/>
          </a:prstGeom>
        </p:spPr>
        <p:txBody>
          <a:bodyPr/>
          <a:lstStyle>
            <a:lvl1pPr>
              <a:defRPr sz="4300"/>
            </a:lvl1pPr>
          </a:lstStyle>
          <a:p>
            <a:pPr lvl="0">
              <a:defRPr sz="1800"/>
            </a:pPr>
            <a:r>
              <a:rPr sz="4300"/>
              <a:t>94% of teachers gained “additional ways of teaching critical thinking skills” through arts integration</a:t>
            </a:r>
          </a:p>
        </p:txBody>
      </p:sp>
      <p:sp>
        <p:nvSpPr>
          <p:cNvPr id="188" name="Shape 188"/>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
        <p:nvSpPr>
          <p:cNvPr id="189" name="Shape 189"/>
          <p:cNvSpPr/>
          <p:nvPr/>
        </p:nvSpPr>
        <p:spPr>
          <a:xfrm rot="10800000">
            <a:off x="9809645" y="6586299"/>
            <a:ext cx="400660" cy="10202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0365C0"/>
          </a:solidFill>
          <a:ln w="12700">
            <a:miter lim="400000"/>
          </a:ln>
        </p:spPr>
        <p:txBody>
          <a:bodyPr lIns="0" tIns="0" rIns="0" bIns="0" anchor="ctr"/>
          <a:lstStyle/>
          <a:p>
            <a:pPr lvl="0">
              <a:defRPr sz="3000">
                <a:solidFill>
                  <a:srgbClr val="FFFFFF"/>
                </a:solidFill>
                <a:latin typeface="Gill Sans"/>
                <a:ea typeface="Gill Sans"/>
                <a:cs typeface="Gill Sans"/>
                <a:sym typeface="Gill Sans"/>
              </a:defRPr>
            </a:pPr>
          </a:p>
        </p:txBody>
      </p:sp>
      <p:sp>
        <p:nvSpPr>
          <p:cNvPr id="190" name="Shape 190"/>
          <p:cNvSpPr/>
          <p:nvPr/>
        </p:nvSpPr>
        <p:spPr>
          <a:xfrm flipH="1">
            <a:off x="9809643" y="3454059"/>
            <a:ext cx="400661" cy="10202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0365C0"/>
          </a:solidFill>
          <a:ln w="12700">
            <a:miter lim="400000"/>
          </a:ln>
        </p:spPr>
        <p:txBody>
          <a:bodyPr lIns="38100" tIns="38100" rIns="38100" bIns="38100" anchor="ctr"/>
          <a:lstStyle/>
          <a:p>
            <a:pPr lvl="0" defTabSz="457200">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91" name="Shape 191"/>
          <p:cNvSpPr/>
          <p:nvPr/>
        </p:nvSpPr>
        <p:spPr>
          <a:xfrm rot="11884920">
            <a:off x="9323175" y="6508874"/>
            <a:ext cx="400645" cy="10202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0365C0"/>
          </a:solidFill>
          <a:ln w="12700">
            <a:miter lim="400000"/>
          </a:ln>
        </p:spPr>
        <p:txBody>
          <a:bodyPr lIns="0" tIns="0" rIns="0" bIns="0" anchor="ctr"/>
          <a:lstStyle/>
          <a:p>
            <a:pPr lvl="0">
              <a:defRPr sz="3000">
                <a:solidFill>
                  <a:srgbClr val="FFFFFF"/>
                </a:solidFill>
                <a:latin typeface="Gill Sans"/>
                <a:ea typeface="Gill Sans"/>
                <a:cs typeface="Gill Sans"/>
                <a:sym typeface="Gill Sans"/>
              </a:defRPr>
            </a:pPr>
          </a:p>
        </p:txBody>
      </p:sp>
      <p:sp>
        <p:nvSpPr>
          <p:cNvPr id="192" name="Shape 192"/>
          <p:cNvSpPr/>
          <p:nvPr/>
        </p:nvSpPr>
        <p:spPr>
          <a:xfrm flipH="1" rot="1084920">
            <a:off x="10296128" y="3531445"/>
            <a:ext cx="400644" cy="10203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0365C0"/>
          </a:solidFill>
          <a:ln w="12700">
            <a:miter lim="400000"/>
          </a:ln>
        </p:spPr>
        <p:txBody>
          <a:bodyPr lIns="38100" tIns="38100" rIns="38100" bIns="38100" anchor="ctr"/>
          <a:lstStyle/>
          <a:p>
            <a:pPr lvl="0" defTabSz="457200">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93" name="Shape 193"/>
          <p:cNvSpPr/>
          <p:nvPr/>
        </p:nvSpPr>
        <p:spPr>
          <a:xfrm rot="12959239">
            <a:off x="8888777" y="6287146"/>
            <a:ext cx="400603" cy="10204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0365C0"/>
          </a:solidFill>
          <a:ln w="12700">
            <a:miter lim="400000"/>
          </a:ln>
        </p:spPr>
        <p:txBody>
          <a:bodyPr lIns="0" tIns="0" rIns="0" bIns="0" anchor="ctr"/>
          <a:lstStyle/>
          <a:p>
            <a:pPr lvl="0">
              <a:defRPr sz="3000">
                <a:solidFill>
                  <a:srgbClr val="FFFFFF"/>
                </a:solidFill>
                <a:latin typeface="Gill Sans"/>
                <a:ea typeface="Gill Sans"/>
                <a:cs typeface="Gill Sans"/>
                <a:sym typeface="Gill Sans"/>
              </a:defRPr>
            </a:pPr>
          </a:p>
        </p:txBody>
      </p:sp>
      <p:sp>
        <p:nvSpPr>
          <p:cNvPr id="194" name="Shape 194"/>
          <p:cNvSpPr/>
          <p:nvPr/>
        </p:nvSpPr>
        <p:spPr>
          <a:xfrm flipH="1" rot="2159238">
            <a:off x="10730568" y="3753068"/>
            <a:ext cx="400603" cy="10204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0365C0"/>
          </a:solidFill>
          <a:ln w="12700">
            <a:miter lim="400000"/>
          </a:ln>
        </p:spPr>
        <p:txBody>
          <a:bodyPr lIns="38100" tIns="38100" rIns="38100" bIns="38100" anchor="ctr"/>
          <a:lstStyle/>
          <a:p>
            <a:pPr lvl="0" defTabSz="457200">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95" name="Shape 195"/>
          <p:cNvSpPr/>
          <p:nvPr/>
        </p:nvSpPr>
        <p:spPr>
          <a:xfrm rot="14035432">
            <a:off x="8543195" y="5942018"/>
            <a:ext cx="400551" cy="10205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0365C0"/>
          </a:solidFill>
          <a:ln w="12700">
            <a:miter lim="400000"/>
          </a:ln>
        </p:spPr>
        <p:txBody>
          <a:bodyPr lIns="0" tIns="0" rIns="0" bIns="0" anchor="ctr"/>
          <a:lstStyle/>
          <a:p>
            <a:pPr lvl="0">
              <a:defRPr sz="3000">
                <a:solidFill>
                  <a:srgbClr val="FFFFFF"/>
                </a:solidFill>
                <a:latin typeface="Gill Sans"/>
                <a:ea typeface="Gill Sans"/>
                <a:cs typeface="Gill Sans"/>
                <a:sym typeface="Gill Sans"/>
              </a:defRPr>
            </a:pPr>
          </a:p>
        </p:txBody>
      </p:sp>
      <p:sp>
        <p:nvSpPr>
          <p:cNvPr id="196" name="Shape 196"/>
          <p:cNvSpPr/>
          <p:nvPr/>
        </p:nvSpPr>
        <p:spPr>
          <a:xfrm flipH="1" rot="3235433">
            <a:off x="11076202" y="4098067"/>
            <a:ext cx="400551" cy="10205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0365C0"/>
          </a:solidFill>
          <a:ln w="12700">
            <a:miter lim="400000"/>
          </a:ln>
        </p:spPr>
        <p:txBody>
          <a:bodyPr lIns="38100" tIns="38100" rIns="38100" bIns="38100" anchor="ctr"/>
          <a:lstStyle/>
          <a:p>
            <a:pPr lvl="0" defTabSz="457200">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97" name="Shape 197"/>
          <p:cNvSpPr/>
          <p:nvPr/>
        </p:nvSpPr>
        <p:spPr>
          <a:xfrm rot="15114838">
            <a:off x="8320296" y="5505998"/>
            <a:ext cx="400510" cy="10206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0365C0"/>
          </a:solidFill>
          <a:ln w="12700">
            <a:miter lim="400000"/>
          </a:ln>
        </p:spPr>
        <p:txBody>
          <a:bodyPr lIns="0" tIns="0" rIns="0" bIns="0" anchor="ctr"/>
          <a:lstStyle/>
          <a:p>
            <a:pPr lvl="0">
              <a:defRPr sz="3000">
                <a:solidFill>
                  <a:srgbClr val="FFFFFF"/>
                </a:solidFill>
                <a:latin typeface="Gill Sans"/>
                <a:ea typeface="Gill Sans"/>
                <a:cs typeface="Gill Sans"/>
                <a:sym typeface="Gill Sans"/>
              </a:defRPr>
            </a:pPr>
          </a:p>
        </p:txBody>
      </p:sp>
      <p:sp>
        <p:nvSpPr>
          <p:cNvPr id="198" name="Shape 198"/>
          <p:cNvSpPr/>
          <p:nvPr/>
        </p:nvSpPr>
        <p:spPr>
          <a:xfrm flipH="1" rot="4314838">
            <a:off x="11299139" y="4533980"/>
            <a:ext cx="400510" cy="10206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0365C0"/>
          </a:solidFill>
          <a:ln w="12700">
            <a:miter lim="400000"/>
          </a:ln>
        </p:spPr>
        <p:txBody>
          <a:bodyPr lIns="38100" tIns="38100" rIns="38100" bIns="38100" anchor="ctr"/>
          <a:lstStyle/>
          <a:p>
            <a:pPr lvl="0" defTabSz="457200">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99" name="Shape 199"/>
          <p:cNvSpPr/>
          <p:nvPr/>
        </p:nvSpPr>
        <p:spPr>
          <a:xfrm rot="16199998">
            <a:off x="8242952" y="5019969"/>
            <a:ext cx="400494" cy="10206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0365C0"/>
          </a:solidFill>
          <a:ln w="12700">
            <a:miter lim="400000"/>
          </a:ln>
        </p:spPr>
        <p:txBody>
          <a:bodyPr lIns="0" tIns="0" rIns="0" bIns="0" anchor="ctr"/>
          <a:lstStyle/>
          <a:p>
            <a:pPr lvl="0">
              <a:defRPr sz="3000">
                <a:solidFill>
                  <a:srgbClr val="FFFFFF"/>
                </a:solidFill>
                <a:latin typeface="Gill Sans"/>
                <a:ea typeface="Gill Sans"/>
                <a:cs typeface="Gill Sans"/>
                <a:sym typeface="Gill Sans"/>
              </a:defRPr>
            </a:pPr>
          </a:p>
        </p:txBody>
      </p:sp>
      <p:sp>
        <p:nvSpPr>
          <p:cNvPr id="200" name="Shape 200"/>
          <p:cNvSpPr/>
          <p:nvPr/>
        </p:nvSpPr>
        <p:spPr>
          <a:xfrm flipH="1" rot="5399998">
            <a:off x="11376498" y="5019969"/>
            <a:ext cx="400494" cy="10206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0365C0"/>
          </a:solidFill>
          <a:ln w="12700">
            <a:miter lim="400000"/>
          </a:ln>
        </p:spPr>
        <p:txBody>
          <a:bodyPr lIns="0" tIns="0" rIns="0" bIns="0" anchor="ctr"/>
          <a:lstStyle/>
          <a:p>
            <a:pPr lvl="0">
              <a:defRPr sz="3000">
                <a:solidFill>
                  <a:srgbClr val="FFFFFF"/>
                </a:solidFill>
                <a:latin typeface="Gill Sans"/>
                <a:ea typeface="Gill Sans"/>
                <a:cs typeface="Gill Sans"/>
                <a:sym typeface="Gill Sans"/>
              </a:defRPr>
            </a:pPr>
          </a:p>
        </p:txBody>
      </p:sp>
      <p:sp>
        <p:nvSpPr>
          <p:cNvPr id="201" name="Shape 201"/>
          <p:cNvSpPr/>
          <p:nvPr/>
        </p:nvSpPr>
        <p:spPr>
          <a:xfrm rot="17285771">
            <a:off x="8320382" y="4533717"/>
            <a:ext cx="400509" cy="10206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0365C0"/>
          </a:solidFill>
          <a:ln w="12700">
            <a:miter lim="400000"/>
          </a:ln>
        </p:spPr>
        <p:txBody>
          <a:bodyPr lIns="0" tIns="0" rIns="0" bIns="0" anchor="ctr"/>
          <a:lstStyle/>
          <a:p>
            <a:pPr lvl="0">
              <a:defRPr sz="3000">
                <a:solidFill>
                  <a:srgbClr val="FFFFFF"/>
                </a:solidFill>
                <a:latin typeface="Gill Sans"/>
                <a:ea typeface="Gill Sans"/>
                <a:cs typeface="Gill Sans"/>
                <a:sym typeface="Gill Sans"/>
              </a:defRPr>
            </a:pPr>
          </a:p>
        </p:txBody>
      </p:sp>
      <p:sp>
        <p:nvSpPr>
          <p:cNvPr id="202" name="Shape 202"/>
          <p:cNvSpPr/>
          <p:nvPr/>
        </p:nvSpPr>
        <p:spPr>
          <a:xfrm flipH="1" rot="6485771">
            <a:off x="11299052" y="5506262"/>
            <a:ext cx="400510" cy="10206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0365C0"/>
          </a:solidFill>
          <a:ln w="12700">
            <a:miter lim="400000"/>
          </a:ln>
        </p:spPr>
        <p:txBody>
          <a:bodyPr lIns="0" tIns="0" rIns="0" bIns="0" anchor="ctr"/>
          <a:lstStyle/>
          <a:p>
            <a:pPr lvl="0">
              <a:defRPr sz="3000">
                <a:solidFill>
                  <a:srgbClr val="FFFFFF"/>
                </a:solidFill>
                <a:latin typeface="Gill Sans"/>
                <a:ea typeface="Gill Sans"/>
                <a:cs typeface="Gill Sans"/>
                <a:sym typeface="Gill Sans"/>
              </a:defRPr>
            </a:pPr>
          </a:p>
        </p:txBody>
      </p:sp>
      <p:sp>
        <p:nvSpPr>
          <p:cNvPr id="203" name="Shape 203"/>
          <p:cNvSpPr/>
          <p:nvPr/>
        </p:nvSpPr>
        <p:spPr>
          <a:xfrm rot="18360602">
            <a:off x="8542127" y="4099530"/>
            <a:ext cx="400551" cy="10205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0365C0"/>
          </a:solidFill>
          <a:ln w="12700">
            <a:miter lim="400000"/>
          </a:ln>
        </p:spPr>
        <p:txBody>
          <a:bodyPr lIns="0" tIns="0" rIns="0" bIns="0" anchor="ctr"/>
          <a:lstStyle/>
          <a:p>
            <a:pPr lvl="0">
              <a:defRPr sz="3000">
                <a:solidFill>
                  <a:srgbClr val="FFFFFF"/>
                </a:solidFill>
                <a:latin typeface="Gill Sans"/>
                <a:ea typeface="Gill Sans"/>
                <a:cs typeface="Gill Sans"/>
                <a:sym typeface="Gill Sans"/>
              </a:defRPr>
            </a:pPr>
          </a:p>
        </p:txBody>
      </p:sp>
      <p:sp>
        <p:nvSpPr>
          <p:cNvPr id="204" name="Shape 204"/>
          <p:cNvSpPr/>
          <p:nvPr/>
        </p:nvSpPr>
        <p:spPr>
          <a:xfrm flipH="1" rot="7560602">
            <a:off x="11077264" y="5940555"/>
            <a:ext cx="400551" cy="10205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0365C0"/>
          </a:solidFill>
          <a:ln w="12700">
            <a:miter lim="400000"/>
          </a:ln>
        </p:spPr>
        <p:txBody>
          <a:bodyPr lIns="0" tIns="0" rIns="0" bIns="0" anchor="ctr"/>
          <a:lstStyle/>
          <a:p>
            <a:pPr lvl="0">
              <a:defRPr sz="3000">
                <a:solidFill>
                  <a:srgbClr val="FFFFFF"/>
                </a:solidFill>
                <a:latin typeface="Gill Sans"/>
                <a:ea typeface="Gill Sans"/>
                <a:cs typeface="Gill Sans"/>
                <a:sym typeface="Gill Sans"/>
              </a:defRPr>
            </a:pPr>
          </a:p>
        </p:txBody>
      </p:sp>
      <p:sp>
        <p:nvSpPr>
          <p:cNvPr id="205" name="Shape 205"/>
          <p:cNvSpPr/>
          <p:nvPr/>
        </p:nvSpPr>
        <p:spPr>
          <a:xfrm rot="19436794">
            <a:off x="8887309" y="3754132"/>
            <a:ext cx="400603" cy="10204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C1D0D5"/>
          </a:solidFill>
          <a:ln w="12700">
            <a:miter lim="400000"/>
          </a:ln>
        </p:spPr>
        <p:txBody>
          <a:bodyPr lIns="0" tIns="0" rIns="0" bIns="0" anchor="ctr"/>
          <a:lstStyle/>
          <a:p>
            <a:pPr lvl="0">
              <a:defRPr sz="3000">
                <a:solidFill>
                  <a:srgbClr val="FFFFFF"/>
                </a:solidFill>
                <a:latin typeface="Gill Sans"/>
                <a:ea typeface="Gill Sans"/>
                <a:cs typeface="Gill Sans"/>
                <a:sym typeface="Gill Sans"/>
              </a:defRPr>
            </a:pPr>
          </a:p>
        </p:txBody>
      </p:sp>
      <p:sp>
        <p:nvSpPr>
          <p:cNvPr id="206" name="Shape 206"/>
          <p:cNvSpPr/>
          <p:nvPr/>
        </p:nvSpPr>
        <p:spPr>
          <a:xfrm flipH="1" rot="8636794">
            <a:off x="10732029" y="6286081"/>
            <a:ext cx="400603" cy="10204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0365C0"/>
          </a:solidFill>
          <a:ln w="12700">
            <a:miter lim="400000"/>
          </a:ln>
        </p:spPr>
        <p:txBody>
          <a:bodyPr lIns="0" tIns="0" rIns="0" bIns="0" anchor="ctr"/>
          <a:lstStyle/>
          <a:p>
            <a:pPr lvl="0">
              <a:defRPr sz="3000">
                <a:solidFill>
                  <a:srgbClr val="FFFFFF"/>
                </a:solidFill>
                <a:latin typeface="Gill Sans"/>
                <a:ea typeface="Gill Sans"/>
                <a:cs typeface="Gill Sans"/>
                <a:sym typeface="Gill Sans"/>
              </a:defRPr>
            </a:pPr>
          </a:p>
        </p:txBody>
      </p:sp>
      <p:sp>
        <p:nvSpPr>
          <p:cNvPr id="207" name="Shape 207"/>
          <p:cNvSpPr/>
          <p:nvPr/>
        </p:nvSpPr>
        <p:spPr>
          <a:xfrm rot="20515686">
            <a:off x="9323436" y="3531359"/>
            <a:ext cx="400644" cy="10203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0365C0"/>
          </a:solidFill>
          <a:ln w="12700">
            <a:miter lim="400000"/>
          </a:ln>
        </p:spPr>
        <p:txBody>
          <a:bodyPr lIns="38100" tIns="38100" rIns="38100" bIns="38100" anchor="ctr"/>
          <a:lstStyle/>
          <a:p>
            <a:pPr lvl="0" defTabSz="457200">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08" name="Shape 208"/>
          <p:cNvSpPr/>
          <p:nvPr/>
        </p:nvSpPr>
        <p:spPr>
          <a:xfrm flipH="1" rot="9715686">
            <a:off x="10295859" y="6508958"/>
            <a:ext cx="400644" cy="10203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0365C0"/>
          </a:solidFill>
          <a:ln w="12700">
            <a:miter lim="400000"/>
          </a:ln>
        </p:spPr>
        <p:txBody>
          <a:bodyPr lIns="0" tIns="0" rIns="0" bIns="0" anchor="ctr"/>
          <a:lstStyle/>
          <a:p>
            <a:pPr lvl="0">
              <a:defRPr sz="3000">
                <a:solidFill>
                  <a:srgbClr val="FFFFFF"/>
                </a:solidFill>
                <a:latin typeface="Gill Sans"/>
                <a:ea typeface="Gill Sans"/>
                <a:cs typeface="Gill Sans"/>
                <a:sym typeface="Gill Sans"/>
              </a:defRPr>
            </a:pPr>
          </a:p>
        </p:txBody>
      </p:sp>
      <p:sp>
        <p:nvSpPr>
          <p:cNvPr id="209" name="Shape 209"/>
          <p:cNvSpPr/>
          <p:nvPr/>
        </p:nvSpPr>
        <p:spPr>
          <a:xfrm>
            <a:off x="9246286" y="4763485"/>
            <a:ext cx="1524001" cy="1524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defRPr sz="5800">
                <a:solidFill>
                  <a:srgbClr val="7D878A"/>
                </a:solidFill>
                <a:latin typeface="Helvetica Neue Bold Condensed"/>
                <a:ea typeface="Helvetica Neue Bold Condensed"/>
                <a:cs typeface="Helvetica Neue Bold Condensed"/>
                <a:sym typeface="Helvetica Neue Bold Condensed"/>
              </a:defRPr>
            </a:lvl1pPr>
          </a:lstStyle>
          <a:p>
            <a:pPr lvl="0">
              <a:defRPr sz="1800">
                <a:solidFill>
                  <a:srgbClr val="000000"/>
                </a:solidFill>
              </a:defRPr>
            </a:pPr>
            <a:r>
              <a:rPr sz="5800">
                <a:solidFill>
                  <a:srgbClr val="7D878A"/>
                </a:solidFill>
              </a:rPr>
              <a:t>94%</a:t>
            </a:r>
          </a:p>
        </p:txBody>
      </p:sp>
      <p:sp>
        <p:nvSpPr>
          <p:cNvPr id="210" name="Shape 210"/>
          <p:cNvSpPr/>
          <p:nvPr/>
        </p:nvSpPr>
        <p:spPr>
          <a:xfrm>
            <a:off x="3960959" y="8276821"/>
            <a:ext cx="7922057"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4200"/>
              </a:spcBef>
              <a:defRPr i="1" sz="3200"/>
            </a:lvl1pPr>
          </a:lstStyle>
          <a:p>
            <a:pPr lvl="0">
              <a:defRPr i="0" sz="1800"/>
            </a:pPr>
            <a:r>
              <a:rPr i="1" sz="3200"/>
              <a:t>Journal for Learning Through the Arts 2014</a:t>
            </a:r>
          </a:p>
        </p:txBody>
      </p:sp>
    </p:spTree>
  </p:cSld>
  <p:clrMapOvr>
    <a:masterClrMapping/>
  </p:clrMapOvr>
  <p:transitio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2" name="Shape 212"/>
          <p:cNvSpPr/>
          <p:nvPr>
            <p:ph type="title"/>
          </p:nvPr>
        </p:nvSpPr>
        <p:spPr>
          <a:xfrm>
            <a:off x="1287749" y="1006357"/>
            <a:ext cx="11099801" cy="2159001"/>
          </a:xfrm>
          <a:prstGeom prst="rect">
            <a:avLst/>
          </a:prstGeom>
        </p:spPr>
        <p:txBody>
          <a:bodyPr/>
          <a:lstStyle/>
          <a:p>
            <a:pPr lvl="0">
              <a:defRPr sz="1800"/>
            </a:pPr>
            <a:r>
              <a:rPr sz="8000"/>
              <a:t>Why arts integration</a:t>
            </a:r>
          </a:p>
        </p:txBody>
      </p:sp>
      <p:sp>
        <p:nvSpPr>
          <p:cNvPr id="213" name="Shape 213"/>
          <p:cNvSpPr/>
          <p:nvPr>
            <p:ph type="body" idx="1"/>
          </p:nvPr>
        </p:nvSpPr>
        <p:spPr>
          <a:xfrm>
            <a:off x="1391706" y="2387058"/>
            <a:ext cx="5280613" cy="6286501"/>
          </a:xfrm>
          <a:prstGeom prst="rect">
            <a:avLst/>
          </a:prstGeom>
        </p:spPr>
        <p:txBody>
          <a:bodyPr/>
          <a:lstStyle/>
          <a:p>
            <a:pPr lvl="0">
              <a:defRPr sz="1800"/>
            </a:pPr>
            <a:r>
              <a:rPr sz="4200"/>
              <a:t>Arts integration techniques that use </a:t>
            </a:r>
            <a:r>
              <a:rPr b="1" sz="4200">
                <a:latin typeface="Helvetica"/>
                <a:ea typeface="Helvetica"/>
                <a:cs typeface="Helvetica"/>
                <a:sym typeface="Helvetica"/>
              </a:rPr>
              <a:t>multiple senses</a:t>
            </a:r>
            <a:r>
              <a:rPr sz="4200"/>
              <a:t> are correlated with more information stored in </a:t>
            </a:r>
            <a:r>
              <a:rPr b="1" sz="4200">
                <a:latin typeface="Helvetica"/>
                <a:ea typeface="Helvetica"/>
                <a:cs typeface="Helvetica"/>
                <a:sym typeface="Helvetica"/>
              </a:rPr>
              <a:t>long term memory.  </a:t>
            </a:r>
          </a:p>
        </p:txBody>
      </p:sp>
      <p:sp>
        <p:nvSpPr>
          <p:cNvPr id="214" name="Shape 214"/>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
        <p:nvSpPr>
          <p:cNvPr id="215" name="Shape 215"/>
          <p:cNvSpPr/>
          <p:nvPr/>
        </p:nvSpPr>
        <p:spPr>
          <a:xfrm>
            <a:off x="3960959" y="8276821"/>
            <a:ext cx="7922057"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4200"/>
              </a:spcBef>
              <a:defRPr i="1" sz="3200"/>
            </a:lvl1pPr>
          </a:lstStyle>
          <a:p>
            <a:pPr lvl="0">
              <a:defRPr i="0" sz="1800"/>
            </a:pPr>
            <a:r>
              <a:rPr i="1" sz="3200"/>
              <a:t>Journal for Learning Through the Arts 2014</a:t>
            </a:r>
          </a:p>
        </p:txBody>
      </p:sp>
      <p:pic>
        <p:nvPicPr>
          <p:cNvPr id="216" name="pasted-image.tif"/>
          <p:cNvPicPr/>
          <p:nvPr/>
        </p:nvPicPr>
        <p:blipFill>
          <a:blip r:embed="rId2">
            <a:extLst/>
          </a:blip>
          <a:stretch>
            <a:fillRect/>
          </a:stretch>
        </p:blipFill>
        <p:spPr>
          <a:xfrm>
            <a:off x="6942094" y="3127593"/>
            <a:ext cx="5829301" cy="4445001"/>
          </a:xfrm>
          <a:prstGeom prst="rect">
            <a:avLst/>
          </a:prstGeom>
          <a:ln w="12700">
            <a:miter lim="400000"/>
          </a:ln>
        </p:spPr>
      </p:pic>
    </p:spTree>
  </p:cSld>
  <p:clrMapOvr>
    <a:masterClrMapping/>
  </p:clrMapOvr>
  <p:transitio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8" name="Shape 218"/>
          <p:cNvSpPr/>
          <p:nvPr>
            <p:ph type="title"/>
          </p:nvPr>
        </p:nvSpPr>
        <p:spPr>
          <a:prstGeom prst="rect">
            <a:avLst/>
          </a:prstGeom>
        </p:spPr>
        <p:txBody>
          <a:bodyPr/>
          <a:lstStyle/>
          <a:p>
            <a:pPr lvl="0">
              <a:defRPr sz="1800"/>
            </a:pPr>
            <a:r>
              <a:rPr sz="8000"/>
              <a:t>What does it look like?</a:t>
            </a:r>
          </a:p>
        </p:txBody>
      </p:sp>
      <p:sp>
        <p:nvSpPr>
          <p:cNvPr id="219" name="Shape 219"/>
          <p:cNvSpPr/>
          <p:nvPr>
            <p:ph type="body" idx="1"/>
          </p:nvPr>
        </p:nvSpPr>
        <p:spPr>
          <a:xfrm>
            <a:off x="952500" y="2603500"/>
            <a:ext cx="8255000" cy="6286500"/>
          </a:xfrm>
          <a:prstGeom prst="rect">
            <a:avLst/>
          </a:prstGeom>
        </p:spPr>
        <p:txBody>
          <a:bodyPr/>
          <a:lstStyle/>
          <a:p>
            <a:pPr lvl="0" marL="355600" indent="-355600" defTabSz="467359">
              <a:spcBef>
                <a:spcPts val="3300"/>
              </a:spcBef>
              <a:defRPr sz="1800"/>
            </a:pPr>
            <a:r>
              <a:rPr sz="2880"/>
              <a:t>Teachers trained in arts integration embed the arts in their classroom lessons in all subjects to introduce, support, reinforce and assess learning.</a:t>
            </a:r>
            <a:endParaRPr sz="2880"/>
          </a:p>
          <a:p>
            <a:pPr lvl="0" marL="355600" indent="-355600" defTabSz="467359">
              <a:spcBef>
                <a:spcPts val="3300"/>
              </a:spcBef>
              <a:defRPr sz="1800"/>
            </a:pPr>
            <a:r>
              <a:rPr sz="2880"/>
              <a:t>Classrooms are safe learning environments where students are encouraged to explore, experience and discover.</a:t>
            </a:r>
            <a:endParaRPr sz="2880"/>
          </a:p>
          <a:p>
            <a:pPr lvl="0" marL="355600" indent="-355600" defTabSz="467359">
              <a:spcBef>
                <a:spcPts val="3300"/>
              </a:spcBef>
              <a:defRPr sz="1800"/>
            </a:pPr>
            <a:r>
              <a:rPr sz="2880"/>
              <a:t>Data, assessment and accountability inform instruction.</a:t>
            </a:r>
            <a:endParaRPr sz="2880"/>
          </a:p>
          <a:p>
            <a:pPr lvl="0" marL="355600" indent="-355600" defTabSz="467359">
              <a:spcBef>
                <a:spcPts val="3300"/>
              </a:spcBef>
              <a:defRPr sz="1800"/>
            </a:pPr>
            <a:r>
              <a:rPr sz="2880"/>
              <a:t>Lessons often shift from teacher directed to student directed.</a:t>
            </a:r>
          </a:p>
        </p:txBody>
      </p:sp>
      <p:sp>
        <p:nvSpPr>
          <p:cNvPr id="220" name="Shape 220"/>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pic>
        <p:nvPicPr>
          <p:cNvPr id="221" name="pasted-image.tif"/>
          <p:cNvPicPr/>
          <p:nvPr/>
        </p:nvPicPr>
        <p:blipFill>
          <a:blip r:embed="rId2">
            <a:extLst/>
          </a:blip>
          <a:srcRect l="0" t="0" r="40632" b="32740"/>
          <a:stretch>
            <a:fillRect/>
          </a:stretch>
        </p:blipFill>
        <p:spPr>
          <a:xfrm>
            <a:off x="10366555" y="2306152"/>
            <a:ext cx="1854037" cy="1848424"/>
          </a:xfrm>
          <a:prstGeom prst="rect">
            <a:avLst/>
          </a:prstGeom>
          <a:ln w="12700">
            <a:miter lim="400000"/>
          </a:ln>
        </p:spPr>
      </p:pic>
      <p:pic>
        <p:nvPicPr>
          <p:cNvPr id="222" name="pasted-image.tif"/>
          <p:cNvPicPr/>
          <p:nvPr/>
        </p:nvPicPr>
        <p:blipFill>
          <a:blip r:embed="rId3">
            <a:extLst/>
          </a:blip>
          <a:srcRect l="0" t="0" r="28727" b="0"/>
          <a:stretch>
            <a:fillRect/>
          </a:stretch>
        </p:blipFill>
        <p:spPr>
          <a:xfrm>
            <a:off x="10307421" y="4330700"/>
            <a:ext cx="1864457" cy="1740793"/>
          </a:xfrm>
          <a:prstGeom prst="rect">
            <a:avLst/>
          </a:prstGeom>
          <a:ln w="12700">
            <a:miter lim="400000"/>
          </a:ln>
        </p:spPr>
      </p:pic>
      <p:pic>
        <p:nvPicPr>
          <p:cNvPr id="223" name="pasted-image.tif"/>
          <p:cNvPicPr/>
          <p:nvPr/>
        </p:nvPicPr>
        <p:blipFill>
          <a:blip r:embed="rId4">
            <a:extLst/>
          </a:blip>
          <a:srcRect l="23958" t="0" r="0" b="0"/>
          <a:stretch>
            <a:fillRect/>
          </a:stretch>
        </p:blipFill>
        <p:spPr>
          <a:xfrm>
            <a:off x="10312580" y="6148685"/>
            <a:ext cx="1854201" cy="1622645"/>
          </a:xfrm>
          <a:prstGeom prst="rect">
            <a:avLst/>
          </a:prstGeom>
          <a:ln w="12700">
            <a:miter lim="400000"/>
          </a:ln>
        </p:spPr>
      </p:pic>
      <p:pic>
        <p:nvPicPr>
          <p:cNvPr id="224" name="pasted-image.tif"/>
          <p:cNvPicPr/>
          <p:nvPr/>
        </p:nvPicPr>
        <p:blipFill>
          <a:blip r:embed="rId5">
            <a:extLst/>
          </a:blip>
          <a:srcRect l="38571" t="0" r="11190" b="0"/>
          <a:stretch>
            <a:fillRect/>
          </a:stretch>
        </p:blipFill>
        <p:spPr>
          <a:xfrm>
            <a:off x="10312580" y="7848798"/>
            <a:ext cx="1854191" cy="1845403"/>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219">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219">
                                            <p:txEl>
                                              <p:pRg st="0" end="0"/>
                                            </p:txEl>
                                          </p:spTgt>
                                        </p:tgtEl>
                                        <p:attrNameLst>
                                          <p:attrName>style.visibility</p:attrName>
                                        </p:attrNameLst>
                                      </p:cBhvr>
                                      <p:to>
                                        <p:strVal val="visible"/>
                                      </p:to>
                                    </p:set>
                                  </p:childTnLst>
                                </p:cTn>
                              </p:par>
                            </p:childTnLst>
                          </p:cTn>
                        </p:par>
                        <p:par>
                          <p:cTn id="9" fill="hold">
                            <p:stCondLst>
                              <p:cond delay="0"/>
                            </p:stCondLst>
                            <p:childTnLst>
                              <p:par>
                                <p:cTn id="10" nodeType="afterEffect" presetClass="entr" presetSubtype="0" presetID="1" grpId="2" fill="hold">
                                  <p:stCondLst>
                                    <p:cond delay="0"/>
                                  </p:stCondLst>
                                  <p:iterate type="el" backwards="0">
                                    <p:tmAbs val="0"/>
                                  </p:iterate>
                                  <p:childTnLst>
                                    <p:set>
                                      <p:cBhvr>
                                        <p:cTn id="11" fill="hold"/>
                                        <p:tgtEl>
                                          <p:spTgt spid="22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1" grpId="1" fill="hold">
                                  <p:stCondLst>
                                    <p:cond delay="0"/>
                                  </p:stCondLst>
                                  <p:iterate type="el" backwards="0">
                                    <p:tmAbs val="0"/>
                                  </p:iterate>
                                  <p:childTnLst>
                                    <p:set>
                                      <p:cBhvr>
                                        <p:cTn id="15" fill="hold"/>
                                        <p:tgtEl>
                                          <p:spTgt spid="219">
                                            <p:txEl>
                                              <p:pRg st="1" end="1"/>
                                            </p:txEl>
                                          </p:spTgt>
                                        </p:tgtEl>
                                        <p:attrNameLst>
                                          <p:attrName>style.visibility</p:attrName>
                                        </p:attrNameLst>
                                      </p:cBhvr>
                                      <p:to>
                                        <p:strVal val="visible"/>
                                      </p:to>
                                    </p:set>
                                  </p:childTnLst>
                                </p:cTn>
                              </p:par>
                            </p:childTnLst>
                          </p:cTn>
                        </p:par>
                        <p:par>
                          <p:cTn id="16" fill="hold">
                            <p:stCondLst>
                              <p:cond delay="0"/>
                            </p:stCondLst>
                            <p:childTnLst>
                              <p:par>
                                <p:cTn id="17" nodeType="afterEffect" presetClass="entr" presetSubtype="0" presetID="1" grpId="3" fill="hold">
                                  <p:stCondLst>
                                    <p:cond delay="0"/>
                                  </p:stCondLst>
                                  <p:iterate type="el" backwards="0">
                                    <p:tmAbs val="0"/>
                                  </p:iterate>
                                  <p:childTnLst>
                                    <p:set>
                                      <p:cBhvr>
                                        <p:cTn id="18" fill="hold"/>
                                        <p:tgtEl>
                                          <p:spTgt spid="2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1" fill="hold">
                                  <p:stCondLst>
                                    <p:cond delay="0"/>
                                  </p:stCondLst>
                                  <p:iterate type="el" backwards="0">
                                    <p:tmAbs val="0"/>
                                  </p:iterate>
                                  <p:childTnLst>
                                    <p:set>
                                      <p:cBhvr>
                                        <p:cTn id="22" fill="hold"/>
                                        <p:tgtEl>
                                          <p:spTgt spid="219">
                                            <p:txEl>
                                              <p:pRg st="2" end="2"/>
                                            </p:txEl>
                                          </p:spTgt>
                                        </p:tgtEl>
                                        <p:attrNameLst>
                                          <p:attrName>style.visibility</p:attrName>
                                        </p:attrNameLst>
                                      </p:cBhvr>
                                      <p:to>
                                        <p:strVal val="visible"/>
                                      </p:to>
                                    </p:set>
                                  </p:childTnLst>
                                </p:cTn>
                              </p:par>
                            </p:childTnLst>
                          </p:cTn>
                        </p:par>
                        <p:par>
                          <p:cTn id="23" fill="hold">
                            <p:stCondLst>
                              <p:cond delay="0"/>
                            </p:stCondLst>
                            <p:childTnLst>
                              <p:par>
                                <p:cTn id="24" nodeType="afterEffect" presetClass="entr" presetSubtype="0" presetID="1" grpId="4" fill="hold">
                                  <p:stCondLst>
                                    <p:cond delay="0"/>
                                  </p:stCondLst>
                                  <p:iterate type="el" backwards="0">
                                    <p:tmAbs val="0"/>
                                  </p:iterate>
                                  <p:childTnLst>
                                    <p:set>
                                      <p:cBhvr>
                                        <p:cTn id="25" fill="hold"/>
                                        <p:tgtEl>
                                          <p:spTgt spid="22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nodeType="clickEffect" presetClass="entr" presetSubtype="0" presetID="1" grpId="1" fill="hold">
                                  <p:stCondLst>
                                    <p:cond delay="0"/>
                                  </p:stCondLst>
                                  <p:iterate type="el" backwards="0">
                                    <p:tmAbs val="0"/>
                                  </p:iterate>
                                  <p:childTnLst>
                                    <p:set>
                                      <p:cBhvr>
                                        <p:cTn id="29" fill="hold"/>
                                        <p:tgtEl>
                                          <p:spTgt spid="219">
                                            <p:txEl>
                                              <p:pRg st="3" end="3"/>
                                            </p:txEl>
                                          </p:spTgt>
                                        </p:tgtEl>
                                        <p:attrNameLst>
                                          <p:attrName>style.visibility</p:attrName>
                                        </p:attrNameLst>
                                      </p:cBhvr>
                                      <p:to>
                                        <p:strVal val="visible"/>
                                      </p:to>
                                    </p:set>
                                  </p:childTnLst>
                                </p:cTn>
                              </p:par>
                            </p:childTnLst>
                          </p:cTn>
                        </p:par>
                        <p:par>
                          <p:cTn id="30" fill="hold">
                            <p:stCondLst>
                              <p:cond delay="0"/>
                            </p:stCondLst>
                            <p:childTnLst>
                              <p:par>
                                <p:cTn id="31" nodeType="afterEffect" presetClass="entr" presetSubtype="0" presetID="1" grpId="5" fill="hold">
                                  <p:stCondLst>
                                    <p:cond delay="0"/>
                                  </p:stCondLst>
                                  <p:iterate type="el" backwards="0">
                                    <p:tmAbs val="0"/>
                                  </p:iterate>
                                  <p:childTnLst>
                                    <p:set>
                                      <p:cBhvr>
                                        <p:cTn id="32" fill="hold"/>
                                        <p:tgtEl>
                                          <p:spTgt spid="2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3" grpId="4"/>
      <p:bldP build="p" bldLvl="5" animBg="1" rev="0" advAuto="0" spid="219" grpId="1"/>
      <p:bldP build="whole" bldLvl="1" animBg="1" rev="0" advAuto="0" spid="221" grpId="2"/>
      <p:bldP build="whole" bldLvl="1" animBg="1" rev="0" advAuto="0" spid="222" grpId="3"/>
      <p:bldP build="whole" bldLvl="1" animBg="1" rev="0" advAuto="0" spid="224" grpId="5"/>
    </p:bldLst>
  </p:timing>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6" name="Shape 226"/>
          <p:cNvSpPr/>
          <p:nvPr>
            <p:ph type="title"/>
          </p:nvPr>
        </p:nvSpPr>
        <p:spPr>
          <a:prstGeom prst="rect">
            <a:avLst/>
          </a:prstGeom>
        </p:spPr>
        <p:txBody>
          <a:bodyPr/>
          <a:lstStyle/>
          <a:p>
            <a:pPr lvl="0">
              <a:defRPr sz="1800"/>
            </a:pPr>
            <a:r>
              <a:rPr sz="8000"/>
              <a:t>What does it look like?</a:t>
            </a:r>
          </a:p>
        </p:txBody>
      </p:sp>
      <p:sp>
        <p:nvSpPr>
          <p:cNvPr id="227" name="Shape 227"/>
          <p:cNvSpPr/>
          <p:nvPr>
            <p:ph type="body" idx="1"/>
          </p:nvPr>
        </p:nvSpPr>
        <p:spPr>
          <a:xfrm>
            <a:off x="1054100" y="2362200"/>
            <a:ext cx="7670255" cy="7150100"/>
          </a:xfrm>
          <a:prstGeom prst="rect">
            <a:avLst/>
          </a:prstGeom>
        </p:spPr>
        <p:txBody>
          <a:bodyPr/>
          <a:lstStyle/>
          <a:p>
            <a:pPr lvl="0" marL="355600" indent="-355600" defTabSz="467359">
              <a:spcBef>
                <a:spcPts val="3300"/>
              </a:spcBef>
              <a:defRPr sz="1800"/>
            </a:pPr>
            <a:r>
              <a:rPr sz="2880"/>
              <a:t>Students connect to prior knowledge and patterns of play.</a:t>
            </a:r>
            <a:endParaRPr sz="2880"/>
          </a:p>
          <a:p>
            <a:pPr lvl="0" marL="355600" indent="-355600" defTabSz="467359">
              <a:spcBef>
                <a:spcPts val="3300"/>
              </a:spcBef>
              <a:defRPr sz="1800"/>
            </a:pPr>
            <a:r>
              <a:rPr sz="2880"/>
              <a:t>Classroom creates opportunities for multi-modal learning that engages a broad range of learning styles.</a:t>
            </a:r>
            <a:endParaRPr sz="2880"/>
          </a:p>
          <a:p>
            <a:pPr lvl="0" marL="355600" indent="-355600" defTabSz="467359">
              <a:spcBef>
                <a:spcPts val="3300"/>
              </a:spcBef>
              <a:defRPr sz="1800"/>
            </a:pPr>
            <a:r>
              <a:rPr sz="2880"/>
              <a:t>Students engage in critical thinking, creativity, cooperation, communication and problem solving.</a:t>
            </a:r>
            <a:endParaRPr sz="2880"/>
          </a:p>
          <a:p>
            <a:pPr lvl="0" marL="355600" indent="-355600" defTabSz="467359">
              <a:spcBef>
                <a:spcPts val="3300"/>
              </a:spcBef>
              <a:defRPr sz="1800"/>
            </a:pPr>
            <a:r>
              <a:rPr sz="2880"/>
              <a:t>Classrooms have high level of rigor teaching core standards.</a:t>
            </a:r>
            <a:endParaRPr sz="2880"/>
          </a:p>
          <a:p>
            <a:pPr lvl="0" marL="355600" indent="-355600" defTabSz="467359">
              <a:spcBef>
                <a:spcPts val="3300"/>
              </a:spcBef>
              <a:defRPr sz="1800"/>
            </a:pPr>
            <a:r>
              <a:rPr sz="2880"/>
              <a:t>Parent and community involvement is more frequent.</a:t>
            </a:r>
          </a:p>
        </p:txBody>
      </p:sp>
      <p:sp>
        <p:nvSpPr>
          <p:cNvPr id="228" name="Shape 228"/>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pic>
        <p:nvPicPr>
          <p:cNvPr id="229" name="pasted-image.tif"/>
          <p:cNvPicPr/>
          <p:nvPr/>
        </p:nvPicPr>
        <p:blipFill>
          <a:blip r:embed="rId2">
            <a:extLst/>
          </a:blip>
          <a:stretch>
            <a:fillRect/>
          </a:stretch>
        </p:blipFill>
        <p:spPr>
          <a:xfrm>
            <a:off x="10637341" y="2070882"/>
            <a:ext cx="1081515" cy="1244601"/>
          </a:xfrm>
          <a:prstGeom prst="rect">
            <a:avLst/>
          </a:prstGeom>
          <a:ln w="12700">
            <a:miter lim="400000"/>
          </a:ln>
        </p:spPr>
      </p:pic>
      <p:pic>
        <p:nvPicPr>
          <p:cNvPr id="230" name="pasted-image.tif"/>
          <p:cNvPicPr/>
          <p:nvPr/>
        </p:nvPicPr>
        <p:blipFill>
          <a:blip r:embed="rId3">
            <a:extLst/>
          </a:blip>
          <a:srcRect l="39543" t="0" r="0" b="0"/>
          <a:stretch>
            <a:fillRect/>
          </a:stretch>
        </p:blipFill>
        <p:spPr>
          <a:xfrm>
            <a:off x="9421133" y="3449024"/>
            <a:ext cx="3234577" cy="950354"/>
          </a:xfrm>
          <a:prstGeom prst="rect">
            <a:avLst/>
          </a:prstGeom>
          <a:ln w="12700">
            <a:miter lim="400000"/>
          </a:ln>
        </p:spPr>
      </p:pic>
      <p:grpSp>
        <p:nvGrpSpPr>
          <p:cNvPr id="233" name="Group 233"/>
          <p:cNvGrpSpPr/>
          <p:nvPr/>
        </p:nvGrpSpPr>
        <p:grpSpPr>
          <a:xfrm>
            <a:off x="9613967" y="4533081"/>
            <a:ext cx="3128264" cy="2248470"/>
            <a:chOff x="0" y="0"/>
            <a:chExt cx="3128262" cy="2248469"/>
          </a:xfrm>
        </p:grpSpPr>
        <p:pic>
          <p:nvPicPr>
            <p:cNvPr id="231" name="pasted-image.tif"/>
            <p:cNvPicPr/>
            <p:nvPr/>
          </p:nvPicPr>
          <p:blipFill>
            <a:blip r:embed="rId4">
              <a:extLst/>
            </a:blip>
            <a:srcRect l="0" t="21243" r="58307" b="48615"/>
            <a:stretch>
              <a:fillRect/>
            </a:stretch>
          </p:blipFill>
          <p:spPr>
            <a:xfrm>
              <a:off x="529523" y="0"/>
              <a:ext cx="2166975" cy="1181276"/>
            </a:xfrm>
            <a:prstGeom prst="rect">
              <a:avLst/>
            </a:prstGeom>
            <a:ln w="12700" cap="flat">
              <a:noFill/>
              <a:miter lim="400000"/>
            </a:ln>
            <a:effectLst/>
          </p:spPr>
        </p:pic>
        <p:pic>
          <p:nvPicPr>
            <p:cNvPr id="232" name="pasted-image.tif"/>
            <p:cNvPicPr/>
            <p:nvPr/>
          </p:nvPicPr>
          <p:blipFill>
            <a:blip r:embed="rId4">
              <a:extLst/>
            </a:blip>
            <a:srcRect l="39811" t="21243" r="0" b="48615"/>
            <a:stretch>
              <a:fillRect/>
            </a:stretch>
          </p:blipFill>
          <p:spPr>
            <a:xfrm>
              <a:off x="0" y="1067194"/>
              <a:ext cx="3128263" cy="1181276"/>
            </a:xfrm>
            <a:prstGeom prst="rect">
              <a:avLst/>
            </a:prstGeom>
            <a:ln w="12700" cap="flat">
              <a:noFill/>
              <a:miter lim="400000"/>
            </a:ln>
            <a:effectLst/>
          </p:spPr>
        </p:pic>
      </p:grpSp>
      <p:pic>
        <p:nvPicPr>
          <p:cNvPr id="234" name="pasted-image.tif"/>
          <p:cNvPicPr/>
          <p:nvPr/>
        </p:nvPicPr>
        <p:blipFill>
          <a:blip r:embed="rId5">
            <a:extLst/>
          </a:blip>
          <a:stretch>
            <a:fillRect/>
          </a:stretch>
        </p:blipFill>
        <p:spPr>
          <a:xfrm>
            <a:off x="11408902" y="7029392"/>
            <a:ext cx="1398752" cy="2685257"/>
          </a:xfrm>
          <a:prstGeom prst="rect">
            <a:avLst/>
          </a:prstGeom>
          <a:ln w="12700">
            <a:miter lim="400000"/>
          </a:ln>
        </p:spPr>
      </p:pic>
      <p:pic>
        <p:nvPicPr>
          <p:cNvPr id="235" name="pasted-image.tif"/>
          <p:cNvPicPr/>
          <p:nvPr/>
        </p:nvPicPr>
        <p:blipFill>
          <a:blip r:embed="rId6">
            <a:extLst/>
          </a:blip>
          <a:stretch>
            <a:fillRect/>
          </a:stretch>
        </p:blipFill>
        <p:spPr>
          <a:xfrm>
            <a:off x="9672439" y="6905471"/>
            <a:ext cx="1645879" cy="2295568"/>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227">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227">
                                            <p:txEl>
                                              <p:pRg st="0" end="0"/>
                                            </p:txEl>
                                          </p:spTgt>
                                        </p:tgtEl>
                                        <p:attrNameLst>
                                          <p:attrName>style.visibility</p:attrName>
                                        </p:attrNameLst>
                                      </p:cBhvr>
                                      <p:to>
                                        <p:strVal val="visible"/>
                                      </p:to>
                                    </p:set>
                                  </p:childTnLst>
                                </p:cTn>
                              </p:par>
                            </p:childTnLst>
                          </p:cTn>
                        </p:par>
                        <p:par>
                          <p:cTn id="9" fill="hold">
                            <p:stCondLst>
                              <p:cond delay="0"/>
                            </p:stCondLst>
                            <p:childTnLst>
                              <p:par>
                                <p:cTn id="10" nodeType="afterEffect" presetClass="entr" presetSubtype="0" presetID="1" grpId="2" fill="hold">
                                  <p:stCondLst>
                                    <p:cond delay="0"/>
                                  </p:stCondLst>
                                  <p:iterate type="el" backwards="0">
                                    <p:tmAbs val="0"/>
                                  </p:iterate>
                                  <p:childTnLst>
                                    <p:set>
                                      <p:cBhvr>
                                        <p:cTn id="11" fill="hold"/>
                                        <p:tgtEl>
                                          <p:spTgt spid="22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1" grpId="3" fill="hold">
                                  <p:stCondLst>
                                    <p:cond delay="0"/>
                                  </p:stCondLst>
                                  <p:iterate type="el" backwards="0">
                                    <p:tmAbs val="0"/>
                                  </p:iterate>
                                  <p:childTnLst>
                                    <p:set>
                                      <p:cBhvr>
                                        <p:cTn id="15" fill="hold"/>
                                        <p:tgtEl>
                                          <p:spTgt spid="230"/>
                                        </p:tgtEl>
                                        <p:attrNameLst>
                                          <p:attrName>style.visibility</p:attrName>
                                        </p:attrNameLst>
                                      </p:cBhvr>
                                      <p:to>
                                        <p:strVal val="visible"/>
                                      </p:to>
                                    </p:set>
                                  </p:childTnLst>
                                </p:cTn>
                              </p:par>
                            </p:childTnLst>
                          </p:cTn>
                        </p:par>
                        <p:par>
                          <p:cTn id="16" fill="hold">
                            <p:stCondLst>
                              <p:cond delay="0"/>
                            </p:stCondLst>
                            <p:childTnLst>
                              <p:par>
                                <p:cTn id="17" nodeType="afterEffect" presetClass="entr" presetSubtype="0" presetID="1" grpId="1" fill="hold">
                                  <p:stCondLst>
                                    <p:cond delay="0"/>
                                  </p:stCondLst>
                                  <p:iterate type="el" backwards="0">
                                    <p:tmAbs val="0"/>
                                  </p:iterate>
                                  <p:childTnLst>
                                    <p:set>
                                      <p:cBhvr>
                                        <p:cTn id="18" fill="hold"/>
                                        <p:tgtEl>
                                          <p:spTgt spid="22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4" fill="hold">
                                  <p:stCondLst>
                                    <p:cond delay="0"/>
                                  </p:stCondLst>
                                  <p:iterate type="el" backwards="0">
                                    <p:tmAbs val="0"/>
                                  </p:iterate>
                                  <p:childTnLst>
                                    <p:set>
                                      <p:cBhvr>
                                        <p:cTn id="22" fill="hold"/>
                                        <p:tgtEl>
                                          <p:spTgt spid="233"/>
                                        </p:tgtEl>
                                        <p:attrNameLst>
                                          <p:attrName>style.visibility</p:attrName>
                                        </p:attrNameLst>
                                      </p:cBhvr>
                                      <p:to>
                                        <p:strVal val="visible"/>
                                      </p:to>
                                    </p:set>
                                  </p:childTnLst>
                                </p:cTn>
                              </p:par>
                            </p:childTnLst>
                          </p:cTn>
                        </p:par>
                        <p:par>
                          <p:cTn id="23" fill="hold">
                            <p:stCondLst>
                              <p:cond delay="0"/>
                            </p:stCondLst>
                            <p:childTnLst>
                              <p:par>
                                <p:cTn id="24" nodeType="afterEffect" presetClass="entr" presetSubtype="0" presetID="1" grpId="1" fill="hold">
                                  <p:stCondLst>
                                    <p:cond delay="0"/>
                                  </p:stCondLst>
                                  <p:iterate type="el" backwards="0">
                                    <p:tmAbs val="0"/>
                                  </p:iterate>
                                  <p:childTnLst>
                                    <p:set>
                                      <p:cBhvr>
                                        <p:cTn id="25" fill="hold"/>
                                        <p:tgtEl>
                                          <p:spTgt spid="227">
                                            <p:txEl>
                                              <p:pRg st="2" end="2"/>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nodeType="clickEffect" presetClass="entr" presetSubtype="0" presetID="1" grpId="1" fill="hold">
                                  <p:stCondLst>
                                    <p:cond delay="0"/>
                                  </p:stCondLst>
                                  <p:iterate type="el" backwards="0">
                                    <p:tmAbs val="0"/>
                                  </p:iterate>
                                  <p:childTnLst>
                                    <p:set>
                                      <p:cBhvr>
                                        <p:cTn id="29" fill="hold"/>
                                        <p:tgtEl>
                                          <p:spTgt spid="227">
                                            <p:txEl>
                                              <p:pRg st="3" end="3"/>
                                            </p:txEl>
                                          </p:spTgt>
                                        </p:tgtEl>
                                        <p:attrNameLst>
                                          <p:attrName>style.visibility</p:attrName>
                                        </p:attrNameLst>
                                      </p:cBhvr>
                                      <p:to>
                                        <p:strVal val="visible"/>
                                      </p:to>
                                    </p:set>
                                  </p:childTnLst>
                                </p:cTn>
                              </p:par>
                            </p:childTnLst>
                          </p:cTn>
                        </p:par>
                        <p:par>
                          <p:cTn id="30" fill="hold">
                            <p:stCondLst>
                              <p:cond delay="0"/>
                            </p:stCondLst>
                            <p:childTnLst>
                              <p:par>
                                <p:cTn id="31" nodeType="afterEffect" presetClass="entr" presetSubtype="0" presetID="1" grpId="5" fill="hold">
                                  <p:stCondLst>
                                    <p:cond delay="0"/>
                                  </p:stCondLst>
                                  <p:iterate type="el" backwards="0">
                                    <p:tmAbs val="0"/>
                                  </p:iterate>
                                  <p:childTnLst>
                                    <p:set>
                                      <p:cBhvr>
                                        <p:cTn id="32" fill="hold"/>
                                        <p:tgtEl>
                                          <p:spTgt spid="2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nodeType="clickEffect" presetClass="entr" presetSubtype="0" presetID="1" grpId="6" fill="hold">
                                  <p:stCondLst>
                                    <p:cond delay="0"/>
                                  </p:stCondLst>
                                  <p:iterate type="el" backwards="0">
                                    <p:tmAbs val="0"/>
                                  </p:iterate>
                                  <p:childTnLst>
                                    <p:set>
                                      <p:cBhvr>
                                        <p:cTn id="36" fill="hold"/>
                                        <p:tgtEl>
                                          <p:spTgt spid="234"/>
                                        </p:tgtEl>
                                        <p:attrNameLst>
                                          <p:attrName>style.visibility</p:attrName>
                                        </p:attrNameLst>
                                      </p:cBhvr>
                                      <p:to>
                                        <p:strVal val="visible"/>
                                      </p:to>
                                    </p:set>
                                  </p:childTnLst>
                                </p:cTn>
                              </p:par>
                            </p:childTnLst>
                          </p:cTn>
                        </p:par>
                        <p:par>
                          <p:cTn id="37" fill="hold">
                            <p:stCondLst>
                              <p:cond delay="0"/>
                            </p:stCondLst>
                            <p:childTnLst>
                              <p:par>
                                <p:cTn id="38" nodeType="afterEffect" presetClass="entr" presetSubtype="0" presetID="1" grpId="1" fill="hold">
                                  <p:stCondLst>
                                    <p:cond delay="0"/>
                                  </p:stCondLst>
                                  <p:iterate type="el" backwards="0">
                                    <p:tmAbs val="0"/>
                                  </p:iterate>
                                  <p:childTnLst>
                                    <p:set>
                                      <p:cBhvr>
                                        <p:cTn id="39" fill="hold"/>
                                        <p:tgtEl>
                                          <p:spTgt spid="227">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7" grpId="1"/>
      <p:bldP build="whole" bldLvl="1" animBg="1" rev="0" advAuto="0" spid="229" grpId="2"/>
      <p:bldP build="whole" bldLvl="1" animBg="1" rev="0" advAuto="0" spid="233" grpId="4"/>
      <p:bldP build="whole" bldLvl="1" animBg="1" rev="0" advAuto="0" spid="230" grpId="3"/>
      <p:bldP build="whole" bldLvl="1" animBg="1" rev="0" advAuto="0" spid="235" grpId="5"/>
      <p:bldP build="whole" bldLvl="1" animBg="1" rev="0" advAuto="0" spid="234" grpId="6"/>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7" name="Shape 237"/>
          <p:cNvSpPr/>
          <p:nvPr>
            <p:ph type="title"/>
          </p:nvPr>
        </p:nvSpPr>
        <p:spPr>
          <a:prstGeom prst="rect">
            <a:avLst/>
          </a:prstGeom>
        </p:spPr>
        <p:txBody>
          <a:bodyPr/>
          <a:lstStyle/>
          <a:p>
            <a:pPr lvl="0">
              <a:defRPr sz="1800"/>
            </a:pPr>
            <a:r>
              <a:rPr sz="8000"/>
              <a:t>Artful Thinking Strategies</a:t>
            </a:r>
          </a:p>
        </p:txBody>
      </p:sp>
      <p:sp>
        <p:nvSpPr>
          <p:cNvPr id="238" name="Shape 238"/>
          <p:cNvSpPr/>
          <p:nvPr>
            <p:ph type="body" idx="1"/>
          </p:nvPr>
        </p:nvSpPr>
        <p:spPr>
          <a:xfrm>
            <a:off x="1270000" y="5499100"/>
            <a:ext cx="10464800" cy="1198034"/>
          </a:xfrm>
          <a:prstGeom prst="rect">
            <a:avLst/>
          </a:prstGeom>
        </p:spPr>
        <p:txBody>
          <a:bodyPr/>
          <a:lstStyle>
            <a:lvl1pPr defTabSz="457200">
              <a:defRPr i="1" sz="3100">
                <a:latin typeface="Verdana"/>
                <a:ea typeface="Verdana"/>
                <a:cs typeface="Verdana"/>
                <a:sym typeface="Verdana"/>
              </a:defRPr>
            </a:lvl1pPr>
          </a:lstStyle>
          <a:p>
            <a:pPr lvl="0">
              <a:defRPr i="0" sz="1800"/>
            </a:pPr>
            <a:r>
              <a:rPr i="1" sz="3100"/>
              <a:t>From Project Zero, an educational research group at the Harvard Graduate School of Education</a:t>
            </a:r>
          </a:p>
        </p:txBody>
      </p:sp>
      <p:sp>
        <p:nvSpPr>
          <p:cNvPr id="239" name="Shape 239"/>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
        <p:nvSpPr>
          <p:cNvPr id="240" name="Shape 240"/>
          <p:cNvSpPr/>
          <p:nvPr/>
        </p:nvSpPr>
        <p:spPr>
          <a:xfrm>
            <a:off x="1270000" y="6828366"/>
            <a:ext cx="10464800" cy="1198035"/>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defTabSz="457200">
              <a:defRPr i="1" sz="3100">
                <a:solidFill>
                  <a:srgbClr val="A6AAA9"/>
                </a:solidFill>
                <a:latin typeface="Verdana"/>
                <a:ea typeface="Verdana"/>
                <a:cs typeface="Verdana"/>
                <a:sym typeface="Verdana"/>
              </a:defRPr>
            </a:lvl1pPr>
          </a:lstStyle>
          <a:p>
            <a:pPr lvl="0">
              <a:defRPr i="0" sz="1800">
                <a:solidFill>
                  <a:srgbClr val="000000"/>
                </a:solidFill>
              </a:defRPr>
            </a:pPr>
            <a:r>
              <a:rPr i="1" sz="3100">
                <a:solidFill>
                  <a:srgbClr val="A6AAA9"/>
                </a:solidFill>
              </a:rPr>
              <a:t>Could you present one of these during the summer?</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2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2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0" grpId="2"/>
      <p:bldP build="whole" bldLvl="1" animBg="1" rev="0" advAuto="0" spid="238" grpId="1"/>
    </p:bldLst>
  </p:timing>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2" name="Shape 242"/>
          <p:cNvSpPr/>
          <p:nvPr>
            <p:ph type="title"/>
          </p:nvPr>
        </p:nvSpPr>
        <p:spPr>
          <a:xfrm>
            <a:off x="952500" y="-38100"/>
            <a:ext cx="11099800" cy="2159000"/>
          </a:xfrm>
          <a:prstGeom prst="rect">
            <a:avLst/>
          </a:prstGeom>
        </p:spPr>
        <p:txBody>
          <a:bodyPr/>
          <a:lstStyle/>
          <a:p>
            <a:pPr lvl="0">
              <a:defRPr sz="1800"/>
            </a:pPr>
            <a:r>
              <a:rPr sz="8000"/>
              <a:t>What we will do today</a:t>
            </a:r>
          </a:p>
        </p:txBody>
      </p:sp>
      <p:sp>
        <p:nvSpPr>
          <p:cNvPr id="243" name="Shape 243"/>
          <p:cNvSpPr/>
          <p:nvPr>
            <p:ph type="body" idx="1"/>
          </p:nvPr>
        </p:nvSpPr>
        <p:spPr>
          <a:xfrm>
            <a:off x="806177" y="2133600"/>
            <a:ext cx="9627146" cy="7239000"/>
          </a:xfrm>
          <a:prstGeom prst="rect">
            <a:avLst/>
          </a:prstGeom>
        </p:spPr>
        <p:txBody>
          <a:bodyPr/>
          <a:lstStyle/>
          <a:p>
            <a:pPr lvl="0" marL="609599" indent="-609599" defTabSz="560831">
              <a:spcBef>
                <a:spcPts val="4000"/>
              </a:spcBef>
              <a:buSzPct val="100000"/>
              <a:buAutoNum type="arabicPeriod" startAt="1"/>
              <a:defRPr sz="1800"/>
            </a:pPr>
            <a:r>
              <a:rPr i="1" sz="4128"/>
              <a:t>Provide foundational thinking strategies for any classroom on any day</a:t>
            </a:r>
            <a:endParaRPr i="1" sz="4128"/>
          </a:p>
          <a:p>
            <a:pPr lvl="0" marL="609599" indent="-609599" defTabSz="560831">
              <a:spcBef>
                <a:spcPts val="4000"/>
              </a:spcBef>
              <a:buSzPct val="100000"/>
              <a:buAutoNum type="arabicPeriod" startAt="1"/>
              <a:defRPr sz="1800"/>
            </a:pPr>
            <a:r>
              <a:rPr i="1" sz="4128"/>
              <a:t>Guarantee minimal preparation and no clean up</a:t>
            </a:r>
            <a:endParaRPr i="1" sz="4128"/>
          </a:p>
          <a:p>
            <a:pPr lvl="0" marL="609599" indent="-609599" defTabSz="560831">
              <a:spcBef>
                <a:spcPts val="4000"/>
              </a:spcBef>
              <a:buSzPct val="100000"/>
              <a:buAutoNum type="arabicPeriod" startAt="1"/>
              <a:defRPr sz="1800"/>
            </a:pPr>
            <a:r>
              <a:rPr i="1" sz="4128"/>
              <a:t>Increase engagement, creativity and critical thinking in your classroom</a:t>
            </a:r>
            <a:endParaRPr i="1" sz="4128"/>
          </a:p>
          <a:p>
            <a:pPr lvl="0" marL="609599" indent="-609599" defTabSz="560831">
              <a:spcBef>
                <a:spcPts val="4000"/>
              </a:spcBef>
              <a:buSzPct val="100000"/>
              <a:buAutoNum type="arabicPeriod" startAt="1"/>
              <a:defRPr sz="1800"/>
            </a:pPr>
            <a:r>
              <a:rPr i="1" sz="4128"/>
              <a:t>Use these techniques in your class tomorrow</a:t>
            </a:r>
          </a:p>
        </p:txBody>
      </p:sp>
      <p:sp>
        <p:nvSpPr>
          <p:cNvPr id="244" name="Shape 244"/>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pic>
        <p:nvPicPr>
          <p:cNvPr id="245" name="pasted-image.tif"/>
          <p:cNvPicPr/>
          <p:nvPr/>
        </p:nvPicPr>
        <p:blipFill>
          <a:blip r:embed="rId2">
            <a:extLst/>
          </a:blip>
          <a:stretch>
            <a:fillRect/>
          </a:stretch>
        </p:blipFill>
        <p:spPr>
          <a:xfrm>
            <a:off x="10765631" y="1497221"/>
            <a:ext cx="1672861" cy="2007434"/>
          </a:xfrm>
          <a:prstGeom prst="rect">
            <a:avLst/>
          </a:prstGeom>
          <a:ln w="12700">
            <a:miter lim="400000"/>
          </a:ln>
        </p:spPr>
      </p:pic>
      <p:pic>
        <p:nvPicPr>
          <p:cNvPr id="246" name="pasted-image.tif"/>
          <p:cNvPicPr/>
          <p:nvPr/>
        </p:nvPicPr>
        <p:blipFill>
          <a:blip r:embed="rId3">
            <a:extLst/>
          </a:blip>
          <a:stretch>
            <a:fillRect/>
          </a:stretch>
        </p:blipFill>
        <p:spPr>
          <a:xfrm>
            <a:off x="10547961" y="4090960"/>
            <a:ext cx="2108201" cy="1812008"/>
          </a:xfrm>
          <a:prstGeom prst="rect">
            <a:avLst/>
          </a:prstGeom>
          <a:ln w="12700">
            <a:miter lim="400000"/>
          </a:ln>
        </p:spPr>
      </p:pic>
      <p:pic>
        <p:nvPicPr>
          <p:cNvPr id="247" name="pasted-image.tif"/>
          <p:cNvPicPr/>
          <p:nvPr/>
        </p:nvPicPr>
        <p:blipFill>
          <a:blip r:embed="rId4">
            <a:extLst/>
          </a:blip>
          <a:stretch>
            <a:fillRect/>
          </a:stretch>
        </p:blipFill>
        <p:spPr>
          <a:xfrm flipH="1">
            <a:off x="10161333" y="3729135"/>
            <a:ext cx="2881476" cy="2535450"/>
          </a:xfrm>
          <a:prstGeom prst="rect">
            <a:avLst/>
          </a:prstGeom>
          <a:ln w="12700">
            <a:miter lim="400000"/>
          </a:ln>
        </p:spPr>
      </p:pic>
      <p:pic>
        <p:nvPicPr>
          <p:cNvPr id="248" name="pasted-image.tif"/>
          <p:cNvPicPr/>
          <p:nvPr/>
        </p:nvPicPr>
        <p:blipFill>
          <a:blip r:embed="rId5">
            <a:extLst/>
          </a:blip>
          <a:srcRect l="14223" t="0" r="0" b="0"/>
          <a:stretch>
            <a:fillRect/>
          </a:stretch>
        </p:blipFill>
        <p:spPr>
          <a:xfrm>
            <a:off x="10565027" y="6489066"/>
            <a:ext cx="2074017" cy="1609014"/>
          </a:xfrm>
          <a:prstGeom prst="rect">
            <a:avLst/>
          </a:prstGeom>
          <a:ln w="12700">
            <a:miter lim="400000"/>
          </a:ln>
        </p:spPr>
      </p:pic>
      <p:pic>
        <p:nvPicPr>
          <p:cNvPr id="249" name="pasted-image.tif"/>
          <p:cNvPicPr/>
          <p:nvPr/>
        </p:nvPicPr>
        <p:blipFill>
          <a:blip r:embed="rId6">
            <a:extLst/>
          </a:blip>
          <a:stretch>
            <a:fillRect/>
          </a:stretch>
        </p:blipFill>
        <p:spPr>
          <a:xfrm>
            <a:off x="10392500" y="8106786"/>
            <a:ext cx="2419123" cy="1812008"/>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243">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243">
                                            <p:txEl>
                                              <p:pRg st="0" end="0"/>
                                            </p:txEl>
                                          </p:spTgt>
                                        </p:tgtEl>
                                        <p:attrNameLst>
                                          <p:attrName>style.visibility</p:attrName>
                                        </p:attrNameLst>
                                      </p:cBhvr>
                                      <p:to>
                                        <p:strVal val="visible"/>
                                      </p:to>
                                    </p:set>
                                  </p:childTnLst>
                                </p:cTn>
                              </p:par>
                            </p:childTnLst>
                          </p:cTn>
                        </p:par>
                        <p:par>
                          <p:cTn id="9" fill="hold">
                            <p:stCondLst>
                              <p:cond delay="0"/>
                            </p:stCondLst>
                            <p:childTnLst>
                              <p:par>
                                <p:cTn id="10" nodeType="afterEffect" presetClass="entr" presetSubtype="0" presetID="1" grpId="2" fill="hold">
                                  <p:stCondLst>
                                    <p:cond delay="0"/>
                                  </p:stCondLst>
                                  <p:iterate type="el" backwards="0">
                                    <p:tmAbs val="0"/>
                                  </p:iterate>
                                  <p:childTnLst>
                                    <p:set>
                                      <p:cBhvr>
                                        <p:cTn id="11" fill="hold"/>
                                        <p:tgtEl>
                                          <p:spTgt spid="24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1" grpId="1" fill="hold">
                                  <p:stCondLst>
                                    <p:cond delay="0"/>
                                  </p:stCondLst>
                                  <p:iterate type="el" backwards="0">
                                    <p:tmAbs val="0"/>
                                  </p:iterate>
                                  <p:childTnLst>
                                    <p:set>
                                      <p:cBhvr>
                                        <p:cTn id="15" fill="hold"/>
                                        <p:tgtEl>
                                          <p:spTgt spid="243">
                                            <p:txEl>
                                              <p:pRg st="1" end="1"/>
                                            </p:txEl>
                                          </p:spTgt>
                                        </p:tgtEl>
                                        <p:attrNameLst>
                                          <p:attrName>style.visibility</p:attrName>
                                        </p:attrNameLst>
                                      </p:cBhvr>
                                      <p:to>
                                        <p:strVal val="visible"/>
                                      </p:to>
                                    </p:set>
                                  </p:childTnLst>
                                </p:cTn>
                              </p:par>
                            </p:childTnLst>
                          </p:cTn>
                        </p:par>
                        <p:par>
                          <p:cTn id="16" fill="hold">
                            <p:stCondLst>
                              <p:cond delay="0"/>
                            </p:stCondLst>
                            <p:childTnLst>
                              <p:par>
                                <p:cTn id="17" nodeType="afterEffect" presetClass="entr" presetSubtype="0" presetID="1" grpId="3" fill="hold">
                                  <p:stCondLst>
                                    <p:cond delay="0"/>
                                  </p:stCondLst>
                                  <p:iterate type="el" backwards="0">
                                    <p:tmAbs val="0"/>
                                  </p:iterate>
                                  <p:childTnLst>
                                    <p:set>
                                      <p:cBhvr>
                                        <p:cTn id="18" fill="hold"/>
                                        <p:tgtEl>
                                          <p:spTgt spid="2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4" fill="hold">
                                  <p:stCondLst>
                                    <p:cond delay="0"/>
                                  </p:stCondLst>
                                  <p:iterate type="el" backwards="0">
                                    <p:tmAbs val="0"/>
                                  </p:iterate>
                                  <p:childTnLst>
                                    <p:set>
                                      <p:cBhvr>
                                        <p:cTn id="22" fill="hold"/>
                                        <p:tgtEl>
                                          <p:spTgt spid="2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0" presetID="1" grpId="1" fill="hold">
                                  <p:stCondLst>
                                    <p:cond delay="0"/>
                                  </p:stCondLst>
                                  <p:iterate type="el" backwards="0">
                                    <p:tmAbs val="0"/>
                                  </p:iterate>
                                  <p:childTnLst>
                                    <p:set>
                                      <p:cBhvr>
                                        <p:cTn id="26" fill="hold"/>
                                        <p:tgtEl>
                                          <p:spTgt spid="243">
                                            <p:txEl>
                                              <p:pRg st="2" end="2"/>
                                            </p:txEl>
                                          </p:spTgt>
                                        </p:tgtEl>
                                        <p:attrNameLst>
                                          <p:attrName>style.visibility</p:attrName>
                                        </p:attrNameLst>
                                      </p:cBhvr>
                                      <p:to>
                                        <p:strVal val="visible"/>
                                      </p:to>
                                    </p:set>
                                  </p:childTnLst>
                                </p:cTn>
                              </p:par>
                            </p:childTnLst>
                          </p:cTn>
                        </p:par>
                        <p:par>
                          <p:cTn id="27" fill="hold">
                            <p:stCondLst>
                              <p:cond delay="0"/>
                            </p:stCondLst>
                            <p:childTnLst>
                              <p:par>
                                <p:cTn id="28" nodeType="afterEffect" presetClass="entr" presetSubtype="0" presetID="1" grpId="5" fill="hold">
                                  <p:stCondLst>
                                    <p:cond delay="0"/>
                                  </p:stCondLst>
                                  <p:iterate type="el" backwards="0">
                                    <p:tmAbs val="0"/>
                                  </p:iterate>
                                  <p:childTnLst>
                                    <p:set>
                                      <p:cBhvr>
                                        <p:cTn id="29" fill="hold"/>
                                        <p:tgtEl>
                                          <p:spTgt spid="24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nodeType="clickEffect" presetClass="entr" presetSubtype="0" presetID="1" grpId="1" fill="hold">
                                  <p:stCondLst>
                                    <p:cond delay="0"/>
                                  </p:stCondLst>
                                  <p:iterate type="el" backwards="0">
                                    <p:tmAbs val="0"/>
                                  </p:iterate>
                                  <p:childTnLst>
                                    <p:set>
                                      <p:cBhvr>
                                        <p:cTn id="33" fill="hold"/>
                                        <p:tgtEl>
                                          <p:spTgt spid="243">
                                            <p:txEl>
                                              <p:pRg st="3" end="3"/>
                                            </p:txEl>
                                          </p:spTgt>
                                        </p:tgtEl>
                                        <p:attrNameLst>
                                          <p:attrName>style.visibility</p:attrName>
                                        </p:attrNameLst>
                                      </p:cBhvr>
                                      <p:to>
                                        <p:strVal val="visible"/>
                                      </p:to>
                                    </p:set>
                                  </p:childTnLst>
                                </p:cTn>
                              </p:par>
                            </p:childTnLst>
                          </p:cTn>
                        </p:par>
                        <p:par>
                          <p:cTn id="34" fill="hold">
                            <p:stCondLst>
                              <p:cond delay="0"/>
                            </p:stCondLst>
                            <p:childTnLst>
                              <p:par>
                                <p:cTn id="35" nodeType="afterEffect" presetClass="entr" presetSubtype="0" presetID="1" grpId="6" fill="hold">
                                  <p:stCondLst>
                                    <p:cond delay="0"/>
                                  </p:stCondLst>
                                  <p:iterate type="el" backwards="0">
                                    <p:tmAbs val="0"/>
                                  </p:iterate>
                                  <p:childTnLst>
                                    <p:set>
                                      <p:cBhvr>
                                        <p:cTn id="36" fill="hold"/>
                                        <p:tgtEl>
                                          <p:spTgt spid="2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5" grpId="2"/>
      <p:bldP build="whole" bldLvl="1" animBg="1" rev="0" advAuto="0" spid="246" grpId="3"/>
      <p:bldP build="whole" bldLvl="1" animBg="1" rev="0" advAuto="0" spid="247" grpId="4"/>
      <p:bldP build="whole" bldLvl="1" animBg="1" rev="0" advAuto="0" spid="248" grpId="5"/>
      <p:bldP build="whole" bldLvl="1" animBg="1" rev="0" advAuto="0" spid="249" grpId="6"/>
      <p:bldP build="p" bldLvl="5" animBg="1" rev="0" advAuto="0" spid="243" grpId="1"/>
    </p:bldLst>
  </p:timing>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1" name="Shape 251"/>
          <p:cNvSpPr/>
          <p:nvPr>
            <p:ph type="title"/>
          </p:nvPr>
        </p:nvSpPr>
        <p:spPr>
          <a:prstGeom prst="rect">
            <a:avLst/>
          </a:prstGeom>
        </p:spPr>
        <p:txBody>
          <a:bodyPr/>
          <a:lstStyle>
            <a:lvl1pPr defTabSz="578358">
              <a:defRPr sz="7919"/>
            </a:lvl1pPr>
          </a:lstStyle>
          <a:p>
            <a:pPr lvl="0">
              <a:defRPr sz="1800"/>
            </a:pPr>
            <a:r>
              <a:rPr sz="7919"/>
              <a:t>Artful Thinking Purposes</a:t>
            </a:r>
          </a:p>
        </p:txBody>
      </p:sp>
      <p:sp>
        <p:nvSpPr>
          <p:cNvPr id="252" name="Shape 252"/>
          <p:cNvSpPr/>
          <p:nvPr>
            <p:ph type="body" idx="1"/>
          </p:nvPr>
        </p:nvSpPr>
        <p:spPr>
          <a:xfrm>
            <a:off x="1473200" y="1847850"/>
            <a:ext cx="6261646" cy="6781800"/>
          </a:xfrm>
          <a:prstGeom prst="rect">
            <a:avLst/>
          </a:prstGeom>
        </p:spPr>
        <p:txBody>
          <a:bodyPr/>
          <a:lstStyle/>
          <a:p>
            <a:pPr lvl="0" marL="635000" indent="-635000">
              <a:buSzPct val="100000"/>
              <a:buAutoNum type="arabicPeriod" startAt="1"/>
              <a:defRPr sz="1800"/>
            </a:pPr>
            <a:r>
              <a:rPr b="1" sz="3600">
                <a:latin typeface="Helvetica"/>
                <a:ea typeface="Helvetica"/>
                <a:cs typeface="Helvetica"/>
                <a:sym typeface="Helvetica"/>
              </a:rPr>
              <a:t>Reasoning</a:t>
            </a:r>
            <a:r>
              <a:rPr sz="3600"/>
              <a:t>- cite evidence</a:t>
            </a:r>
            <a:endParaRPr sz="3600"/>
          </a:p>
          <a:p>
            <a:pPr lvl="0" marL="635000" indent="-635000">
              <a:buSzPct val="100000"/>
              <a:buAutoNum type="arabicPeriod" startAt="1"/>
              <a:defRPr sz="1800"/>
            </a:pPr>
            <a:r>
              <a:rPr b="1" sz="3600">
                <a:latin typeface="Helvetica"/>
                <a:ea typeface="Helvetica"/>
                <a:cs typeface="Helvetica"/>
                <a:sym typeface="Helvetica"/>
              </a:rPr>
              <a:t>Perspective taking</a:t>
            </a:r>
            <a:r>
              <a:rPr sz="3600"/>
              <a:t>- understand point of view</a:t>
            </a:r>
            <a:endParaRPr sz="3600"/>
          </a:p>
          <a:p>
            <a:pPr lvl="0" marL="635000" indent="-635000">
              <a:buSzPct val="100000"/>
              <a:buAutoNum type="arabicPeriod" startAt="1"/>
              <a:defRPr sz="1800"/>
            </a:pPr>
            <a:r>
              <a:rPr b="1" sz="3600">
                <a:latin typeface="Helvetica"/>
                <a:ea typeface="Helvetica"/>
                <a:cs typeface="Helvetica"/>
                <a:sym typeface="Helvetica"/>
              </a:rPr>
              <a:t>Questioning and investigating</a:t>
            </a:r>
            <a:r>
              <a:rPr sz="3600"/>
              <a:t>- What if, how, why?</a:t>
            </a:r>
          </a:p>
        </p:txBody>
      </p:sp>
      <p:sp>
        <p:nvSpPr>
          <p:cNvPr id="253" name="Shape 253"/>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pic>
        <p:nvPicPr>
          <p:cNvPr id="254" name="pasted-image.tif"/>
          <p:cNvPicPr/>
          <p:nvPr/>
        </p:nvPicPr>
        <p:blipFill>
          <a:blip r:embed="rId2">
            <a:extLst/>
          </a:blip>
          <a:stretch>
            <a:fillRect/>
          </a:stretch>
        </p:blipFill>
        <p:spPr>
          <a:xfrm>
            <a:off x="8686800" y="2276682"/>
            <a:ext cx="2264855" cy="1437622"/>
          </a:xfrm>
          <a:prstGeom prst="rect">
            <a:avLst/>
          </a:prstGeom>
          <a:ln w="12700">
            <a:miter lim="400000"/>
          </a:ln>
        </p:spPr>
      </p:pic>
      <p:pic>
        <p:nvPicPr>
          <p:cNvPr id="255" name="pasted-image-filtered.jpeg"/>
          <p:cNvPicPr/>
          <p:nvPr/>
        </p:nvPicPr>
        <p:blipFill>
          <a:blip r:embed="rId3">
            <a:extLst/>
          </a:blip>
          <a:stretch>
            <a:fillRect/>
          </a:stretch>
        </p:blipFill>
        <p:spPr>
          <a:xfrm>
            <a:off x="8079327" y="3841750"/>
            <a:ext cx="3479801" cy="2336800"/>
          </a:xfrm>
          <a:prstGeom prst="rect">
            <a:avLst/>
          </a:prstGeom>
          <a:ln w="12700">
            <a:miter lim="400000"/>
          </a:ln>
        </p:spPr>
      </p:pic>
      <p:pic>
        <p:nvPicPr>
          <p:cNvPr id="256" name="pasted-image-filtered.jpeg"/>
          <p:cNvPicPr/>
          <p:nvPr/>
        </p:nvPicPr>
        <p:blipFill>
          <a:blip r:embed="rId4">
            <a:extLst/>
          </a:blip>
          <a:stretch>
            <a:fillRect/>
          </a:stretch>
        </p:blipFill>
        <p:spPr>
          <a:xfrm>
            <a:off x="9048303" y="6471096"/>
            <a:ext cx="2086558" cy="2605603"/>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252">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252">
                                            <p:txEl>
                                              <p:pRg st="0" end="0"/>
                                            </p:txEl>
                                          </p:spTgt>
                                        </p:tgtEl>
                                        <p:attrNameLst>
                                          <p:attrName>style.visibility</p:attrName>
                                        </p:attrNameLst>
                                      </p:cBhvr>
                                      <p:to>
                                        <p:strVal val="visible"/>
                                      </p:to>
                                    </p:set>
                                  </p:childTnLst>
                                </p:cTn>
                              </p:par>
                            </p:childTnLst>
                          </p:cTn>
                        </p:par>
                        <p:par>
                          <p:cTn id="9" fill="hold">
                            <p:stCondLst>
                              <p:cond delay="0"/>
                            </p:stCondLst>
                            <p:childTnLst>
                              <p:par>
                                <p:cTn id="10" nodeType="afterEffect" presetClass="entr" presetSubtype="0" presetID="1" grpId="2" fill="hold">
                                  <p:stCondLst>
                                    <p:cond delay="0"/>
                                  </p:stCondLst>
                                  <p:iterate type="el" backwards="0">
                                    <p:tmAbs val="0"/>
                                  </p:iterate>
                                  <p:childTnLst>
                                    <p:set>
                                      <p:cBhvr>
                                        <p:cTn id="11" fill="hold"/>
                                        <p:tgtEl>
                                          <p:spTgt spid="25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1" grpId="1" fill="hold">
                                  <p:stCondLst>
                                    <p:cond delay="0"/>
                                  </p:stCondLst>
                                  <p:iterate type="el" backwards="0">
                                    <p:tmAbs val="0"/>
                                  </p:iterate>
                                  <p:childTnLst>
                                    <p:set>
                                      <p:cBhvr>
                                        <p:cTn id="15" fill="hold"/>
                                        <p:tgtEl>
                                          <p:spTgt spid="252">
                                            <p:txEl>
                                              <p:pRg st="1" end="1"/>
                                            </p:txEl>
                                          </p:spTgt>
                                        </p:tgtEl>
                                        <p:attrNameLst>
                                          <p:attrName>style.visibility</p:attrName>
                                        </p:attrNameLst>
                                      </p:cBhvr>
                                      <p:to>
                                        <p:strVal val="visible"/>
                                      </p:to>
                                    </p:set>
                                  </p:childTnLst>
                                </p:cTn>
                              </p:par>
                            </p:childTnLst>
                          </p:cTn>
                        </p:par>
                        <p:par>
                          <p:cTn id="16" fill="hold">
                            <p:stCondLst>
                              <p:cond delay="0"/>
                            </p:stCondLst>
                            <p:childTnLst>
                              <p:par>
                                <p:cTn id="17" nodeType="afterEffect" presetClass="entr" presetSubtype="0" presetID="1" grpId="3" fill="hold">
                                  <p:stCondLst>
                                    <p:cond delay="0"/>
                                  </p:stCondLst>
                                  <p:iterate type="el" backwards="0">
                                    <p:tmAbs val="0"/>
                                  </p:iterate>
                                  <p:childTnLst>
                                    <p:set>
                                      <p:cBhvr>
                                        <p:cTn id="18" fill="hold"/>
                                        <p:tgtEl>
                                          <p:spTgt spid="2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1" fill="hold">
                                  <p:stCondLst>
                                    <p:cond delay="0"/>
                                  </p:stCondLst>
                                  <p:iterate type="el" backwards="0">
                                    <p:tmAbs val="0"/>
                                  </p:iterate>
                                  <p:childTnLst>
                                    <p:set>
                                      <p:cBhvr>
                                        <p:cTn id="22" fill="hold"/>
                                        <p:tgtEl>
                                          <p:spTgt spid="252">
                                            <p:txEl>
                                              <p:pRg st="2" end="2"/>
                                            </p:txEl>
                                          </p:spTgt>
                                        </p:tgtEl>
                                        <p:attrNameLst>
                                          <p:attrName>style.visibility</p:attrName>
                                        </p:attrNameLst>
                                      </p:cBhvr>
                                      <p:to>
                                        <p:strVal val="visible"/>
                                      </p:to>
                                    </p:set>
                                  </p:childTnLst>
                                </p:cTn>
                              </p:par>
                            </p:childTnLst>
                          </p:cTn>
                        </p:par>
                        <p:par>
                          <p:cTn id="23" fill="hold">
                            <p:stCondLst>
                              <p:cond delay="0"/>
                            </p:stCondLst>
                            <p:childTnLst>
                              <p:par>
                                <p:cTn id="24" nodeType="afterEffect" presetClass="entr" presetSubtype="0" presetID="1" grpId="4" fill="hold">
                                  <p:stCondLst>
                                    <p:cond delay="0"/>
                                  </p:stCondLst>
                                  <p:iterate type="el" backwards="0">
                                    <p:tmAbs val="0"/>
                                  </p:iterate>
                                  <p:childTnLst>
                                    <p:set>
                                      <p:cBhvr>
                                        <p:cTn id="25" fill="hold"/>
                                        <p:tgtEl>
                                          <p:spTgt spid="25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2" grpId="1"/>
      <p:bldP build="whole" bldLvl="1" animBg="1" rev="0" advAuto="0" spid="254" grpId="2"/>
      <p:bldP build="whole" bldLvl="1" animBg="1" rev="0" advAuto="0" spid="256" grpId="4"/>
      <p:bldP build="whole" bldLvl="1" animBg="1" rev="0" advAuto="0" spid="255" grpId="3"/>
    </p:bldLst>
  </p:timing>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8" name="Shape 258"/>
          <p:cNvSpPr/>
          <p:nvPr>
            <p:ph type="title"/>
          </p:nvPr>
        </p:nvSpPr>
        <p:spPr>
          <a:prstGeom prst="rect">
            <a:avLst/>
          </a:prstGeom>
        </p:spPr>
        <p:txBody>
          <a:bodyPr/>
          <a:lstStyle>
            <a:lvl1pPr defTabSz="578358">
              <a:defRPr sz="7919"/>
            </a:lvl1pPr>
          </a:lstStyle>
          <a:p>
            <a:pPr lvl="0">
              <a:defRPr sz="1800"/>
            </a:pPr>
            <a:r>
              <a:rPr sz="7919"/>
              <a:t>Artful Thinking Purposes</a:t>
            </a:r>
          </a:p>
        </p:txBody>
      </p:sp>
      <p:sp>
        <p:nvSpPr>
          <p:cNvPr id="259" name="Shape 259"/>
          <p:cNvSpPr/>
          <p:nvPr>
            <p:ph type="body" idx="1"/>
          </p:nvPr>
        </p:nvSpPr>
        <p:spPr>
          <a:xfrm>
            <a:off x="952500" y="2609850"/>
            <a:ext cx="8039100" cy="6286500"/>
          </a:xfrm>
          <a:prstGeom prst="rect">
            <a:avLst/>
          </a:prstGeom>
        </p:spPr>
        <p:txBody>
          <a:bodyPr/>
          <a:lstStyle/>
          <a:p>
            <a:pPr lvl="0" marL="635000" indent="-635000">
              <a:buSzPct val="100000"/>
              <a:buAutoNum type="arabicPeriod" startAt="4"/>
              <a:defRPr sz="1800"/>
            </a:pPr>
            <a:r>
              <a:rPr b="1" sz="3600">
                <a:latin typeface="Helvetica"/>
                <a:ea typeface="Helvetica"/>
                <a:cs typeface="Helvetica"/>
                <a:sym typeface="Helvetica"/>
              </a:rPr>
              <a:t>Observing and describing</a:t>
            </a:r>
            <a:r>
              <a:rPr sz="3600"/>
              <a:t>- elaborating</a:t>
            </a:r>
            <a:endParaRPr sz="3600"/>
          </a:p>
          <a:p>
            <a:pPr lvl="0" marL="635000" indent="-635000">
              <a:buSzPct val="100000"/>
              <a:buAutoNum type="arabicPeriod" startAt="4"/>
              <a:defRPr sz="1800"/>
            </a:pPr>
            <a:r>
              <a:rPr b="1" sz="3600">
                <a:latin typeface="Helvetica"/>
                <a:ea typeface="Helvetica"/>
                <a:cs typeface="Helvetica"/>
                <a:sym typeface="Helvetica"/>
              </a:rPr>
              <a:t>Connecting new ideas to prior knowledge</a:t>
            </a:r>
            <a:r>
              <a:rPr sz="3600"/>
              <a:t>- extend</a:t>
            </a:r>
            <a:endParaRPr sz="3600"/>
          </a:p>
          <a:p>
            <a:pPr lvl="0" marL="635000" indent="-635000">
              <a:buSzPct val="100000"/>
              <a:buAutoNum type="arabicPeriod" startAt="4"/>
              <a:defRPr sz="1800"/>
            </a:pPr>
            <a:r>
              <a:rPr b="1" sz="3600">
                <a:latin typeface="Helvetica"/>
                <a:ea typeface="Helvetica"/>
                <a:cs typeface="Helvetica"/>
                <a:sym typeface="Helvetica"/>
              </a:rPr>
              <a:t>Finding complexity</a:t>
            </a:r>
            <a:r>
              <a:rPr sz="3600"/>
              <a:t>- uncover multiple dimensions</a:t>
            </a:r>
          </a:p>
        </p:txBody>
      </p:sp>
      <p:sp>
        <p:nvSpPr>
          <p:cNvPr id="260" name="Shape 260"/>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pic>
        <p:nvPicPr>
          <p:cNvPr id="261" name="pasted-image-enhanced.png"/>
          <p:cNvPicPr/>
          <p:nvPr/>
        </p:nvPicPr>
        <p:blipFill>
          <a:blip r:embed="rId2">
            <a:extLst/>
          </a:blip>
          <a:stretch>
            <a:fillRect/>
          </a:stretch>
        </p:blipFill>
        <p:spPr>
          <a:xfrm>
            <a:off x="9046269" y="2210756"/>
            <a:ext cx="2877949" cy="2499704"/>
          </a:xfrm>
          <a:prstGeom prst="rect">
            <a:avLst/>
          </a:prstGeom>
          <a:ln w="12700">
            <a:miter lim="400000"/>
          </a:ln>
        </p:spPr>
      </p:pic>
      <p:pic>
        <p:nvPicPr>
          <p:cNvPr id="262" name="pasted-image.tif"/>
          <p:cNvPicPr/>
          <p:nvPr/>
        </p:nvPicPr>
        <p:blipFill>
          <a:blip r:embed="rId3">
            <a:extLst/>
          </a:blip>
          <a:stretch>
            <a:fillRect/>
          </a:stretch>
        </p:blipFill>
        <p:spPr>
          <a:xfrm>
            <a:off x="9298873" y="4762500"/>
            <a:ext cx="2372741" cy="2025849"/>
          </a:xfrm>
          <a:prstGeom prst="rect">
            <a:avLst/>
          </a:prstGeom>
          <a:ln w="12700">
            <a:miter lim="400000"/>
          </a:ln>
        </p:spPr>
      </p:pic>
      <p:pic>
        <p:nvPicPr>
          <p:cNvPr id="263" name="pasted-image.tif"/>
          <p:cNvPicPr/>
          <p:nvPr/>
        </p:nvPicPr>
        <p:blipFill>
          <a:blip r:embed="rId4">
            <a:extLst/>
          </a:blip>
          <a:stretch>
            <a:fillRect/>
          </a:stretch>
        </p:blipFill>
        <p:spPr>
          <a:xfrm>
            <a:off x="9352629" y="6840388"/>
            <a:ext cx="2265230" cy="1854201"/>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259">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259">
                                            <p:txEl>
                                              <p:pRg st="0" end="0"/>
                                            </p:txEl>
                                          </p:spTgt>
                                        </p:tgtEl>
                                        <p:attrNameLst>
                                          <p:attrName>style.visibility</p:attrName>
                                        </p:attrNameLst>
                                      </p:cBhvr>
                                      <p:to>
                                        <p:strVal val="visible"/>
                                      </p:to>
                                    </p:set>
                                  </p:childTnLst>
                                </p:cTn>
                              </p:par>
                            </p:childTnLst>
                          </p:cTn>
                        </p:par>
                        <p:par>
                          <p:cTn id="9" fill="hold">
                            <p:stCondLst>
                              <p:cond delay="0"/>
                            </p:stCondLst>
                            <p:childTnLst>
                              <p:par>
                                <p:cTn id="10" nodeType="afterEffect" presetClass="entr" presetSubtype="0" presetID="1" grpId="2" fill="hold">
                                  <p:stCondLst>
                                    <p:cond delay="0"/>
                                  </p:stCondLst>
                                  <p:iterate type="el" backwards="0">
                                    <p:tmAbs val="0"/>
                                  </p:iterate>
                                  <p:childTnLst>
                                    <p:set>
                                      <p:cBhvr>
                                        <p:cTn id="11" fill="hold"/>
                                        <p:tgtEl>
                                          <p:spTgt spid="26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1" grpId="1" fill="hold">
                                  <p:stCondLst>
                                    <p:cond delay="0"/>
                                  </p:stCondLst>
                                  <p:iterate type="el" backwards="0">
                                    <p:tmAbs val="0"/>
                                  </p:iterate>
                                  <p:childTnLst>
                                    <p:set>
                                      <p:cBhvr>
                                        <p:cTn id="15" fill="hold"/>
                                        <p:tgtEl>
                                          <p:spTgt spid="259">
                                            <p:txEl>
                                              <p:pRg st="1" end="1"/>
                                            </p:txEl>
                                          </p:spTgt>
                                        </p:tgtEl>
                                        <p:attrNameLst>
                                          <p:attrName>style.visibility</p:attrName>
                                        </p:attrNameLst>
                                      </p:cBhvr>
                                      <p:to>
                                        <p:strVal val="visible"/>
                                      </p:to>
                                    </p:set>
                                  </p:childTnLst>
                                </p:cTn>
                              </p:par>
                            </p:childTnLst>
                          </p:cTn>
                        </p:par>
                        <p:par>
                          <p:cTn id="16" fill="hold">
                            <p:stCondLst>
                              <p:cond delay="0"/>
                            </p:stCondLst>
                            <p:childTnLst>
                              <p:par>
                                <p:cTn id="17" nodeType="afterEffect" presetClass="entr" presetSubtype="0" presetID="1" grpId="3" fill="hold">
                                  <p:stCondLst>
                                    <p:cond delay="0"/>
                                  </p:stCondLst>
                                  <p:iterate type="el" backwards="0">
                                    <p:tmAbs val="0"/>
                                  </p:iterate>
                                  <p:childTnLst>
                                    <p:set>
                                      <p:cBhvr>
                                        <p:cTn id="18" fill="hold"/>
                                        <p:tgtEl>
                                          <p:spTgt spid="2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1" fill="hold">
                                  <p:stCondLst>
                                    <p:cond delay="0"/>
                                  </p:stCondLst>
                                  <p:iterate type="el" backwards="0">
                                    <p:tmAbs val="0"/>
                                  </p:iterate>
                                  <p:childTnLst>
                                    <p:set>
                                      <p:cBhvr>
                                        <p:cTn id="22" fill="hold"/>
                                        <p:tgtEl>
                                          <p:spTgt spid="259">
                                            <p:txEl>
                                              <p:pRg st="2" end="2"/>
                                            </p:txEl>
                                          </p:spTgt>
                                        </p:tgtEl>
                                        <p:attrNameLst>
                                          <p:attrName>style.visibility</p:attrName>
                                        </p:attrNameLst>
                                      </p:cBhvr>
                                      <p:to>
                                        <p:strVal val="visible"/>
                                      </p:to>
                                    </p:set>
                                  </p:childTnLst>
                                </p:cTn>
                              </p:par>
                            </p:childTnLst>
                          </p:cTn>
                        </p:par>
                        <p:par>
                          <p:cTn id="23" fill="hold">
                            <p:stCondLst>
                              <p:cond delay="0"/>
                            </p:stCondLst>
                            <p:childTnLst>
                              <p:par>
                                <p:cTn id="24" nodeType="afterEffect" presetClass="entr" presetSubtype="0" presetID="1" grpId="4" fill="hold">
                                  <p:stCondLst>
                                    <p:cond delay="0"/>
                                  </p:stCondLst>
                                  <p:iterate type="el" backwards="0">
                                    <p:tmAbs val="0"/>
                                  </p:iterate>
                                  <p:childTnLst>
                                    <p:set>
                                      <p:cBhvr>
                                        <p:cTn id="25" fill="hold"/>
                                        <p:tgtEl>
                                          <p:spTgt spid="26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3" grpId="4"/>
      <p:bldP build="whole" bldLvl="1" animBg="1" rev="0" advAuto="0" spid="261" grpId="2"/>
      <p:bldP build="p" bldLvl="5" animBg="1" rev="0" advAuto="0" spid="259" grpId="1"/>
      <p:bldP build="whole" bldLvl="1" animBg="1" rev="0" advAuto="0" spid="262" grpId="3"/>
    </p:bldLst>
  </p:timing>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5" name="Shape 265"/>
          <p:cNvSpPr/>
          <p:nvPr>
            <p:ph type="title"/>
          </p:nvPr>
        </p:nvSpPr>
        <p:spPr>
          <a:xfrm>
            <a:off x="1270000" y="1054100"/>
            <a:ext cx="10464800" cy="3302000"/>
          </a:xfrm>
          <a:prstGeom prst="rect">
            <a:avLst/>
          </a:prstGeom>
        </p:spPr>
        <p:txBody>
          <a:bodyPr/>
          <a:lstStyle>
            <a:lvl1pPr defTabSz="514095">
              <a:defRPr sz="7040"/>
            </a:lvl1pPr>
          </a:lstStyle>
          <a:p>
            <a:pPr lvl="0">
              <a:defRPr sz="1800"/>
            </a:pPr>
            <a:r>
              <a:rPr sz="7040"/>
              <a:t>Think outside the boundaries of these examples.</a:t>
            </a:r>
          </a:p>
        </p:txBody>
      </p:sp>
      <p:sp>
        <p:nvSpPr>
          <p:cNvPr id="266" name="Shape 266"/>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pic>
        <p:nvPicPr>
          <p:cNvPr id="267" name="pasted-image.tif"/>
          <p:cNvPicPr/>
          <p:nvPr/>
        </p:nvPicPr>
        <p:blipFill>
          <a:blip r:embed="rId2">
            <a:extLst/>
          </a:blip>
          <a:stretch>
            <a:fillRect/>
          </a:stretch>
        </p:blipFill>
        <p:spPr>
          <a:xfrm>
            <a:off x="3952359" y="4741584"/>
            <a:ext cx="5100082" cy="3825063"/>
          </a:xfrm>
          <a:prstGeom prst="rect">
            <a:avLst/>
          </a:prstGeom>
          <a:ln w="12700">
            <a:miter lim="400000"/>
          </a:ln>
        </p:spPr>
      </p:pic>
    </p:spTree>
  </p:cSld>
  <p:clrMapOvr>
    <a:masterClrMapping/>
  </p:clrMapOvr>
  <p:transitio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9" name="Shape 269"/>
          <p:cNvSpPr/>
          <p:nvPr>
            <p:ph type="title"/>
          </p:nvPr>
        </p:nvSpPr>
        <p:spPr>
          <a:xfrm>
            <a:off x="1270000" y="707330"/>
            <a:ext cx="10464800" cy="4249540"/>
          </a:xfrm>
          <a:prstGeom prst="rect">
            <a:avLst/>
          </a:prstGeom>
        </p:spPr>
        <p:txBody>
          <a:bodyPr/>
          <a:lstStyle>
            <a:lvl1pPr defTabSz="490727">
              <a:defRPr sz="6719"/>
            </a:lvl1pPr>
          </a:lstStyle>
          <a:p>
            <a:pPr lvl="0">
              <a:defRPr sz="1800"/>
            </a:pPr>
            <a:r>
              <a:rPr sz="6719"/>
              <a:t>Goal 1: use 2+ of these in your classroom and collect student work samples before May 27</a:t>
            </a:r>
          </a:p>
        </p:txBody>
      </p:sp>
      <p:sp>
        <p:nvSpPr>
          <p:cNvPr id="270" name="Shape 270"/>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pic>
        <p:nvPicPr>
          <p:cNvPr id="271" name="pasted-image.tif"/>
          <p:cNvPicPr/>
          <p:nvPr/>
        </p:nvPicPr>
        <p:blipFill>
          <a:blip r:embed="rId2">
            <a:extLst/>
          </a:blip>
          <a:stretch>
            <a:fillRect/>
          </a:stretch>
        </p:blipFill>
        <p:spPr>
          <a:xfrm>
            <a:off x="4054059" y="5099889"/>
            <a:ext cx="4896683" cy="4484643"/>
          </a:xfrm>
          <a:prstGeom prst="rect">
            <a:avLst/>
          </a:prstGeom>
          <a:ln w="12700">
            <a:miter lim="400000"/>
          </a:ln>
        </p:spPr>
      </p:pic>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 name="Shape 62"/>
          <p:cNvSpPr/>
          <p:nvPr>
            <p:ph type="title"/>
          </p:nvPr>
        </p:nvSpPr>
        <p:spPr>
          <a:xfrm>
            <a:off x="952500" y="3797300"/>
            <a:ext cx="11099800" cy="2159000"/>
          </a:xfrm>
          <a:prstGeom prst="rect">
            <a:avLst/>
          </a:prstGeom>
        </p:spPr>
        <p:txBody>
          <a:bodyPr/>
          <a:lstStyle/>
          <a:p>
            <a:pPr lvl="0">
              <a:defRPr sz="1800"/>
            </a:pPr>
            <a:r>
              <a:rPr sz="8000"/>
              <a:t>Spring training update</a:t>
            </a:r>
          </a:p>
        </p:txBody>
      </p:sp>
      <p:sp>
        <p:nvSpPr>
          <p:cNvPr id="63" name="Shape 63"/>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3" name="Shape 273"/>
          <p:cNvSpPr/>
          <p:nvPr>
            <p:ph type="title"/>
          </p:nvPr>
        </p:nvSpPr>
        <p:spPr>
          <a:xfrm>
            <a:off x="1270000" y="1168400"/>
            <a:ext cx="10464800" cy="4165600"/>
          </a:xfrm>
          <a:prstGeom prst="rect">
            <a:avLst/>
          </a:prstGeom>
        </p:spPr>
        <p:txBody>
          <a:bodyPr/>
          <a:lstStyle>
            <a:lvl1pPr defTabSz="479044">
              <a:defRPr sz="6560"/>
            </a:lvl1pPr>
          </a:lstStyle>
          <a:p>
            <a:pPr lvl="0">
              <a:defRPr sz="1800"/>
            </a:pPr>
            <a:r>
              <a:rPr sz="6560"/>
              <a:t>Goal 2: consider presenting one of these strategies as part of your summer leadership responsibilities</a:t>
            </a:r>
          </a:p>
        </p:txBody>
      </p:sp>
      <p:sp>
        <p:nvSpPr>
          <p:cNvPr id="274" name="Shape 274"/>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pic>
        <p:nvPicPr>
          <p:cNvPr id="275" name="pasted-image.tif"/>
          <p:cNvPicPr/>
          <p:nvPr/>
        </p:nvPicPr>
        <p:blipFill>
          <a:blip r:embed="rId2">
            <a:extLst/>
          </a:blip>
          <a:stretch>
            <a:fillRect/>
          </a:stretch>
        </p:blipFill>
        <p:spPr>
          <a:xfrm>
            <a:off x="4509445" y="5596525"/>
            <a:ext cx="3985909" cy="3344275"/>
          </a:xfrm>
          <a:prstGeom prst="rect">
            <a:avLst/>
          </a:prstGeom>
          <a:ln w="12700">
            <a:miter lim="400000"/>
          </a:ln>
        </p:spPr>
      </p:pic>
    </p:spTree>
  </p:cSld>
  <p:clrMapOvr>
    <a:masterClrMapping/>
  </p:clrMapOvr>
  <p:transitio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7" name="Shape 277"/>
          <p:cNvSpPr/>
          <p:nvPr>
            <p:ph type="title"/>
          </p:nvPr>
        </p:nvSpPr>
        <p:spPr>
          <a:xfrm>
            <a:off x="1270000" y="776093"/>
            <a:ext cx="10464800" cy="3302001"/>
          </a:xfrm>
          <a:prstGeom prst="rect">
            <a:avLst/>
          </a:prstGeom>
        </p:spPr>
        <p:txBody>
          <a:bodyPr/>
          <a:lstStyle/>
          <a:p>
            <a:pPr lvl="0">
              <a:defRPr sz="1800"/>
            </a:pPr>
            <a:r>
              <a:rPr sz="8000"/>
              <a:t>Beginning, </a:t>
            </a:r>
            <a:endParaRPr sz="8000"/>
          </a:p>
          <a:p>
            <a:pPr lvl="0">
              <a:defRPr sz="1800"/>
            </a:pPr>
            <a:r>
              <a:rPr sz="8000"/>
              <a:t>Middle or End?</a:t>
            </a:r>
          </a:p>
        </p:txBody>
      </p:sp>
      <p:sp>
        <p:nvSpPr>
          <p:cNvPr id="278" name="Shape 278"/>
          <p:cNvSpPr/>
          <p:nvPr>
            <p:ph type="body" idx="1"/>
          </p:nvPr>
        </p:nvSpPr>
        <p:spPr>
          <a:xfrm>
            <a:off x="1270000" y="4619846"/>
            <a:ext cx="10464800" cy="1130301"/>
          </a:xfrm>
          <a:prstGeom prst="rect">
            <a:avLst/>
          </a:prstGeom>
        </p:spPr>
        <p:txBody>
          <a:bodyPr/>
          <a:lstStyle/>
          <a:p>
            <a:pPr lvl="0" defTabSz="414781">
              <a:defRPr sz="1800"/>
            </a:pPr>
            <a:r>
              <a:rPr sz="2272"/>
              <a:t>Observing &amp; describing</a:t>
            </a:r>
            <a:endParaRPr sz="2272"/>
          </a:p>
          <a:p>
            <a:pPr lvl="0" defTabSz="414781">
              <a:defRPr sz="1800"/>
            </a:pPr>
            <a:r>
              <a:rPr sz="2272"/>
              <a:t>Connecting new ideas to prior knowledge</a:t>
            </a:r>
            <a:endParaRPr sz="2272"/>
          </a:p>
          <a:p>
            <a:pPr lvl="0" defTabSz="414781">
              <a:defRPr sz="1800"/>
            </a:pPr>
            <a:r>
              <a:rPr sz="2272"/>
              <a:t>Perspective taking</a:t>
            </a:r>
          </a:p>
        </p:txBody>
      </p:sp>
      <p:pic>
        <p:nvPicPr>
          <p:cNvPr id="279" name="pasted-image.tif"/>
          <p:cNvPicPr/>
          <p:nvPr/>
        </p:nvPicPr>
        <p:blipFill>
          <a:blip r:embed="rId2">
            <a:extLst/>
          </a:blip>
          <a:stretch>
            <a:fillRect/>
          </a:stretch>
        </p:blipFill>
        <p:spPr>
          <a:xfrm>
            <a:off x="4822667" y="6390640"/>
            <a:ext cx="3359466" cy="2068171"/>
          </a:xfrm>
          <a:prstGeom prst="rect">
            <a:avLst/>
          </a:prstGeom>
          <a:ln w="12700">
            <a:miter lim="400000"/>
          </a:ln>
        </p:spPr>
      </p:pic>
      <p:sp>
        <p:nvSpPr>
          <p:cNvPr id="280" name="Shape 280"/>
          <p:cNvSpPr/>
          <p:nvPr/>
        </p:nvSpPr>
        <p:spPr>
          <a:xfrm>
            <a:off x="5038278" y="7771706"/>
            <a:ext cx="1954070" cy="3428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71" y="397"/>
                </a:moveTo>
                <a:lnTo>
                  <a:pt x="0" y="21600"/>
                </a:lnTo>
                <a:lnTo>
                  <a:pt x="21600" y="21203"/>
                </a:lnTo>
                <a:lnTo>
                  <a:pt x="19337" y="0"/>
                </a:lnTo>
                <a:lnTo>
                  <a:pt x="2171" y="397"/>
                </a:lnTo>
                <a:close/>
              </a:path>
            </a:pathLst>
          </a:custGeom>
          <a:solidFill>
            <a:srgbClr val="FFFFFF">
              <a:alpha val="0"/>
            </a:srgbClr>
          </a:solidFill>
          <a:ln w="25400">
            <a:solidFill>
              <a:srgbClr val="000000">
                <a:alpha val="0"/>
              </a:srgbClr>
            </a:solidFill>
            <a:miter lim="400000"/>
          </a:ln>
        </p:spPr>
        <p:txBody>
          <a:bodyPr lIns="0" tIns="0" rIns="0" bIns="0" anchor="ctr"/>
          <a:lstStyle/>
          <a:p>
            <a:pPr lvl="0">
              <a:defRPr sz="2400"/>
            </a:pPr>
          </a:p>
        </p:txBody>
      </p:sp>
      <p:sp>
        <p:nvSpPr>
          <p:cNvPr id="281" name="Shape 281"/>
          <p:cNvSpPr/>
          <p:nvPr/>
        </p:nvSpPr>
        <p:spPr>
          <a:xfrm>
            <a:off x="5240932" y="7434941"/>
            <a:ext cx="1547347" cy="3492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571" y="403"/>
                </a:moveTo>
                <a:lnTo>
                  <a:pt x="0" y="20825"/>
                </a:lnTo>
                <a:lnTo>
                  <a:pt x="21600" y="21600"/>
                </a:lnTo>
                <a:lnTo>
                  <a:pt x="19080" y="0"/>
                </a:lnTo>
                <a:lnTo>
                  <a:pt x="2571" y="403"/>
                </a:lnTo>
                <a:close/>
              </a:path>
            </a:pathLst>
          </a:custGeom>
          <a:solidFill>
            <a:srgbClr val="FFFFFF">
              <a:alpha val="0"/>
            </a:srgbClr>
          </a:solidFill>
          <a:ln w="25400">
            <a:solidFill>
              <a:srgbClr val="000000">
                <a:alpha val="0"/>
              </a:srgbClr>
            </a:solidFill>
            <a:miter lim="400000"/>
          </a:ln>
        </p:spPr>
        <p:txBody>
          <a:bodyPr lIns="0" tIns="0" rIns="0" bIns="0" anchor="ctr"/>
          <a:lstStyle/>
          <a:p>
            <a:pPr lvl="0">
              <a:defRPr sz="2400"/>
            </a:pPr>
          </a:p>
        </p:txBody>
      </p:sp>
      <p:sp>
        <p:nvSpPr>
          <p:cNvPr id="282" name="Shape 282"/>
          <p:cNvSpPr/>
          <p:nvPr/>
        </p:nvSpPr>
        <p:spPr>
          <a:xfrm>
            <a:off x="5417269" y="7092205"/>
            <a:ext cx="1185383" cy="3367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592" y="0"/>
                </a:moveTo>
                <a:lnTo>
                  <a:pt x="0" y="21182"/>
                </a:lnTo>
                <a:lnTo>
                  <a:pt x="21600" y="21600"/>
                </a:lnTo>
                <a:lnTo>
                  <a:pt x="17981" y="40"/>
                </a:lnTo>
                <a:lnTo>
                  <a:pt x="3592" y="0"/>
                </a:lnTo>
                <a:close/>
              </a:path>
            </a:pathLst>
          </a:custGeom>
          <a:solidFill>
            <a:srgbClr val="FFFFFF"/>
          </a:solidFill>
          <a:ln w="25400">
            <a:solidFill/>
            <a:miter lim="400000"/>
          </a:ln>
        </p:spPr>
        <p:txBody>
          <a:bodyPr lIns="0" tIns="0" rIns="0" bIns="0" anchor="ctr"/>
          <a:lstStyle/>
          <a:p>
            <a:pPr lvl="0">
              <a:defRPr sz="2400"/>
            </a:pPr>
          </a:p>
        </p:txBody>
      </p:sp>
      <p:sp>
        <p:nvSpPr>
          <p:cNvPr id="283" name="Shape 283"/>
          <p:cNvSpPr/>
          <p:nvPr/>
        </p:nvSpPr>
        <p:spPr>
          <a:xfrm>
            <a:off x="5618733" y="6756400"/>
            <a:ext cx="798253" cy="3431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327" y="0"/>
                </a:moveTo>
                <a:lnTo>
                  <a:pt x="0" y="20385"/>
                </a:lnTo>
                <a:lnTo>
                  <a:pt x="21600" y="21600"/>
                </a:lnTo>
                <a:lnTo>
                  <a:pt x="16410" y="415"/>
                </a:lnTo>
                <a:lnTo>
                  <a:pt x="5327" y="0"/>
                </a:lnTo>
                <a:close/>
              </a:path>
            </a:pathLst>
          </a:custGeom>
          <a:solidFill>
            <a:srgbClr val="FFFFFF"/>
          </a:solidFill>
          <a:ln w="25400">
            <a:solidFill/>
            <a:miter lim="400000"/>
          </a:ln>
        </p:spPr>
        <p:txBody>
          <a:bodyPr lIns="0" tIns="0" rIns="0" bIns="0" anchor="ctr"/>
          <a:lstStyle/>
          <a:p>
            <a:pPr lvl="0">
              <a:defRPr sz="2400"/>
            </a:pPr>
          </a:p>
        </p:txBody>
      </p:sp>
      <p:sp>
        <p:nvSpPr>
          <p:cNvPr id="284" name="Shape 284"/>
          <p:cNvSpPr/>
          <p:nvPr/>
        </p:nvSpPr>
        <p:spPr>
          <a:xfrm>
            <a:off x="5810448" y="6388100"/>
            <a:ext cx="404610" cy="3616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501" y="0"/>
                </a:moveTo>
                <a:lnTo>
                  <a:pt x="0" y="21591"/>
                </a:lnTo>
                <a:lnTo>
                  <a:pt x="21600" y="21600"/>
                </a:lnTo>
                <a:lnTo>
                  <a:pt x="11501" y="0"/>
                </a:lnTo>
                <a:close/>
              </a:path>
            </a:pathLst>
          </a:custGeom>
          <a:solidFill>
            <a:srgbClr val="FFFFFF">
              <a:alpha val="59350"/>
            </a:srgbClr>
          </a:solidFill>
          <a:ln w="25400">
            <a:solidFill>
              <a:srgbClr val="000000">
                <a:alpha val="59350"/>
              </a:srgbClr>
            </a:solidFill>
            <a:miter lim="400000"/>
          </a:ln>
        </p:spPr>
        <p:txBody>
          <a:bodyPr lIns="0" tIns="0" rIns="0" bIns="0" anchor="ctr"/>
          <a:lstStyle/>
          <a:p>
            <a:pPr lvl="0">
              <a:defRPr sz="2400"/>
            </a:pPr>
          </a:p>
        </p:txBody>
      </p:sp>
      <p:sp>
        <p:nvSpPr>
          <p:cNvPr id="285" name="Shape 285"/>
          <p:cNvSpPr/>
          <p:nvPr/>
        </p:nvSpPr>
        <p:spPr>
          <a:xfrm>
            <a:off x="4827675" y="8119198"/>
            <a:ext cx="2366514" cy="3238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3" y="0"/>
                </a:moveTo>
                <a:lnTo>
                  <a:pt x="0" y="21600"/>
                </a:lnTo>
                <a:lnTo>
                  <a:pt x="21600" y="21213"/>
                </a:lnTo>
                <a:lnTo>
                  <a:pt x="20035" y="460"/>
                </a:lnTo>
                <a:lnTo>
                  <a:pt x="1913" y="0"/>
                </a:lnTo>
                <a:close/>
              </a:path>
            </a:pathLst>
          </a:custGeom>
          <a:solidFill>
            <a:srgbClr val="FFFFFF"/>
          </a:solidFill>
          <a:ln w="25400">
            <a:solidFill/>
            <a:miter lim="400000"/>
          </a:ln>
        </p:spPr>
        <p:txBody>
          <a:bodyPr lIns="0" tIns="0" rIns="0" bIns="0" anchor="ctr"/>
          <a:lstStyle/>
          <a:p>
            <a:pPr lvl="0">
              <a:defRPr sz="2400"/>
            </a:pPr>
          </a:p>
        </p:txBody>
      </p:sp>
      <p:sp>
        <p:nvSpPr>
          <p:cNvPr id="286" name="Shape 286"/>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
        <p:nvSpPr>
          <p:cNvPr id="287" name="Shape 287"/>
          <p:cNvSpPr/>
          <p:nvPr/>
        </p:nvSpPr>
        <p:spPr>
          <a:xfrm>
            <a:off x="996721" y="4861146"/>
            <a:ext cx="1943558"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Purpose:</a:t>
            </a:r>
          </a:p>
        </p:txBody>
      </p:sp>
      <p:sp>
        <p:nvSpPr>
          <p:cNvPr id="288" name="Shape 288"/>
          <p:cNvSpPr/>
          <p:nvPr/>
        </p:nvSpPr>
        <p:spPr>
          <a:xfrm>
            <a:off x="429056" y="7110606"/>
            <a:ext cx="3891688"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Bloom’s Taxonomy</a:t>
            </a:r>
          </a:p>
        </p:txBody>
      </p:sp>
    </p:spTree>
  </p:cSld>
  <p:clrMapOvr>
    <a:masterClrMapping/>
  </p:clrMapOvr>
  <p:transitio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0" name="Shape 290"/>
          <p:cNvSpPr/>
          <p:nvPr>
            <p:ph type="title"/>
          </p:nvPr>
        </p:nvSpPr>
        <p:spPr>
          <a:xfrm>
            <a:off x="952500" y="215900"/>
            <a:ext cx="11099800" cy="2159000"/>
          </a:xfrm>
          <a:prstGeom prst="rect">
            <a:avLst/>
          </a:prstGeom>
        </p:spPr>
        <p:txBody>
          <a:bodyPr/>
          <a:lstStyle/>
          <a:p>
            <a:pPr lvl="0">
              <a:defRPr sz="1800"/>
            </a:pPr>
            <a:r>
              <a:rPr sz="8000"/>
              <a:t>Beginning, Middle, End</a:t>
            </a:r>
          </a:p>
        </p:txBody>
      </p:sp>
      <p:sp>
        <p:nvSpPr>
          <p:cNvPr id="291" name="Shape 291"/>
          <p:cNvSpPr/>
          <p:nvPr>
            <p:ph type="body" idx="1"/>
          </p:nvPr>
        </p:nvSpPr>
        <p:spPr>
          <a:xfrm>
            <a:off x="939800" y="1930400"/>
            <a:ext cx="6577112" cy="6286500"/>
          </a:xfrm>
          <a:prstGeom prst="rect">
            <a:avLst/>
          </a:prstGeom>
        </p:spPr>
        <p:txBody>
          <a:bodyPr/>
          <a:lstStyle/>
          <a:p>
            <a:pPr lvl="0">
              <a:defRPr sz="1800"/>
            </a:pPr>
            <a:r>
              <a:rPr sz="3600"/>
              <a:t>If this is the beginning of a story, what happens next?</a:t>
            </a:r>
            <a:endParaRPr sz="3600"/>
          </a:p>
          <a:p>
            <a:pPr lvl="0">
              <a:defRPr sz="1800"/>
            </a:pPr>
            <a:r>
              <a:rPr sz="3600"/>
              <a:t>If this is the middle of the story, what happened on either side of this moment?</a:t>
            </a:r>
            <a:endParaRPr sz="3600"/>
          </a:p>
          <a:p>
            <a:pPr lvl="0">
              <a:defRPr sz="1800"/>
            </a:pPr>
            <a:r>
              <a:rPr sz="3600"/>
              <a:t>If this is the end of the story, what was the story about?  </a:t>
            </a:r>
          </a:p>
        </p:txBody>
      </p:sp>
      <p:sp>
        <p:nvSpPr>
          <p:cNvPr id="292" name="Shape 292"/>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pic>
        <p:nvPicPr>
          <p:cNvPr id="293" name="pasted-image.tif"/>
          <p:cNvPicPr/>
          <p:nvPr/>
        </p:nvPicPr>
        <p:blipFill>
          <a:blip r:embed="rId2">
            <a:extLst/>
          </a:blip>
          <a:srcRect l="28356" t="0" r="35019" b="0"/>
          <a:stretch>
            <a:fillRect/>
          </a:stretch>
        </p:blipFill>
        <p:spPr>
          <a:xfrm>
            <a:off x="7854586" y="1830056"/>
            <a:ext cx="4002374" cy="7502880"/>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291">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29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29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1" fill="hold">
                                  <p:stCondLst>
                                    <p:cond delay="0"/>
                                  </p:stCondLst>
                                  <p:iterate type="el" backwards="0">
                                    <p:tmAbs val="0"/>
                                  </p:iterate>
                                  <p:childTnLst>
                                    <p:set>
                                      <p:cBhvr>
                                        <p:cTn id="16" fill="hold"/>
                                        <p:tgtEl>
                                          <p:spTgt spid="291">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1" grpId="1"/>
    </p:bldLst>
  </p:timing>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5" name="Shape 295"/>
          <p:cNvSpPr/>
          <p:nvPr/>
        </p:nvSpPr>
        <p:spPr>
          <a:xfrm>
            <a:off x="841730" y="8474709"/>
            <a:ext cx="11321339" cy="64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pPr>
            <a:r>
              <a:rPr sz="3600"/>
              <a:t>What was presented January 26 at HCOE</a:t>
            </a:r>
          </a:p>
        </p:txBody>
      </p:sp>
      <p:pic>
        <p:nvPicPr>
          <p:cNvPr id="296" name="pasted-image-filtered.jpeg"/>
          <p:cNvPicPr/>
          <p:nvPr/>
        </p:nvPicPr>
        <p:blipFill>
          <a:blip r:embed="rId2">
            <a:extLst/>
          </a:blip>
          <a:stretch>
            <a:fillRect/>
          </a:stretch>
        </p:blipFill>
        <p:spPr>
          <a:xfrm>
            <a:off x="0" y="378235"/>
            <a:ext cx="13004801" cy="7714827"/>
          </a:xfrm>
          <a:prstGeom prst="rect">
            <a:avLst/>
          </a:prstGeom>
          <a:ln w="12700">
            <a:miter lim="400000"/>
          </a:ln>
        </p:spPr>
      </p:pic>
      <p:sp>
        <p:nvSpPr>
          <p:cNvPr id="297" name="Shape 297"/>
          <p:cNvSpPr/>
          <p:nvPr/>
        </p:nvSpPr>
        <p:spPr>
          <a:xfrm>
            <a:off x="12758229" y="93980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9" name="Shape 299"/>
          <p:cNvSpPr/>
          <p:nvPr>
            <p:ph type="title"/>
          </p:nvPr>
        </p:nvSpPr>
        <p:spPr>
          <a:prstGeom prst="rect">
            <a:avLst/>
          </a:prstGeom>
        </p:spPr>
        <p:txBody>
          <a:bodyPr/>
          <a:lstStyle/>
          <a:p>
            <a:pPr lvl="0">
              <a:defRPr sz="1800"/>
            </a:pPr>
            <a:r>
              <a:rPr sz="8000"/>
              <a:t>Focus considerations</a:t>
            </a:r>
          </a:p>
        </p:txBody>
      </p:sp>
      <p:sp>
        <p:nvSpPr>
          <p:cNvPr id="300" name="Shape 300"/>
          <p:cNvSpPr/>
          <p:nvPr>
            <p:ph type="body" idx="1"/>
          </p:nvPr>
        </p:nvSpPr>
        <p:spPr>
          <a:xfrm>
            <a:off x="4432300" y="2372783"/>
            <a:ext cx="4140200" cy="6760634"/>
          </a:xfrm>
          <a:prstGeom prst="rect">
            <a:avLst/>
          </a:prstGeom>
        </p:spPr>
        <p:txBody>
          <a:bodyPr/>
          <a:lstStyle/>
          <a:p>
            <a:pPr lvl="0" marL="417830" indent="-417830" defTabSz="549148">
              <a:spcBef>
                <a:spcPts val="3900"/>
              </a:spcBef>
              <a:defRPr sz="1800"/>
            </a:pPr>
            <a:r>
              <a:rPr sz="3384"/>
              <a:t>Setting</a:t>
            </a:r>
            <a:endParaRPr sz="3384"/>
          </a:p>
          <a:p>
            <a:pPr lvl="0" marL="417830" indent="-417830" defTabSz="549148">
              <a:spcBef>
                <a:spcPts val="3900"/>
              </a:spcBef>
              <a:defRPr sz="1800"/>
            </a:pPr>
            <a:r>
              <a:rPr sz="3384"/>
              <a:t>Plot</a:t>
            </a:r>
            <a:endParaRPr sz="3384"/>
          </a:p>
          <a:p>
            <a:pPr lvl="0" marL="417830" indent="-417830" defTabSz="549148">
              <a:spcBef>
                <a:spcPts val="3900"/>
              </a:spcBef>
              <a:defRPr sz="1800"/>
            </a:pPr>
            <a:r>
              <a:rPr sz="3384"/>
              <a:t>Character </a:t>
            </a:r>
            <a:endParaRPr sz="3384"/>
          </a:p>
          <a:p>
            <a:pPr lvl="0" marL="417830" indent="-417830" defTabSz="549148">
              <a:spcBef>
                <a:spcPts val="3900"/>
              </a:spcBef>
              <a:defRPr sz="1800"/>
            </a:pPr>
            <a:r>
              <a:rPr sz="3384"/>
              <a:t>Point of view</a:t>
            </a:r>
            <a:endParaRPr sz="3384"/>
          </a:p>
          <a:p>
            <a:pPr lvl="0" marL="417830" indent="-417830" defTabSz="549148">
              <a:spcBef>
                <a:spcPts val="3900"/>
              </a:spcBef>
              <a:defRPr sz="1800"/>
            </a:pPr>
            <a:r>
              <a:rPr sz="3384"/>
              <a:t>Dialogue</a:t>
            </a:r>
            <a:endParaRPr sz="3384"/>
          </a:p>
          <a:p>
            <a:pPr lvl="0" marL="417830" indent="-417830" defTabSz="549148">
              <a:spcBef>
                <a:spcPts val="3900"/>
              </a:spcBef>
              <a:defRPr sz="1800"/>
            </a:pPr>
            <a:r>
              <a:rPr sz="3384"/>
              <a:t>Conflict</a:t>
            </a:r>
            <a:endParaRPr sz="3384"/>
          </a:p>
          <a:p>
            <a:pPr lvl="0" marL="417830" indent="-417830" defTabSz="549148">
              <a:spcBef>
                <a:spcPts val="3900"/>
              </a:spcBef>
              <a:defRPr sz="1800"/>
            </a:pPr>
            <a:r>
              <a:rPr sz="3384"/>
              <a:t>Theme</a:t>
            </a:r>
          </a:p>
        </p:txBody>
      </p:sp>
    </p:spTree>
  </p:cSld>
  <p:clrMapOvr>
    <a:masterClrMapping/>
  </p:clrMapOvr>
  <p:transitio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2" name="Shape 302"/>
          <p:cNvSpPr/>
          <p:nvPr/>
        </p:nvSpPr>
        <p:spPr>
          <a:xfrm>
            <a:off x="841730" y="8201659"/>
            <a:ext cx="11321339"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pPr>
            <a:r>
              <a:rPr sz="3600"/>
              <a:t>Look closely to write a beginning, middle or end story that uses details you can point to in this image</a:t>
            </a:r>
          </a:p>
        </p:txBody>
      </p:sp>
      <p:sp>
        <p:nvSpPr>
          <p:cNvPr id="303" name="Shape 303"/>
          <p:cNvSpPr/>
          <p:nvPr/>
        </p:nvSpPr>
        <p:spPr>
          <a:xfrm>
            <a:off x="12758229" y="93980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pic>
        <p:nvPicPr>
          <p:cNvPr id="304" name="pasted-image.tif"/>
          <p:cNvPicPr/>
          <p:nvPr/>
        </p:nvPicPr>
        <p:blipFill>
          <a:blip r:embed="rId2">
            <a:extLst/>
          </a:blip>
          <a:stretch>
            <a:fillRect/>
          </a:stretch>
        </p:blipFill>
        <p:spPr>
          <a:xfrm>
            <a:off x="759519" y="847923"/>
            <a:ext cx="10928108" cy="7502880"/>
          </a:xfrm>
          <a:prstGeom prst="rect">
            <a:avLst/>
          </a:prstGeom>
          <a:ln w="12700">
            <a:miter lim="400000"/>
          </a:ln>
        </p:spPr>
      </p:pic>
    </p:spTree>
  </p:cSld>
  <p:clrMapOvr>
    <a:masterClrMapping/>
  </p:clrMapOvr>
  <p:transitio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6" name="Shape 306"/>
          <p:cNvSpPr/>
          <p:nvPr>
            <p:ph type="title"/>
          </p:nvPr>
        </p:nvSpPr>
        <p:spPr>
          <a:prstGeom prst="rect">
            <a:avLst/>
          </a:prstGeom>
        </p:spPr>
        <p:txBody>
          <a:bodyPr/>
          <a:lstStyle/>
          <a:p>
            <a:pPr lvl="0" defTabSz="514095">
              <a:defRPr sz="1800"/>
            </a:pPr>
            <a:r>
              <a:rPr sz="7040"/>
              <a:t>Gregory Crewdson</a:t>
            </a:r>
            <a:endParaRPr sz="7040"/>
          </a:p>
          <a:p>
            <a:pPr lvl="0" defTabSz="514095">
              <a:defRPr sz="1800"/>
            </a:pPr>
            <a:r>
              <a:rPr sz="7040"/>
              <a:t>“Untitled”</a:t>
            </a:r>
            <a:endParaRPr sz="7040"/>
          </a:p>
          <a:p>
            <a:pPr lvl="0" defTabSz="514095">
              <a:defRPr sz="1800"/>
            </a:pPr>
            <a:r>
              <a:rPr sz="7040"/>
              <a:t>1998-2002</a:t>
            </a:r>
          </a:p>
        </p:txBody>
      </p:sp>
      <p:sp>
        <p:nvSpPr>
          <p:cNvPr id="307" name="Shape 307"/>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9" name="Shape 309"/>
          <p:cNvSpPr/>
          <p:nvPr/>
        </p:nvSpPr>
        <p:spPr>
          <a:xfrm>
            <a:off x="1382883" y="1286933"/>
            <a:ext cx="10239035" cy="741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defTabSz="457200">
              <a:defRPr sz="1800"/>
            </a:pPr>
            <a:r>
              <a:rPr sz="4000">
                <a:solidFill>
                  <a:srgbClr val="323333"/>
                </a:solidFill>
                <a:latin typeface="Times"/>
                <a:ea typeface="Times"/>
                <a:cs typeface="Times"/>
                <a:sym typeface="Times"/>
              </a:rPr>
              <a:t>“I was always influenced by a particularly American tradition of art making that searches to find an intersection between ordinary life and theatricality.  The painting of Edward Hopper and Norman Rockwell…The photographs of Walker Evans, Diane Arbus, William Eggleston…</a:t>
            </a:r>
            <a:endParaRPr sz="4000">
              <a:solidFill>
                <a:srgbClr val="323333"/>
              </a:solidFill>
              <a:latin typeface="Times"/>
              <a:ea typeface="Times"/>
              <a:cs typeface="Times"/>
              <a:sym typeface="Times"/>
            </a:endParaRPr>
          </a:p>
          <a:p>
            <a:pPr lvl="0" algn="l" defTabSz="457200">
              <a:defRPr sz="1800"/>
            </a:pPr>
            <a:r>
              <a:rPr sz="4000">
                <a:solidFill>
                  <a:srgbClr val="323333"/>
                </a:solidFill>
                <a:latin typeface="Times"/>
                <a:ea typeface="Times"/>
                <a:cs typeface="Times"/>
                <a:sym typeface="Times"/>
              </a:rPr>
              <a:t>The short stories of Raymond Carver and John Cheever.  The movie </a:t>
            </a:r>
            <a:r>
              <a:rPr i="1" sz="4000">
                <a:solidFill>
                  <a:srgbClr val="323333"/>
                </a:solidFill>
                <a:latin typeface="Times"/>
                <a:ea typeface="Times"/>
                <a:cs typeface="Times"/>
                <a:sym typeface="Times"/>
              </a:rPr>
              <a:t>Blue Velvet</a:t>
            </a:r>
            <a:r>
              <a:rPr sz="4000">
                <a:solidFill>
                  <a:srgbClr val="323333"/>
                </a:solidFill>
                <a:latin typeface="Times"/>
                <a:ea typeface="Times"/>
                <a:cs typeface="Times"/>
                <a:sym typeface="Times"/>
              </a:rPr>
              <a:t> fits squarely within this tradition. The tension between ordinary life and something mysterious and unknown.”</a:t>
            </a:r>
            <a:endParaRPr sz="4000">
              <a:solidFill>
                <a:srgbClr val="323333"/>
              </a:solidFill>
              <a:latin typeface="Times"/>
              <a:ea typeface="Times"/>
              <a:cs typeface="Times"/>
              <a:sym typeface="Times"/>
            </a:endParaRPr>
          </a:p>
        </p:txBody>
      </p:sp>
    </p:spTree>
  </p:cSld>
  <p:clrMapOvr>
    <a:masterClrMapping/>
  </p:clrMapOvr>
  <p:transitio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1" name="pasted-image.tif"/>
          <p:cNvPicPr/>
          <p:nvPr/>
        </p:nvPicPr>
        <p:blipFill>
          <a:blip r:embed="rId2">
            <a:extLst/>
          </a:blip>
          <a:stretch>
            <a:fillRect/>
          </a:stretch>
        </p:blipFill>
        <p:spPr>
          <a:xfrm>
            <a:off x="402629" y="254767"/>
            <a:ext cx="6579963" cy="4490618"/>
          </a:xfrm>
          <a:prstGeom prst="rect">
            <a:avLst/>
          </a:prstGeom>
          <a:ln w="12700">
            <a:miter lim="400000"/>
          </a:ln>
        </p:spPr>
      </p:pic>
      <p:pic>
        <p:nvPicPr>
          <p:cNvPr id="312" name="pasted-image.tif"/>
          <p:cNvPicPr/>
          <p:nvPr/>
        </p:nvPicPr>
        <p:blipFill>
          <a:blip r:embed="rId3">
            <a:extLst/>
          </a:blip>
          <a:stretch>
            <a:fillRect/>
          </a:stretch>
        </p:blipFill>
        <p:spPr>
          <a:xfrm>
            <a:off x="2644896" y="1568033"/>
            <a:ext cx="6383285" cy="6617534"/>
          </a:xfrm>
          <a:prstGeom prst="rect">
            <a:avLst/>
          </a:prstGeom>
          <a:ln w="12700">
            <a:miter lim="400000"/>
          </a:ln>
        </p:spPr>
      </p:pic>
      <p:pic>
        <p:nvPicPr>
          <p:cNvPr id="313" name="pasted-image.tif"/>
          <p:cNvPicPr/>
          <p:nvPr/>
        </p:nvPicPr>
        <p:blipFill>
          <a:blip r:embed="rId4">
            <a:extLst/>
          </a:blip>
          <a:stretch>
            <a:fillRect/>
          </a:stretch>
        </p:blipFill>
        <p:spPr>
          <a:xfrm>
            <a:off x="5364824" y="4541449"/>
            <a:ext cx="7309910" cy="4739259"/>
          </a:xfrm>
          <a:prstGeom prst="rect">
            <a:avLst/>
          </a:prstGeom>
          <a:ln w="12700">
            <a:miter lim="400000"/>
          </a:ln>
        </p:spPr>
      </p:pic>
      <p:sp>
        <p:nvSpPr>
          <p:cNvPr id="314" name="Shape 314"/>
          <p:cNvSpPr/>
          <p:nvPr/>
        </p:nvSpPr>
        <p:spPr>
          <a:xfrm>
            <a:off x="9243102" y="1689100"/>
            <a:ext cx="2782063"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Diane Arbus</a:t>
            </a:r>
            <a:endParaRPr sz="3600"/>
          </a:p>
          <a:p>
            <a:pPr lvl="0">
              <a:defRPr sz="1800"/>
            </a:pPr>
            <a:r>
              <a:rPr sz="3600"/>
              <a:t>1962</a:t>
            </a:r>
          </a:p>
        </p:txBody>
      </p:sp>
      <p:sp>
        <p:nvSpPr>
          <p:cNvPr id="315" name="Shape 315"/>
          <p:cNvSpPr/>
          <p:nvPr/>
        </p:nvSpPr>
        <p:spPr>
          <a:xfrm>
            <a:off x="7003905" y="207433"/>
            <a:ext cx="3484322"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Edward Hopper</a:t>
            </a:r>
            <a:endParaRPr sz="3600"/>
          </a:p>
          <a:p>
            <a:pPr lvl="0">
              <a:defRPr sz="1800"/>
            </a:pPr>
            <a:r>
              <a:rPr sz="3600"/>
              <a:t>1952</a:t>
            </a:r>
          </a:p>
        </p:txBody>
      </p:sp>
      <p:sp>
        <p:nvSpPr>
          <p:cNvPr id="316" name="Shape 316"/>
          <p:cNvSpPr/>
          <p:nvPr/>
        </p:nvSpPr>
        <p:spPr>
          <a:xfrm>
            <a:off x="2541625" y="8064500"/>
            <a:ext cx="2790750"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David Lynch</a:t>
            </a:r>
            <a:endParaRPr sz="3600"/>
          </a:p>
          <a:p>
            <a:pPr lvl="0">
              <a:defRPr sz="1800"/>
            </a:pPr>
            <a:r>
              <a:rPr sz="3600"/>
              <a:t>1986</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3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3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 grpId="3" fill="hold">
                                  <p:stCondLst>
                                    <p:cond delay="0"/>
                                  </p:stCondLst>
                                  <p:iterate type="el" backwards="0">
                                    <p:tmAbs val="0"/>
                                  </p:iterate>
                                  <p:childTnLst>
                                    <p:set>
                                      <p:cBhvr>
                                        <p:cTn id="14" fill="hold"/>
                                        <p:tgtEl>
                                          <p:spTgt spid="3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0" presetID="1" grpId="4" fill="hold">
                                  <p:stCondLst>
                                    <p:cond delay="0"/>
                                  </p:stCondLst>
                                  <p:iterate type="el" backwards="0">
                                    <p:tmAbs val="0"/>
                                  </p:iterate>
                                  <p:childTnLst>
                                    <p:set>
                                      <p:cBhvr>
                                        <p:cTn id="18" fill="hold"/>
                                        <p:tgtEl>
                                          <p:spTgt spid="3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3" grpId="3"/>
      <p:bldP build="whole" bldLvl="1" animBg="1" rev="0" advAuto="0" spid="314" grpId="2"/>
      <p:bldP build="whole" bldLvl="1" animBg="1" rev="0" advAuto="0" spid="312" grpId="1"/>
      <p:bldP build="whole" bldLvl="1" animBg="1" rev="0" advAuto="0" spid="316" grpId="4"/>
    </p:bldLst>
  </p:timing>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8" name="Shape 318"/>
          <p:cNvSpPr/>
          <p:nvPr/>
        </p:nvSpPr>
        <p:spPr>
          <a:xfrm>
            <a:off x="12763468" y="93980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pic>
        <p:nvPicPr>
          <p:cNvPr id="319" name="pasted-image.tif"/>
          <p:cNvPicPr/>
          <p:nvPr/>
        </p:nvPicPr>
        <p:blipFill>
          <a:blip r:embed="rId2">
            <a:extLst/>
          </a:blip>
          <a:stretch>
            <a:fillRect/>
          </a:stretch>
        </p:blipFill>
        <p:spPr>
          <a:xfrm>
            <a:off x="0" y="651413"/>
            <a:ext cx="13004801" cy="8450774"/>
          </a:xfrm>
          <a:prstGeom prst="rect">
            <a:avLst/>
          </a:prstGeom>
          <a:ln w="12700">
            <a:miter lim="400000"/>
          </a:ln>
        </p:spPr>
      </p:pic>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 name="Shape 65"/>
          <p:cNvSpPr/>
          <p:nvPr>
            <p:ph type="title"/>
          </p:nvPr>
        </p:nvSpPr>
        <p:spPr>
          <a:prstGeom prst="rect">
            <a:avLst/>
          </a:prstGeom>
        </p:spPr>
        <p:txBody>
          <a:bodyPr/>
          <a:lstStyle/>
          <a:p>
            <a:pPr lvl="0">
              <a:defRPr sz="1800"/>
            </a:pPr>
            <a:r>
              <a:rPr sz="8000"/>
              <a:t>Spring training</a:t>
            </a:r>
          </a:p>
        </p:txBody>
      </p:sp>
      <p:sp>
        <p:nvSpPr>
          <p:cNvPr id="66" name="Shape 66"/>
          <p:cNvSpPr/>
          <p:nvPr>
            <p:ph type="body" idx="1"/>
          </p:nvPr>
        </p:nvSpPr>
        <p:spPr>
          <a:xfrm>
            <a:off x="952500" y="2609850"/>
            <a:ext cx="11099800" cy="6286500"/>
          </a:xfrm>
          <a:prstGeom prst="rect">
            <a:avLst/>
          </a:prstGeom>
        </p:spPr>
        <p:txBody>
          <a:bodyPr/>
          <a:lstStyle/>
          <a:p>
            <a:pPr lvl="0">
              <a:defRPr sz="1800"/>
            </a:pPr>
            <a:r>
              <a:rPr sz="3600"/>
              <a:t>KTJUSD: March 9 training</a:t>
            </a:r>
            <a:endParaRPr sz="3600"/>
          </a:p>
          <a:p>
            <a:pPr lvl="0">
              <a:defRPr sz="1800"/>
            </a:pPr>
            <a:r>
              <a:rPr sz="3600"/>
              <a:t>ECS Training: April 7 full day training</a:t>
            </a:r>
            <a:endParaRPr sz="3600"/>
          </a:p>
          <a:p>
            <a:pPr lvl="0">
              <a:defRPr sz="1800"/>
            </a:pPr>
            <a:r>
              <a:rPr sz="3600"/>
              <a:t>KTJUSD &amp; ECS: May 27 full day training</a:t>
            </a:r>
            <a:endParaRPr sz="3600"/>
          </a:p>
          <a:p>
            <a:pPr lvl="0">
              <a:defRPr sz="1800"/>
            </a:pPr>
            <a:r>
              <a:rPr sz="3600"/>
              <a:t>You will have 5 or more remaining hours of training to complete which can include discussion with us, preparation for the summer, and independent reading/ research.  Weekend?</a:t>
            </a:r>
          </a:p>
        </p:txBody>
      </p:sp>
      <p:sp>
        <p:nvSpPr>
          <p:cNvPr id="67" name="Shape 67"/>
          <p:cNvSpPr/>
          <p:nvPr/>
        </p:nvSpPr>
        <p:spPr>
          <a:xfrm>
            <a:off x="12593129" y="91186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66">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6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6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1" fill="hold">
                                  <p:stCondLst>
                                    <p:cond delay="0"/>
                                  </p:stCondLst>
                                  <p:iterate type="el" backwards="0">
                                    <p:tmAbs val="0"/>
                                  </p:iterate>
                                  <p:childTnLst>
                                    <p:set>
                                      <p:cBhvr>
                                        <p:cTn id="16" fill="hold"/>
                                        <p:tgtEl>
                                          <p:spTgt spid="6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1" grpId="1" fill="hold">
                                  <p:stCondLst>
                                    <p:cond delay="0"/>
                                  </p:stCondLst>
                                  <p:iterate type="el" backwards="0">
                                    <p:tmAbs val="0"/>
                                  </p:iterate>
                                  <p:childTnLst>
                                    <p:set>
                                      <p:cBhvr>
                                        <p:cTn id="20" fill="hold"/>
                                        <p:tgtEl>
                                          <p:spTgt spid="66">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6" grpId="1"/>
    </p:bldLst>
  </p:timing>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1" name="pasted-image.tif"/>
          <p:cNvPicPr/>
          <p:nvPr/>
        </p:nvPicPr>
        <p:blipFill>
          <a:blip r:embed="rId2">
            <a:extLst/>
          </a:blip>
          <a:stretch>
            <a:fillRect/>
          </a:stretch>
        </p:blipFill>
        <p:spPr>
          <a:xfrm>
            <a:off x="-8599" y="407656"/>
            <a:ext cx="13021998" cy="8510196"/>
          </a:xfrm>
          <a:prstGeom prst="rect">
            <a:avLst/>
          </a:prstGeom>
          <a:ln w="12700">
            <a:miter lim="400000"/>
          </a:ln>
        </p:spPr>
      </p:pic>
    </p:spTree>
  </p:cSld>
  <p:clrMapOvr>
    <a:masterClrMapping/>
  </p:clrMapOvr>
  <p:transitio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3" name="Shape 323"/>
          <p:cNvSpPr/>
          <p:nvPr/>
        </p:nvSpPr>
        <p:spPr>
          <a:xfrm>
            <a:off x="12758229" y="93980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pic>
        <p:nvPicPr>
          <p:cNvPr id="324" name="pasted-image.tif"/>
          <p:cNvPicPr/>
          <p:nvPr/>
        </p:nvPicPr>
        <p:blipFill>
          <a:blip r:embed="rId2">
            <a:extLst/>
          </a:blip>
          <a:stretch>
            <a:fillRect/>
          </a:stretch>
        </p:blipFill>
        <p:spPr>
          <a:xfrm>
            <a:off x="-1" y="499723"/>
            <a:ext cx="13004801" cy="8111745"/>
          </a:xfrm>
          <a:prstGeom prst="rect">
            <a:avLst/>
          </a:prstGeom>
          <a:ln w="12700">
            <a:miter lim="400000"/>
          </a:ln>
        </p:spPr>
      </p:pic>
    </p:spTree>
  </p:cSld>
  <p:clrMapOvr>
    <a:masterClrMapping/>
  </p:clrMapOvr>
  <p:transitio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6" name="Shape 326"/>
          <p:cNvSpPr/>
          <p:nvPr>
            <p:ph type="title"/>
          </p:nvPr>
        </p:nvSpPr>
        <p:spPr>
          <a:prstGeom prst="rect">
            <a:avLst/>
          </a:prstGeom>
        </p:spPr>
        <p:txBody>
          <a:bodyPr/>
          <a:lstStyle>
            <a:lvl1pPr defTabSz="508254">
              <a:defRPr sz="6960"/>
            </a:lvl1pPr>
          </a:lstStyle>
          <a:p>
            <a:pPr lvl="0">
              <a:defRPr sz="1800"/>
            </a:pPr>
            <a:r>
              <a:rPr sz="6960"/>
              <a:t>Writing Anchor Standard #3</a:t>
            </a:r>
          </a:p>
        </p:txBody>
      </p:sp>
      <p:sp>
        <p:nvSpPr>
          <p:cNvPr id="327" name="Shape 327"/>
          <p:cNvSpPr/>
          <p:nvPr>
            <p:ph type="body" idx="1"/>
          </p:nvPr>
        </p:nvSpPr>
        <p:spPr>
          <a:xfrm>
            <a:off x="952500" y="1252219"/>
            <a:ext cx="11099800" cy="6286501"/>
          </a:xfrm>
          <a:prstGeom prst="rect">
            <a:avLst/>
          </a:prstGeom>
        </p:spPr>
        <p:txBody>
          <a:bodyPr/>
          <a:lstStyle/>
          <a:p>
            <a:pPr lvl="0">
              <a:defRPr sz="1800"/>
            </a:pPr>
            <a:r>
              <a:rPr sz="3600"/>
              <a:t>Write narratives to develop real or imagined experiences of events using effective technique, well-chosen details and well-structured event sequences.</a:t>
            </a:r>
          </a:p>
        </p:txBody>
      </p:sp>
      <p:sp>
        <p:nvSpPr>
          <p:cNvPr id="328" name="Shape 328"/>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0" name="Shape 330"/>
          <p:cNvSpPr/>
          <p:nvPr>
            <p:ph type="title"/>
          </p:nvPr>
        </p:nvSpPr>
        <p:spPr>
          <a:xfrm>
            <a:off x="1270000" y="1099299"/>
            <a:ext cx="10464800" cy="2235201"/>
          </a:xfrm>
          <a:prstGeom prst="rect">
            <a:avLst/>
          </a:prstGeom>
        </p:spPr>
        <p:txBody>
          <a:bodyPr/>
          <a:lstStyle/>
          <a:p>
            <a:pPr lvl="0">
              <a:defRPr sz="1800"/>
            </a:pPr>
            <a:r>
              <a:rPr sz="8000"/>
              <a:t>Telephone*</a:t>
            </a:r>
          </a:p>
        </p:txBody>
      </p:sp>
      <p:sp>
        <p:nvSpPr>
          <p:cNvPr id="331" name="Shape 331"/>
          <p:cNvSpPr/>
          <p:nvPr>
            <p:ph type="body" idx="1"/>
          </p:nvPr>
        </p:nvSpPr>
        <p:spPr>
          <a:xfrm>
            <a:off x="1270000" y="4567046"/>
            <a:ext cx="10464800" cy="1130301"/>
          </a:xfrm>
          <a:prstGeom prst="rect">
            <a:avLst/>
          </a:prstGeom>
        </p:spPr>
        <p:txBody>
          <a:bodyPr/>
          <a:lstStyle/>
          <a:p>
            <a:pPr lvl="0">
              <a:defRPr sz="1800"/>
            </a:pPr>
            <a:r>
              <a:rPr sz="3200"/>
              <a:t>Observing &amp; describing</a:t>
            </a:r>
            <a:endParaRPr sz="3200"/>
          </a:p>
          <a:p>
            <a:pPr lvl="0">
              <a:defRPr sz="1800"/>
            </a:pPr>
            <a:r>
              <a:rPr sz="3200"/>
              <a:t>Perspective taking</a:t>
            </a:r>
          </a:p>
        </p:txBody>
      </p:sp>
      <p:pic>
        <p:nvPicPr>
          <p:cNvPr id="332" name="pasted-image.tif"/>
          <p:cNvPicPr/>
          <p:nvPr/>
        </p:nvPicPr>
        <p:blipFill>
          <a:blip r:embed="rId2">
            <a:extLst/>
          </a:blip>
          <a:stretch>
            <a:fillRect/>
          </a:stretch>
        </p:blipFill>
        <p:spPr>
          <a:xfrm>
            <a:off x="4822667" y="6390640"/>
            <a:ext cx="3359466" cy="2068171"/>
          </a:xfrm>
          <a:prstGeom prst="rect">
            <a:avLst/>
          </a:prstGeom>
          <a:ln w="12700">
            <a:miter lim="400000"/>
          </a:ln>
        </p:spPr>
      </p:pic>
      <p:sp>
        <p:nvSpPr>
          <p:cNvPr id="333" name="Shape 333"/>
          <p:cNvSpPr/>
          <p:nvPr/>
        </p:nvSpPr>
        <p:spPr>
          <a:xfrm>
            <a:off x="5038278" y="7771706"/>
            <a:ext cx="1954070" cy="3428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71" y="397"/>
                </a:moveTo>
                <a:lnTo>
                  <a:pt x="0" y="21600"/>
                </a:lnTo>
                <a:lnTo>
                  <a:pt x="21600" y="21203"/>
                </a:lnTo>
                <a:lnTo>
                  <a:pt x="19337" y="0"/>
                </a:lnTo>
                <a:lnTo>
                  <a:pt x="2171" y="397"/>
                </a:lnTo>
                <a:close/>
              </a:path>
            </a:pathLst>
          </a:custGeom>
          <a:solidFill>
            <a:srgbClr val="FFFFFF">
              <a:alpha val="0"/>
            </a:srgbClr>
          </a:solidFill>
          <a:ln w="25400">
            <a:solidFill>
              <a:srgbClr val="000000">
                <a:alpha val="0"/>
              </a:srgbClr>
            </a:solidFill>
            <a:miter lim="400000"/>
          </a:ln>
        </p:spPr>
        <p:txBody>
          <a:bodyPr lIns="0" tIns="0" rIns="0" bIns="0" anchor="ctr"/>
          <a:lstStyle/>
          <a:p>
            <a:pPr lvl="0">
              <a:defRPr sz="2400"/>
            </a:pPr>
          </a:p>
        </p:txBody>
      </p:sp>
      <p:sp>
        <p:nvSpPr>
          <p:cNvPr id="334" name="Shape 334"/>
          <p:cNvSpPr/>
          <p:nvPr/>
        </p:nvSpPr>
        <p:spPr>
          <a:xfrm>
            <a:off x="5240932" y="7434941"/>
            <a:ext cx="1547347" cy="3492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571" y="403"/>
                </a:moveTo>
                <a:lnTo>
                  <a:pt x="0" y="20825"/>
                </a:lnTo>
                <a:lnTo>
                  <a:pt x="21600" y="21600"/>
                </a:lnTo>
                <a:lnTo>
                  <a:pt x="19080" y="0"/>
                </a:lnTo>
                <a:lnTo>
                  <a:pt x="2571" y="403"/>
                </a:lnTo>
                <a:close/>
              </a:path>
            </a:pathLst>
          </a:custGeom>
          <a:solidFill>
            <a:srgbClr val="FFFFFF">
              <a:alpha val="0"/>
            </a:srgbClr>
          </a:solidFill>
          <a:ln w="25400">
            <a:solidFill>
              <a:srgbClr val="000000">
                <a:alpha val="0"/>
              </a:srgbClr>
            </a:solidFill>
            <a:miter lim="400000"/>
          </a:ln>
        </p:spPr>
        <p:txBody>
          <a:bodyPr lIns="0" tIns="0" rIns="0" bIns="0" anchor="ctr"/>
          <a:lstStyle/>
          <a:p>
            <a:pPr lvl="0">
              <a:defRPr sz="2400"/>
            </a:pPr>
          </a:p>
        </p:txBody>
      </p:sp>
      <p:sp>
        <p:nvSpPr>
          <p:cNvPr id="335" name="Shape 335"/>
          <p:cNvSpPr/>
          <p:nvPr/>
        </p:nvSpPr>
        <p:spPr>
          <a:xfrm>
            <a:off x="5417269" y="7092205"/>
            <a:ext cx="1185383" cy="3367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592" y="0"/>
                </a:moveTo>
                <a:lnTo>
                  <a:pt x="0" y="21182"/>
                </a:lnTo>
                <a:lnTo>
                  <a:pt x="21600" y="21600"/>
                </a:lnTo>
                <a:lnTo>
                  <a:pt x="17981" y="40"/>
                </a:lnTo>
                <a:lnTo>
                  <a:pt x="3592" y="0"/>
                </a:lnTo>
                <a:close/>
              </a:path>
            </a:pathLst>
          </a:custGeom>
          <a:solidFill>
            <a:srgbClr val="FFFFFF"/>
          </a:solidFill>
          <a:ln w="25400">
            <a:solidFill/>
            <a:miter lim="400000"/>
          </a:ln>
        </p:spPr>
        <p:txBody>
          <a:bodyPr lIns="0" tIns="0" rIns="0" bIns="0" anchor="ctr"/>
          <a:lstStyle/>
          <a:p>
            <a:pPr lvl="0">
              <a:defRPr sz="2400"/>
            </a:pPr>
          </a:p>
        </p:txBody>
      </p:sp>
      <p:sp>
        <p:nvSpPr>
          <p:cNvPr id="336" name="Shape 336"/>
          <p:cNvSpPr/>
          <p:nvPr/>
        </p:nvSpPr>
        <p:spPr>
          <a:xfrm>
            <a:off x="5618733" y="6756400"/>
            <a:ext cx="798253" cy="3431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327" y="0"/>
                </a:moveTo>
                <a:lnTo>
                  <a:pt x="0" y="20385"/>
                </a:lnTo>
                <a:lnTo>
                  <a:pt x="21600" y="21600"/>
                </a:lnTo>
                <a:lnTo>
                  <a:pt x="16410" y="415"/>
                </a:lnTo>
                <a:lnTo>
                  <a:pt x="5327" y="0"/>
                </a:lnTo>
                <a:close/>
              </a:path>
            </a:pathLst>
          </a:custGeom>
          <a:solidFill>
            <a:srgbClr val="FFFFFF"/>
          </a:solidFill>
          <a:ln w="25400">
            <a:solidFill/>
            <a:miter lim="400000"/>
          </a:ln>
        </p:spPr>
        <p:txBody>
          <a:bodyPr lIns="0" tIns="0" rIns="0" bIns="0" anchor="ctr"/>
          <a:lstStyle/>
          <a:p>
            <a:pPr lvl="0">
              <a:defRPr sz="2400"/>
            </a:pPr>
          </a:p>
        </p:txBody>
      </p:sp>
      <p:sp>
        <p:nvSpPr>
          <p:cNvPr id="337" name="Shape 337"/>
          <p:cNvSpPr/>
          <p:nvPr/>
        </p:nvSpPr>
        <p:spPr>
          <a:xfrm>
            <a:off x="5810448" y="6388100"/>
            <a:ext cx="404610" cy="3616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501" y="0"/>
                </a:moveTo>
                <a:lnTo>
                  <a:pt x="0" y="21591"/>
                </a:lnTo>
                <a:lnTo>
                  <a:pt x="21600" y="21600"/>
                </a:lnTo>
                <a:lnTo>
                  <a:pt x="11501" y="0"/>
                </a:lnTo>
                <a:close/>
              </a:path>
            </a:pathLst>
          </a:custGeom>
          <a:solidFill>
            <a:srgbClr val="FFFFFF">
              <a:alpha val="76767"/>
            </a:srgbClr>
          </a:solidFill>
          <a:ln w="25400">
            <a:solidFill>
              <a:srgbClr val="000000">
                <a:alpha val="76767"/>
              </a:srgbClr>
            </a:solidFill>
            <a:miter lim="400000"/>
          </a:ln>
        </p:spPr>
        <p:txBody>
          <a:bodyPr lIns="0" tIns="0" rIns="0" bIns="0" anchor="ctr"/>
          <a:lstStyle/>
          <a:p>
            <a:pPr lvl="0">
              <a:defRPr sz="2400"/>
            </a:pPr>
          </a:p>
        </p:txBody>
      </p:sp>
      <p:sp>
        <p:nvSpPr>
          <p:cNvPr id="338" name="Shape 338"/>
          <p:cNvSpPr/>
          <p:nvPr/>
        </p:nvSpPr>
        <p:spPr>
          <a:xfrm>
            <a:off x="4827675" y="8119198"/>
            <a:ext cx="2366514" cy="3238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3" y="0"/>
                </a:moveTo>
                <a:lnTo>
                  <a:pt x="0" y="21600"/>
                </a:lnTo>
                <a:lnTo>
                  <a:pt x="21600" y="21213"/>
                </a:lnTo>
                <a:lnTo>
                  <a:pt x="20035" y="460"/>
                </a:lnTo>
                <a:lnTo>
                  <a:pt x="1913" y="0"/>
                </a:lnTo>
                <a:close/>
              </a:path>
            </a:pathLst>
          </a:custGeom>
          <a:solidFill>
            <a:srgbClr val="FFFFFF">
              <a:alpha val="0"/>
            </a:srgbClr>
          </a:solidFill>
          <a:ln w="25400">
            <a:solidFill>
              <a:srgbClr val="000000">
                <a:alpha val="0"/>
              </a:srgbClr>
            </a:solidFill>
            <a:miter lim="400000"/>
          </a:ln>
        </p:spPr>
        <p:txBody>
          <a:bodyPr lIns="0" tIns="0" rIns="0" bIns="0" anchor="ctr"/>
          <a:lstStyle/>
          <a:p>
            <a:pPr lvl="0">
              <a:defRPr sz="2400"/>
            </a:pPr>
          </a:p>
        </p:txBody>
      </p:sp>
      <p:sp>
        <p:nvSpPr>
          <p:cNvPr id="339" name="Shape 339"/>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1" name="pasted-image.tif"/>
          <p:cNvPicPr/>
          <p:nvPr/>
        </p:nvPicPr>
        <p:blipFill>
          <a:blip r:embed="rId2">
            <a:extLst/>
          </a:blip>
          <a:srcRect l="5612" t="0" r="5612" b="0"/>
          <a:stretch>
            <a:fillRect/>
          </a:stretch>
        </p:blipFill>
        <p:spPr>
          <a:xfrm>
            <a:off x="0" y="0"/>
            <a:ext cx="13004800" cy="9753600"/>
          </a:xfrm>
          <a:prstGeom prst="rect">
            <a:avLst/>
          </a:prstGeom>
          <a:ln w="12700">
            <a:miter lim="400000"/>
          </a:ln>
        </p:spPr>
      </p:pic>
      <p:sp>
        <p:nvSpPr>
          <p:cNvPr id="342" name="Shape 342"/>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4" name="Shape 344"/>
          <p:cNvSpPr/>
          <p:nvPr>
            <p:ph type="title"/>
          </p:nvPr>
        </p:nvSpPr>
        <p:spPr>
          <a:prstGeom prst="rect">
            <a:avLst/>
          </a:prstGeom>
        </p:spPr>
        <p:txBody>
          <a:bodyPr/>
          <a:lstStyle/>
          <a:p>
            <a:pPr lvl="0">
              <a:defRPr sz="1800"/>
            </a:pPr>
            <a:r>
              <a:rPr sz="8000"/>
              <a:t>Telephone</a:t>
            </a:r>
          </a:p>
        </p:txBody>
      </p:sp>
      <p:sp>
        <p:nvSpPr>
          <p:cNvPr id="345" name="Shape 345"/>
          <p:cNvSpPr/>
          <p:nvPr>
            <p:ph type="body" idx="1"/>
          </p:nvPr>
        </p:nvSpPr>
        <p:spPr>
          <a:xfrm>
            <a:off x="762000" y="2218689"/>
            <a:ext cx="8280400" cy="6286501"/>
          </a:xfrm>
          <a:prstGeom prst="rect">
            <a:avLst/>
          </a:prstGeom>
        </p:spPr>
        <p:txBody>
          <a:bodyPr/>
          <a:lstStyle/>
          <a:p>
            <a:pPr lvl="0">
              <a:defRPr sz="1800"/>
            </a:pPr>
            <a:r>
              <a:rPr sz="3600"/>
              <a:t>“</a:t>
            </a:r>
            <a:r>
              <a:rPr b="1" sz="3600">
                <a:latin typeface="Helvetica"/>
                <a:ea typeface="Helvetica"/>
                <a:cs typeface="Helvetica"/>
                <a:sym typeface="Helvetica"/>
              </a:rPr>
              <a:t>Receiver</a:t>
            </a:r>
            <a:r>
              <a:rPr sz="3600"/>
              <a:t>” has back to screen and sketches the image</a:t>
            </a:r>
            <a:endParaRPr sz="3600"/>
          </a:p>
          <a:p>
            <a:pPr lvl="0">
              <a:defRPr sz="1800"/>
            </a:pPr>
            <a:r>
              <a:rPr sz="3600"/>
              <a:t>The “</a:t>
            </a:r>
            <a:r>
              <a:rPr b="1" sz="3600">
                <a:latin typeface="Helvetica"/>
                <a:ea typeface="Helvetica"/>
                <a:cs typeface="Helvetica"/>
                <a:sym typeface="Helvetica"/>
              </a:rPr>
              <a:t>caller</a:t>
            </a:r>
            <a:r>
              <a:rPr sz="3600"/>
              <a:t>” describes the image using as many of the vocabulary words as possible but can not see what is being drawn.</a:t>
            </a:r>
            <a:endParaRPr sz="3600"/>
          </a:p>
          <a:p>
            <a:pPr lvl="0">
              <a:defRPr sz="1800"/>
            </a:pPr>
            <a:r>
              <a:rPr sz="3600"/>
              <a:t>They can have a conversation.</a:t>
            </a:r>
          </a:p>
        </p:txBody>
      </p:sp>
      <p:sp>
        <p:nvSpPr>
          <p:cNvPr id="346" name="Shape 346"/>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grpSp>
        <p:nvGrpSpPr>
          <p:cNvPr id="349" name="Group 349"/>
          <p:cNvGrpSpPr/>
          <p:nvPr/>
        </p:nvGrpSpPr>
        <p:grpSpPr>
          <a:xfrm>
            <a:off x="9353252" y="1009104"/>
            <a:ext cx="3492501" cy="3440723"/>
            <a:chOff x="0" y="0"/>
            <a:chExt cx="3492500" cy="3440721"/>
          </a:xfrm>
        </p:grpSpPr>
        <p:pic>
          <p:nvPicPr>
            <p:cNvPr id="347" name="pasted-image.tif"/>
            <p:cNvPicPr/>
            <p:nvPr/>
          </p:nvPicPr>
          <p:blipFill>
            <a:blip r:embed="rId2">
              <a:extLst/>
            </a:blip>
            <a:stretch>
              <a:fillRect/>
            </a:stretch>
          </p:blipFill>
          <p:spPr>
            <a:xfrm>
              <a:off x="0" y="0"/>
              <a:ext cx="3492500" cy="2324100"/>
            </a:xfrm>
            <a:prstGeom prst="rect">
              <a:avLst/>
            </a:prstGeom>
            <a:ln w="12700" cap="flat">
              <a:noFill/>
              <a:miter lim="400000"/>
            </a:ln>
            <a:effectLst/>
          </p:spPr>
        </p:pic>
        <p:pic>
          <p:nvPicPr>
            <p:cNvPr id="348" name="pasted-image.tif"/>
            <p:cNvPicPr/>
            <p:nvPr/>
          </p:nvPicPr>
          <p:blipFill>
            <a:blip r:embed="rId3">
              <a:extLst/>
            </a:blip>
            <a:stretch>
              <a:fillRect/>
            </a:stretch>
          </p:blipFill>
          <p:spPr>
            <a:xfrm>
              <a:off x="503538" y="772061"/>
              <a:ext cx="1335956" cy="2668661"/>
            </a:xfrm>
            <a:prstGeom prst="rect">
              <a:avLst/>
            </a:prstGeom>
            <a:ln w="12700" cap="flat">
              <a:noFill/>
              <a:miter lim="400000"/>
            </a:ln>
            <a:effectLst/>
          </p:spPr>
        </p:pic>
      </p:grpSp>
      <p:pic>
        <p:nvPicPr>
          <p:cNvPr id="350" name="pasted-image.tif"/>
          <p:cNvPicPr/>
          <p:nvPr/>
        </p:nvPicPr>
        <p:blipFill>
          <a:blip r:embed="rId4">
            <a:extLst/>
          </a:blip>
          <a:stretch>
            <a:fillRect/>
          </a:stretch>
        </p:blipFill>
        <p:spPr>
          <a:xfrm>
            <a:off x="10892187" y="2486981"/>
            <a:ext cx="1544099" cy="3915109"/>
          </a:xfrm>
          <a:prstGeom prst="rect">
            <a:avLst/>
          </a:prstGeom>
          <a:ln w="12700">
            <a:miter lim="400000"/>
          </a:ln>
        </p:spPr>
      </p:pic>
      <p:pic>
        <p:nvPicPr>
          <p:cNvPr id="351" name="pasted-image.tif"/>
          <p:cNvPicPr/>
          <p:nvPr/>
        </p:nvPicPr>
        <p:blipFill>
          <a:blip r:embed="rId5">
            <a:extLst/>
          </a:blip>
          <a:stretch>
            <a:fillRect/>
          </a:stretch>
        </p:blipFill>
        <p:spPr>
          <a:xfrm>
            <a:off x="9318674" y="6419304"/>
            <a:ext cx="3048001" cy="2349501"/>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345">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345">
                                            <p:txEl>
                                              <p:pRg st="0" end="0"/>
                                            </p:txEl>
                                          </p:spTgt>
                                        </p:tgtEl>
                                        <p:attrNameLst>
                                          <p:attrName>style.visibility</p:attrName>
                                        </p:attrNameLst>
                                      </p:cBhvr>
                                      <p:to>
                                        <p:strVal val="visible"/>
                                      </p:to>
                                    </p:set>
                                  </p:childTnLst>
                                </p:cTn>
                              </p:par>
                            </p:childTnLst>
                          </p:cTn>
                        </p:par>
                        <p:par>
                          <p:cTn id="9" fill="hold">
                            <p:stCondLst>
                              <p:cond delay="0"/>
                            </p:stCondLst>
                            <p:childTnLst>
                              <p:par>
                                <p:cTn id="10" nodeType="afterEffect" presetClass="entr" presetSubtype="0" presetID="1" grpId="2" fill="hold">
                                  <p:stCondLst>
                                    <p:cond delay="0"/>
                                  </p:stCondLst>
                                  <p:iterate type="el" backwards="0">
                                    <p:tmAbs val="0"/>
                                  </p:iterate>
                                  <p:childTnLst>
                                    <p:set>
                                      <p:cBhvr>
                                        <p:cTn id="11" fill="hold"/>
                                        <p:tgtEl>
                                          <p:spTgt spid="34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1" grpId="1" fill="hold">
                                  <p:stCondLst>
                                    <p:cond delay="0"/>
                                  </p:stCondLst>
                                  <p:iterate type="el" backwards="0">
                                    <p:tmAbs val="0"/>
                                  </p:iterate>
                                  <p:childTnLst>
                                    <p:set>
                                      <p:cBhvr>
                                        <p:cTn id="15" fill="hold"/>
                                        <p:tgtEl>
                                          <p:spTgt spid="345">
                                            <p:txEl>
                                              <p:pRg st="1" end="1"/>
                                            </p:txEl>
                                          </p:spTgt>
                                        </p:tgtEl>
                                        <p:attrNameLst>
                                          <p:attrName>style.visibility</p:attrName>
                                        </p:attrNameLst>
                                      </p:cBhvr>
                                      <p:to>
                                        <p:strVal val="visible"/>
                                      </p:to>
                                    </p:set>
                                  </p:childTnLst>
                                </p:cTn>
                              </p:par>
                            </p:childTnLst>
                          </p:cTn>
                        </p:par>
                        <p:par>
                          <p:cTn id="16" fill="hold">
                            <p:stCondLst>
                              <p:cond delay="0"/>
                            </p:stCondLst>
                            <p:childTnLst>
                              <p:par>
                                <p:cTn id="17" nodeType="afterEffect" presetClass="entr" presetSubtype="0" presetID="1" grpId="3" fill="hold">
                                  <p:stCondLst>
                                    <p:cond delay="0"/>
                                  </p:stCondLst>
                                  <p:iterate type="el" backwards="0">
                                    <p:tmAbs val="0"/>
                                  </p:iterate>
                                  <p:childTnLst>
                                    <p:set>
                                      <p:cBhvr>
                                        <p:cTn id="18" fill="hold"/>
                                        <p:tgtEl>
                                          <p:spTgt spid="3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1" fill="hold">
                                  <p:stCondLst>
                                    <p:cond delay="0"/>
                                  </p:stCondLst>
                                  <p:iterate type="el" backwards="0">
                                    <p:tmAbs val="0"/>
                                  </p:iterate>
                                  <p:childTnLst>
                                    <p:set>
                                      <p:cBhvr>
                                        <p:cTn id="22" fill="hold"/>
                                        <p:tgtEl>
                                          <p:spTgt spid="345">
                                            <p:txEl>
                                              <p:pRg st="2" end="2"/>
                                            </p:txEl>
                                          </p:spTgt>
                                        </p:tgtEl>
                                        <p:attrNameLst>
                                          <p:attrName>style.visibility</p:attrName>
                                        </p:attrNameLst>
                                      </p:cBhvr>
                                      <p:to>
                                        <p:strVal val="visible"/>
                                      </p:to>
                                    </p:set>
                                  </p:childTnLst>
                                </p:cTn>
                              </p:par>
                            </p:childTnLst>
                          </p:cTn>
                        </p:par>
                        <p:par>
                          <p:cTn id="23" fill="hold">
                            <p:stCondLst>
                              <p:cond delay="0"/>
                            </p:stCondLst>
                            <p:childTnLst>
                              <p:par>
                                <p:cTn id="24" nodeType="afterEffect" presetClass="entr" presetSubtype="0" presetID="1" grpId="4" fill="hold">
                                  <p:stCondLst>
                                    <p:cond delay="0"/>
                                  </p:stCondLst>
                                  <p:iterate type="el" backwards="0">
                                    <p:tmAbs val="0"/>
                                  </p:iterate>
                                  <p:childTnLst>
                                    <p:set>
                                      <p:cBhvr>
                                        <p:cTn id="25" fill="hold"/>
                                        <p:tgtEl>
                                          <p:spTgt spid="35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5" grpId="1"/>
      <p:bldP build="whole" bldLvl="1" animBg="1" rev="0" advAuto="0" spid="351" grpId="4"/>
      <p:bldP build="whole" bldLvl="1" animBg="1" rev="0" advAuto="0" spid="349" grpId="2"/>
      <p:bldP build="whole" bldLvl="1" animBg="1" rev="0" advAuto="0" spid="350" grpId="3"/>
    </p:bldLst>
  </p:timing>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3" name="Shape 353"/>
          <p:cNvSpPr/>
          <p:nvPr>
            <p:ph type="title"/>
          </p:nvPr>
        </p:nvSpPr>
        <p:spPr>
          <a:prstGeom prst="rect">
            <a:avLst/>
          </a:prstGeom>
        </p:spPr>
        <p:txBody>
          <a:bodyPr/>
          <a:lstStyle/>
          <a:p>
            <a:pPr lvl="0">
              <a:defRPr sz="1800"/>
            </a:pPr>
            <a:r>
              <a:rPr sz="8000"/>
              <a:t>Telephone</a:t>
            </a:r>
          </a:p>
        </p:txBody>
      </p:sp>
      <p:sp>
        <p:nvSpPr>
          <p:cNvPr id="354" name="Shape 354"/>
          <p:cNvSpPr/>
          <p:nvPr>
            <p:ph type="body" idx="1"/>
          </p:nvPr>
        </p:nvSpPr>
        <p:spPr>
          <a:xfrm>
            <a:off x="762000" y="2218689"/>
            <a:ext cx="8280400" cy="6286501"/>
          </a:xfrm>
          <a:prstGeom prst="rect">
            <a:avLst/>
          </a:prstGeom>
        </p:spPr>
        <p:txBody>
          <a:bodyPr/>
          <a:lstStyle/>
          <a:p>
            <a:pPr lvl="0">
              <a:defRPr sz="1800"/>
            </a:pPr>
            <a:r>
              <a:rPr sz="3600"/>
              <a:t>Math words: quadrants (I, II, III, IV) , origin, quarter, radius, congruent, parallel</a:t>
            </a:r>
            <a:endParaRPr sz="3600"/>
          </a:p>
          <a:p>
            <a:pPr lvl="0">
              <a:defRPr sz="1800"/>
            </a:pPr>
            <a:r>
              <a:rPr sz="3600"/>
              <a:t>Art words: solid tone, overlap, shape, opaque, translucent</a:t>
            </a:r>
          </a:p>
        </p:txBody>
      </p:sp>
      <p:sp>
        <p:nvSpPr>
          <p:cNvPr id="355" name="Shape 355"/>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pic>
        <p:nvPicPr>
          <p:cNvPr id="356" name="pasted-image.tif"/>
          <p:cNvPicPr/>
          <p:nvPr/>
        </p:nvPicPr>
        <p:blipFill>
          <a:blip r:embed="rId2">
            <a:extLst/>
          </a:blip>
          <a:stretch>
            <a:fillRect/>
          </a:stretch>
        </p:blipFill>
        <p:spPr>
          <a:xfrm>
            <a:off x="9029650" y="2838450"/>
            <a:ext cx="3175001" cy="2425700"/>
          </a:xfrm>
          <a:prstGeom prst="rect">
            <a:avLst/>
          </a:prstGeom>
          <a:ln w="12700">
            <a:miter lim="400000"/>
          </a:ln>
        </p:spPr>
      </p:pic>
      <p:grpSp>
        <p:nvGrpSpPr>
          <p:cNvPr id="359" name="Group 359"/>
          <p:cNvGrpSpPr/>
          <p:nvPr/>
        </p:nvGrpSpPr>
        <p:grpSpPr>
          <a:xfrm>
            <a:off x="10617199" y="4038599"/>
            <a:ext cx="2051051" cy="1647191"/>
            <a:chOff x="0" y="0"/>
            <a:chExt cx="2051049" cy="1647189"/>
          </a:xfrm>
        </p:grpSpPr>
        <p:sp>
          <p:nvSpPr>
            <p:cNvPr id="357" name="Shape 357"/>
            <p:cNvSpPr/>
            <p:nvPr/>
          </p:nvSpPr>
          <p:spPr>
            <a:xfrm>
              <a:off x="793749" y="999489"/>
              <a:ext cx="1257301" cy="647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lvl="0">
                <a:defRPr sz="1800"/>
              </a:pPr>
              <a:r>
                <a:rPr sz="3600"/>
                <a:t>origin</a:t>
              </a:r>
            </a:p>
          </p:txBody>
        </p:sp>
        <p:sp>
          <p:nvSpPr>
            <p:cNvPr id="358" name="Shape 358"/>
            <p:cNvSpPr/>
            <p:nvPr/>
          </p:nvSpPr>
          <p:spPr>
            <a:xfrm flipH="1" flipV="1">
              <a:off x="0" y="-1"/>
              <a:ext cx="914400" cy="1193802"/>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lvl="0">
                <a:defRPr sz="2400"/>
              </a:pPr>
            </a:p>
          </p:txBody>
        </p:sp>
      </p:grpSp>
      <p:grpSp>
        <p:nvGrpSpPr>
          <p:cNvPr id="362" name="Group 362"/>
          <p:cNvGrpSpPr/>
          <p:nvPr/>
        </p:nvGrpSpPr>
        <p:grpSpPr>
          <a:xfrm>
            <a:off x="9290546" y="5984525"/>
            <a:ext cx="3359995" cy="2607423"/>
            <a:chOff x="0" y="0"/>
            <a:chExt cx="3359994" cy="2607421"/>
          </a:xfrm>
        </p:grpSpPr>
        <p:pic>
          <p:nvPicPr>
            <p:cNvPr id="360" name="pasted-image.tif"/>
            <p:cNvPicPr/>
            <p:nvPr/>
          </p:nvPicPr>
          <p:blipFill>
            <a:blip r:embed="rId3">
              <a:extLst/>
            </a:blip>
            <a:stretch>
              <a:fillRect/>
            </a:stretch>
          </p:blipFill>
          <p:spPr>
            <a:xfrm>
              <a:off x="0" y="54721"/>
              <a:ext cx="3187700" cy="2552701"/>
            </a:xfrm>
            <a:prstGeom prst="rect">
              <a:avLst/>
            </a:prstGeom>
            <a:ln w="12700" cap="flat">
              <a:noFill/>
              <a:miter lim="400000"/>
            </a:ln>
            <a:effectLst/>
          </p:spPr>
        </p:pic>
        <p:sp>
          <p:nvSpPr>
            <p:cNvPr id="361" name="Shape 361"/>
            <p:cNvSpPr/>
            <p:nvPr/>
          </p:nvSpPr>
          <p:spPr>
            <a:xfrm>
              <a:off x="1592808" y="0"/>
              <a:ext cx="1767187" cy="14209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328" y="19655"/>
                  </a:moveTo>
                  <a:lnTo>
                    <a:pt x="0" y="4789"/>
                  </a:lnTo>
                  <a:lnTo>
                    <a:pt x="11329" y="0"/>
                  </a:lnTo>
                  <a:lnTo>
                    <a:pt x="20979" y="5551"/>
                  </a:lnTo>
                  <a:lnTo>
                    <a:pt x="21600" y="17546"/>
                  </a:lnTo>
                  <a:lnTo>
                    <a:pt x="10734" y="21600"/>
                  </a:lnTo>
                  <a:lnTo>
                    <a:pt x="2328" y="19655"/>
                  </a:lnTo>
                  <a:close/>
                </a:path>
              </a:pathLst>
            </a:custGeom>
            <a:solidFill>
              <a:srgbClr val="FFFFFF"/>
            </a:solidFill>
            <a:ln w="12700" cap="flat">
              <a:noFill/>
              <a:miter lim="400000"/>
            </a:ln>
            <a:effectLst/>
          </p:spPr>
          <p:txBody>
            <a:bodyPr wrap="square" lIns="0" tIns="0" rIns="0" bIns="0" numCol="1" anchor="ctr">
              <a:noAutofit/>
            </a:bodyPr>
            <a:lstStyle/>
            <a:p>
              <a:pPr lvl="0">
                <a:defRPr sz="2400"/>
              </a:pPr>
            </a:p>
          </p:txBody>
        </p:sp>
      </p:gr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354">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354">
                                            <p:txEl>
                                              <p:pRg st="0" end="0"/>
                                            </p:txEl>
                                          </p:spTgt>
                                        </p:tgtEl>
                                        <p:attrNameLst>
                                          <p:attrName>style.visibility</p:attrName>
                                        </p:attrNameLst>
                                      </p:cBhvr>
                                      <p:to>
                                        <p:strVal val="visible"/>
                                      </p:to>
                                    </p:set>
                                  </p:childTnLst>
                                </p:cTn>
                              </p:par>
                            </p:childTnLst>
                          </p:cTn>
                        </p:par>
                        <p:par>
                          <p:cTn id="9" fill="hold">
                            <p:stCondLst>
                              <p:cond delay="0"/>
                            </p:stCondLst>
                            <p:childTnLst>
                              <p:par>
                                <p:cTn id="10" nodeType="afterEffect" presetClass="entr" presetSubtype="0" presetID="1" grpId="2" fill="hold">
                                  <p:stCondLst>
                                    <p:cond delay="0"/>
                                  </p:stCondLst>
                                  <p:iterate type="el" backwards="0">
                                    <p:tmAbs val="0"/>
                                  </p:iterate>
                                  <p:childTnLst>
                                    <p:set>
                                      <p:cBhvr>
                                        <p:cTn id="11" fill="hold"/>
                                        <p:tgtEl>
                                          <p:spTgt spid="35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1" grpId="3" fill="hold">
                                  <p:stCondLst>
                                    <p:cond delay="0"/>
                                  </p:stCondLst>
                                  <p:iterate type="el" backwards="0">
                                    <p:tmAbs val="0"/>
                                  </p:iterate>
                                  <p:childTnLst>
                                    <p:set>
                                      <p:cBhvr>
                                        <p:cTn id="15" fill="hold"/>
                                        <p:tgtEl>
                                          <p:spTgt spid="35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nodeType="clickEffect" presetClass="entr" presetSubtype="0" presetID="1" grpId="1" fill="hold">
                                  <p:stCondLst>
                                    <p:cond delay="0"/>
                                  </p:stCondLst>
                                  <p:iterate type="el" backwards="0">
                                    <p:tmAbs val="0"/>
                                  </p:iterate>
                                  <p:childTnLst>
                                    <p:set>
                                      <p:cBhvr>
                                        <p:cTn id="19" fill="hold"/>
                                        <p:tgtEl>
                                          <p:spTgt spid="354">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nodeType="clickEffect" presetClass="entr" presetSubtype="0" presetID="1" grpId="4" fill="hold">
                                  <p:stCondLst>
                                    <p:cond delay="0"/>
                                  </p:stCondLst>
                                  <p:iterate type="el" backwards="0">
                                    <p:tmAbs val="0"/>
                                  </p:iterate>
                                  <p:childTnLst>
                                    <p:set>
                                      <p:cBhvr>
                                        <p:cTn id="23" fill="hold"/>
                                        <p:tgtEl>
                                          <p:spTgt spid="3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2" grpId="4"/>
      <p:bldP build="p" bldLvl="5" animBg="1" rev="0" advAuto="0" spid="354" grpId="1"/>
      <p:bldP build="whole" bldLvl="1" animBg="1" rev="0" advAuto="0" spid="356" grpId="2"/>
      <p:bldP build="whole" bldLvl="1" animBg="1" rev="0" advAuto="0" spid="359" grpId="3"/>
    </p:bldLst>
  </p:timing>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4" name="Shape 364"/>
          <p:cNvSpPr/>
          <p:nvPr>
            <p:ph type="title"/>
          </p:nvPr>
        </p:nvSpPr>
        <p:spPr>
          <a:xfrm>
            <a:off x="1388533" y="736600"/>
            <a:ext cx="10464801" cy="3302000"/>
          </a:xfrm>
          <a:prstGeom prst="rect">
            <a:avLst/>
          </a:prstGeom>
        </p:spPr>
        <p:txBody>
          <a:bodyPr/>
          <a:lstStyle/>
          <a:p>
            <a:pPr lvl="0">
              <a:defRPr sz="1800"/>
            </a:pPr>
            <a:r>
              <a:rPr sz="8000"/>
              <a:t>Ready?</a:t>
            </a:r>
          </a:p>
        </p:txBody>
      </p:sp>
      <p:pic>
        <p:nvPicPr>
          <p:cNvPr id="365" name="pasted-image.tif"/>
          <p:cNvPicPr/>
          <p:nvPr/>
        </p:nvPicPr>
        <p:blipFill>
          <a:blip r:embed="rId2">
            <a:extLst/>
          </a:blip>
          <a:stretch>
            <a:fillRect/>
          </a:stretch>
        </p:blipFill>
        <p:spPr>
          <a:xfrm>
            <a:off x="679383" y="3796374"/>
            <a:ext cx="5067301" cy="3822701"/>
          </a:xfrm>
          <a:prstGeom prst="rect">
            <a:avLst/>
          </a:prstGeom>
          <a:ln w="12700">
            <a:miter lim="400000"/>
          </a:ln>
        </p:spPr>
      </p:pic>
      <p:pic>
        <p:nvPicPr>
          <p:cNvPr id="366" name="pasted-image.tif"/>
          <p:cNvPicPr/>
          <p:nvPr/>
        </p:nvPicPr>
        <p:blipFill>
          <a:blip r:embed="rId2">
            <a:extLst/>
          </a:blip>
          <a:srcRect l="8354" t="0" r="48120" b="0"/>
          <a:stretch>
            <a:fillRect/>
          </a:stretch>
        </p:blipFill>
        <p:spPr>
          <a:xfrm>
            <a:off x="9019050" y="3660907"/>
            <a:ext cx="2205568" cy="3822701"/>
          </a:xfrm>
          <a:prstGeom prst="rect">
            <a:avLst/>
          </a:prstGeom>
          <a:ln w="12700">
            <a:miter lim="400000"/>
          </a:ln>
        </p:spPr>
      </p:pic>
      <p:pic>
        <p:nvPicPr>
          <p:cNvPr id="367" name="pasted-image.tif"/>
          <p:cNvPicPr/>
          <p:nvPr/>
        </p:nvPicPr>
        <p:blipFill>
          <a:blip r:embed="rId3">
            <a:extLst/>
          </a:blip>
          <a:stretch>
            <a:fillRect/>
          </a:stretch>
        </p:blipFill>
        <p:spPr>
          <a:xfrm>
            <a:off x="7029384" y="4050569"/>
            <a:ext cx="2013334" cy="3365702"/>
          </a:xfrm>
          <a:prstGeom prst="rect">
            <a:avLst/>
          </a:prstGeom>
          <a:ln w="12700">
            <a:miter lim="400000"/>
          </a:ln>
        </p:spPr>
      </p:pic>
    </p:spTree>
  </p:cSld>
  <p:clrMapOvr>
    <a:masterClrMapping/>
  </p:clrMapOvr>
  <p:transition spd="med" advClick="1"/>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9" name="Shape 369"/>
          <p:cNvSpPr/>
          <p:nvPr/>
        </p:nvSpPr>
        <p:spPr>
          <a:xfrm>
            <a:off x="8293100" y="1581149"/>
            <a:ext cx="4271772" cy="6591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a:spcBef>
                <a:spcPts val="4200"/>
              </a:spcBef>
              <a:defRPr sz="1800"/>
            </a:pPr>
            <a:r>
              <a:rPr sz="3100"/>
              <a:t>quadrants (I, II, III, IV)  </a:t>
            </a:r>
            <a:endParaRPr sz="3100"/>
          </a:p>
          <a:p>
            <a:pPr lvl="0" algn="l">
              <a:spcBef>
                <a:spcPts val="4200"/>
              </a:spcBef>
              <a:defRPr sz="1800"/>
            </a:pPr>
            <a:r>
              <a:rPr sz="3100"/>
              <a:t>origin, quarter</a:t>
            </a:r>
            <a:endParaRPr sz="3100"/>
          </a:p>
          <a:p>
            <a:pPr lvl="0" algn="l">
              <a:spcBef>
                <a:spcPts val="4200"/>
              </a:spcBef>
              <a:defRPr sz="1800"/>
            </a:pPr>
            <a:r>
              <a:rPr sz="3100"/>
              <a:t>radius, congruent</a:t>
            </a:r>
            <a:endParaRPr sz="3100"/>
          </a:p>
          <a:p>
            <a:pPr lvl="0" algn="l">
              <a:spcBef>
                <a:spcPts val="4200"/>
              </a:spcBef>
              <a:defRPr sz="1800"/>
            </a:pPr>
            <a:r>
              <a:rPr sz="3100"/>
              <a:t>parallel</a:t>
            </a:r>
            <a:endParaRPr sz="3100"/>
          </a:p>
          <a:p>
            <a:pPr lvl="0" algn="l">
              <a:spcBef>
                <a:spcPts val="4200"/>
              </a:spcBef>
              <a:defRPr sz="1800"/>
            </a:pPr>
            <a:r>
              <a:rPr sz="3100"/>
              <a:t>solid tone, overlap</a:t>
            </a:r>
            <a:endParaRPr sz="3100"/>
          </a:p>
          <a:p>
            <a:pPr lvl="0" algn="l">
              <a:spcBef>
                <a:spcPts val="4200"/>
              </a:spcBef>
              <a:defRPr sz="1800"/>
            </a:pPr>
            <a:r>
              <a:rPr sz="3100"/>
              <a:t>shape, opaque</a:t>
            </a:r>
            <a:endParaRPr sz="3100"/>
          </a:p>
          <a:p>
            <a:pPr lvl="0" algn="l">
              <a:spcBef>
                <a:spcPts val="4200"/>
              </a:spcBef>
              <a:defRPr sz="1800"/>
            </a:pPr>
            <a:r>
              <a:rPr sz="3100"/>
              <a:t>translucent</a:t>
            </a:r>
          </a:p>
        </p:txBody>
      </p:sp>
      <p:pic>
        <p:nvPicPr>
          <p:cNvPr id="370" name="pasted-image.tif"/>
          <p:cNvPicPr/>
          <p:nvPr/>
        </p:nvPicPr>
        <p:blipFill>
          <a:blip r:embed="rId2">
            <a:extLst/>
          </a:blip>
          <a:stretch>
            <a:fillRect/>
          </a:stretch>
        </p:blipFill>
        <p:spPr>
          <a:xfrm>
            <a:off x="1017270" y="1352550"/>
            <a:ext cx="7048501" cy="7048500"/>
          </a:xfrm>
          <a:prstGeom prst="rect">
            <a:avLst/>
          </a:prstGeom>
          <a:ln w="12700">
            <a:miter lim="400000"/>
          </a:ln>
        </p:spPr>
      </p:pic>
    </p:spTree>
  </p:cSld>
  <p:clrMapOvr>
    <a:masterClrMapping/>
  </p:clrMapOvr>
  <p:transition spd="med" advClick="1"/>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2" name="Shape 372"/>
          <p:cNvSpPr/>
          <p:nvPr>
            <p:ph type="title"/>
          </p:nvPr>
        </p:nvSpPr>
        <p:spPr>
          <a:prstGeom prst="rect">
            <a:avLst/>
          </a:prstGeom>
        </p:spPr>
        <p:txBody>
          <a:bodyPr/>
          <a:lstStyle/>
          <a:p>
            <a:pPr lvl="0" defTabSz="438150">
              <a:defRPr sz="1800"/>
            </a:pPr>
            <a:r>
              <a:rPr sz="6000"/>
              <a:t>Tommie Olafson</a:t>
            </a:r>
            <a:endParaRPr sz="6000"/>
          </a:p>
          <a:p>
            <a:pPr lvl="0" defTabSz="438150">
              <a:defRPr sz="1800"/>
            </a:pPr>
            <a:r>
              <a:rPr i="1" sz="6000"/>
              <a:t>“Wherever you go I will follow”</a:t>
            </a:r>
            <a:endParaRPr i="1" sz="6000"/>
          </a:p>
          <a:p>
            <a:pPr lvl="0" defTabSz="438150">
              <a:defRPr sz="1800"/>
            </a:pPr>
            <a:r>
              <a:rPr sz="6000"/>
              <a:t>2006</a:t>
            </a:r>
          </a:p>
        </p:txBody>
      </p:sp>
      <p:sp>
        <p:nvSpPr>
          <p:cNvPr id="373" name="Shape 373"/>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9" name="Shape 69"/>
          <p:cNvSpPr/>
          <p:nvPr>
            <p:ph type="title"/>
          </p:nvPr>
        </p:nvSpPr>
        <p:spPr>
          <a:xfrm>
            <a:off x="952500" y="3797300"/>
            <a:ext cx="11099800" cy="2159000"/>
          </a:xfrm>
          <a:prstGeom prst="rect">
            <a:avLst/>
          </a:prstGeom>
        </p:spPr>
        <p:txBody>
          <a:bodyPr/>
          <a:lstStyle/>
          <a:p>
            <a:pPr lvl="0">
              <a:defRPr sz="1800"/>
            </a:pPr>
            <a:r>
              <a:rPr sz="8000"/>
              <a:t>Summer update</a:t>
            </a:r>
          </a:p>
        </p:txBody>
      </p:sp>
      <p:sp>
        <p:nvSpPr>
          <p:cNvPr id="70" name="Shape 70"/>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75" name="Kandinsky (Composición VIII).jpg"/>
          <p:cNvPicPr/>
          <p:nvPr/>
        </p:nvPicPr>
        <p:blipFill>
          <a:blip r:embed="rId2">
            <a:extLst/>
          </a:blip>
          <a:stretch>
            <a:fillRect/>
          </a:stretch>
        </p:blipFill>
        <p:spPr>
          <a:xfrm>
            <a:off x="1106354" y="649412"/>
            <a:ext cx="10792092" cy="7564270"/>
          </a:xfrm>
          <a:prstGeom prst="rect">
            <a:avLst/>
          </a:prstGeom>
          <a:ln w="12700">
            <a:miter lim="400000"/>
          </a:ln>
        </p:spPr>
      </p:pic>
      <p:sp>
        <p:nvSpPr>
          <p:cNvPr id="376" name="Shape 376"/>
          <p:cNvSpPr/>
          <p:nvPr/>
        </p:nvSpPr>
        <p:spPr>
          <a:xfrm>
            <a:off x="12699968" y="91694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
        <p:nvSpPr>
          <p:cNvPr id="377" name="Shape 377"/>
          <p:cNvSpPr/>
          <p:nvPr/>
        </p:nvSpPr>
        <p:spPr>
          <a:xfrm>
            <a:off x="8019660" y="8244416"/>
            <a:ext cx="3908146"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Wassily Kandinsky</a:t>
            </a:r>
          </a:p>
        </p:txBody>
      </p:sp>
    </p:spTree>
  </p:cSld>
  <p:clrMapOvr>
    <a:masterClrMapping/>
  </p:clrMapOvr>
  <p:transition spd="med" advClick="1"/>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79" name="Kandinsky (Composición VIII).jpg"/>
          <p:cNvPicPr/>
          <p:nvPr/>
        </p:nvPicPr>
        <p:blipFill>
          <a:blip r:embed="rId2">
            <a:extLst/>
          </a:blip>
          <a:srcRect l="0" t="0" r="69873" b="61099"/>
          <a:stretch>
            <a:fillRect/>
          </a:stretch>
        </p:blipFill>
        <p:spPr>
          <a:xfrm>
            <a:off x="1403548" y="262135"/>
            <a:ext cx="10197822" cy="9229463"/>
          </a:xfrm>
          <a:prstGeom prst="rect">
            <a:avLst/>
          </a:prstGeom>
          <a:ln w="12700">
            <a:miter lim="400000"/>
          </a:ln>
        </p:spPr>
      </p:pic>
      <p:sp>
        <p:nvSpPr>
          <p:cNvPr id="380" name="Shape 380"/>
          <p:cNvSpPr/>
          <p:nvPr/>
        </p:nvSpPr>
        <p:spPr>
          <a:xfrm>
            <a:off x="12699968" y="91694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2" name="Shape 382"/>
          <p:cNvSpPr/>
          <p:nvPr>
            <p:ph type="title"/>
          </p:nvPr>
        </p:nvSpPr>
        <p:spPr>
          <a:xfrm>
            <a:off x="533400" y="444500"/>
            <a:ext cx="11518900" cy="2159000"/>
          </a:xfrm>
          <a:prstGeom prst="rect">
            <a:avLst/>
          </a:prstGeom>
        </p:spPr>
        <p:txBody>
          <a:bodyPr/>
          <a:lstStyle>
            <a:lvl1pPr defTabSz="490727">
              <a:defRPr sz="6719"/>
            </a:lvl1pPr>
          </a:lstStyle>
          <a:p>
            <a:pPr lvl="0">
              <a:defRPr sz="1800"/>
            </a:pPr>
            <a:r>
              <a:rPr sz="6719"/>
              <a:t>Speaking and Listening Anchor Standards #1, 2, 4</a:t>
            </a:r>
          </a:p>
        </p:txBody>
      </p:sp>
      <p:sp>
        <p:nvSpPr>
          <p:cNvPr id="383" name="Shape 383"/>
          <p:cNvSpPr/>
          <p:nvPr>
            <p:ph type="body" idx="1"/>
          </p:nvPr>
        </p:nvSpPr>
        <p:spPr>
          <a:xfrm>
            <a:off x="952500" y="2603500"/>
            <a:ext cx="9028808" cy="6286500"/>
          </a:xfrm>
          <a:prstGeom prst="rect">
            <a:avLst/>
          </a:prstGeom>
        </p:spPr>
        <p:txBody>
          <a:bodyPr/>
          <a:lstStyle/>
          <a:p>
            <a:pPr lvl="0">
              <a:defRPr sz="1800"/>
            </a:pPr>
            <a:r>
              <a:rPr sz="3600"/>
              <a:t>Participate in a range of conversations with diverse partners</a:t>
            </a:r>
            <a:endParaRPr sz="3600"/>
          </a:p>
          <a:p>
            <a:pPr lvl="0">
              <a:defRPr sz="1800"/>
            </a:pPr>
            <a:r>
              <a:rPr sz="3600"/>
              <a:t>Integrate and evaluate information presented visually and orally</a:t>
            </a:r>
            <a:endParaRPr sz="3600"/>
          </a:p>
          <a:p>
            <a:pPr lvl="0">
              <a:defRPr sz="1800"/>
            </a:pPr>
            <a:r>
              <a:rPr sz="3600"/>
              <a:t>Present information so that listeners can follow the line of reasoning and organization</a:t>
            </a:r>
          </a:p>
        </p:txBody>
      </p:sp>
      <p:sp>
        <p:nvSpPr>
          <p:cNvPr id="384" name="Shape 384"/>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pic>
        <p:nvPicPr>
          <p:cNvPr id="385" name="pasted-image.tif"/>
          <p:cNvPicPr/>
          <p:nvPr/>
        </p:nvPicPr>
        <p:blipFill>
          <a:blip r:embed="rId2">
            <a:extLst/>
          </a:blip>
          <a:stretch>
            <a:fillRect/>
          </a:stretch>
        </p:blipFill>
        <p:spPr>
          <a:xfrm>
            <a:off x="9523114" y="3147349"/>
            <a:ext cx="3153588" cy="1780251"/>
          </a:xfrm>
          <a:prstGeom prst="rect">
            <a:avLst/>
          </a:prstGeom>
          <a:ln w="12700">
            <a:miter lim="400000"/>
          </a:ln>
        </p:spPr>
      </p:pic>
      <p:pic>
        <p:nvPicPr>
          <p:cNvPr id="386" name="pasted-image.tif"/>
          <p:cNvPicPr/>
          <p:nvPr/>
        </p:nvPicPr>
        <p:blipFill>
          <a:blip r:embed="rId3">
            <a:extLst/>
          </a:blip>
          <a:stretch>
            <a:fillRect/>
          </a:stretch>
        </p:blipFill>
        <p:spPr>
          <a:xfrm flipH="1">
            <a:off x="8705850" y="5047020"/>
            <a:ext cx="4033199" cy="1678860"/>
          </a:xfrm>
          <a:prstGeom prst="rect">
            <a:avLst/>
          </a:prstGeom>
          <a:ln w="12700">
            <a:miter lim="400000"/>
          </a:ln>
        </p:spPr>
      </p:pic>
      <p:pic>
        <p:nvPicPr>
          <p:cNvPr id="387" name="pasted-image.tif"/>
          <p:cNvPicPr/>
          <p:nvPr/>
        </p:nvPicPr>
        <p:blipFill>
          <a:blip r:embed="rId4">
            <a:extLst/>
          </a:blip>
          <a:stretch>
            <a:fillRect/>
          </a:stretch>
        </p:blipFill>
        <p:spPr>
          <a:xfrm>
            <a:off x="8109570" y="7160766"/>
            <a:ext cx="4733780" cy="1641044"/>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383">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383">
                                            <p:txEl>
                                              <p:pRg st="0" end="0"/>
                                            </p:txEl>
                                          </p:spTgt>
                                        </p:tgtEl>
                                        <p:attrNameLst>
                                          <p:attrName>style.visibility</p:attrName>
                                        </p:attrNameLst>
                                      </p:cBhvr>
                                      <p:to>
                                        <p:strVal val="visible"/>
                                      </p:to>
                                    </p:set>
                                  </p:childTnLst>
                                </p:cTn>
                              </p:par>
                            </p:childTnLst>
                          </p:cTn>
                        </p:par>
                        <p:par>
                          <p:cTn id="9" fill="hold">
                            <p:stCondLst>
                              <p:cond delay="0"/>
                            </p:stCondLst>
                            <p:childTnLst>
                              <p:par>
                                <p:cTn id="10" nodeType="afterEffect" presetClass="entr" presetSubtype="0" presetID="1" grpId="2" fill="hold">
                                  <p:stCondLst>
                                    <p:cond delay="0"/>
                                  </p:stCondLst>
                                  <p:iterate type="el" backwards="0">
                                    <p:tmAbs val="0"/>
                                  </p:iterate>
                                  <p:childTnLst>
                                    <p:set>
                                      <p:cBhvr>
                                        <p:cTn id="11" fill="hold"/>
                                        <p:tgtEl>
                                          <p:spTgt spid="38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1" grpId="1" fill="hold">
                                  <p:stCondLst>
                                    <p:cond delay="0"/>
                                  </p:stCondLst>
                                  <p:iterate type="el" backwards="0">
                                    <p:tmAbs val="0"/>
                                  </p:iterate>
                                  <p:childTnLst>
                                    <p:set>
                                      <p:cBhvr>
                                        <p:cTn id="15" fill="hold"/>
                                        <p:tgtEl>
                                          <p:spTgt spid="383">
                                            <p:txEl>
                                              <p:pRg st="1" end="1"/>
                                            </p:txEl>
                                          </p:spTgt>
                                        </p:tgtEl>
                                        <p:attrNameLst>
                                          <p:attrName>style.visibility</p:attrName>
                                        </p:attrNameLst>
                                      </p:cBhvr>
                                      <p:to>
                                        <p:strVal val="visible"/>
                                      </p:to>
                                    </p:set>
                                  </p:childTnLst>
                                </p:cTn>
                              </p:par>
                            </p:childTnLst>
                          </p:cTn>
                        </p:par>
                        <p:par>
                          <p:cTn id="16" fill="hold">
                            <p:stCondLst>
                              <p:cond delay="0"/>
                            </p:stCondLst>
                            <p:childTnLst>
                              <p:par>
                                <p:cTn id="17" nodeType="afterEffect" presetClass="entr" presetSubtype="0" presetID="1" grpId="3" fill="hold">
                                  <p:stCondLst>
                                    <p:cond delay="0"/>
                                  </p:stCondLst>
                                  <p:iterate type="el" backwards="0">
                                    <p:tmAbs val="0"/>
                                  </p:iterate>
                                  <p:childTnLst>
                                    <p:set>
                                      <p:cBhvr>
                                        <p:cTn id="18" fill="hold"/>
                                        <p:tgtEl>
                                          <p:spTgt spid="3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4" fill="hold">
                                  <p:stCondLst>
                                    <p:cond delay="0"/>
                                  </p:stCondLst>
                                  <p:iterate type="el" backwards="0">
                                    <p:tmAbs val="0"/>
                                  </p:iterate>
                                  <p:childTnLst>
                                    <p:set>
                                      <p:cBhvr>
                                        <p:cTn id="22" fill="hold"/>
                                        <p:tgtEl>
                                          <p:spTgt spid="387"/>
                                        </p:tgtEl>
                                        <p:attrNameLst>
                                          <p:attrName>style.visibility</p:attrName>
                                        </p:attrNameLst>
                                      </p:cBhvr>
                                      <p:to>
                                        <p:strVal val="visible"/>
                                      </p:to>
                                    </p:set>
                                  </p:childTnLst>
                                </p:cTn>
                              </p:par>
                            </p:childTnLst>
                          </p:cTn>
                        </p:par>
                        <p:par>
                          <p:cTn id="23" fill="hold">
                            <p:stCondLst>
                              <p:cond delay="0"/>
                            </p:stCondLst>
                            <p:childTnLst>
                              <p:par>
                                <p:cTn id="24" nodeType="afterEffect" presetClass="entr" presetSubtype="0" presetID="1" grpId="1" fill="hold">
                                  <p:stCondLst>
                                    <p:cond delay="0"/>
                                  </p:stCondLst>
                                  <p:iterate type="el" backwards="0">
                                    <p:tmAbs val="0"/>
                                  </p:iterate>
                                  <p:childTnLst>
                                    <p:set>
                                      <p:cBhvr>
                                        <p:cTn id="25" fill="hold"/>
                                        <p:tgtEl>
                                          <p:spTgt spid="383">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6" grpId="3"/>
      <p:bldP build="whole" bldLvl="1" animBg="1" rev="0" advAuto="0" spid="385" grpId="2"/>
      <p:bldP build="whole" bldLvl="1" animBg="1" rev="0" advAuto="0" spid="387" grpId="4"/>
      <p:bldP build="p" bldLvl="5" animBg="1" rev="0" advAuto="0" spid="383" grpId="1"/>
    </p:bldLst>
  </p:timing>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9" name="Shape 389"/>
          <p:cNvSpPr/>
          <p:nvPr>
            <p:ph type="title"/>
          </p:nvPr>
        </p:nvSpPr>
        <p:spPr>
          <a:prstGeom prst="rect">
            <a:avLst/>
          </a:prstGeom>
        </p:spPr>
        <p:txBody>
          <a:bodyPr/>
          <a:lstStyle/>
          <a:p>
            <a:pPr lvl="0">
              <a:defRPr sz="1800"/>
            </a:pPr>
            <a:r>
              <a:rPr sz="8000"/>
              <a:t>Telephone</a:t>
            </a:r>
          </a:p>
        </p:txBody>
      </p:sp>
      <p:sp>
        <p:nvSpPr>
          <p:cNvPr id="390" name="Shape 390"/>
          <p:cNvSpPr/>
          <p:nvPr>
            <p:ph type="body" idx="1"/>
          </p:nvPr>
        </p:nvSpPr>
        <p:spPr>
          <a:xfrm>
            <a:off x="863600" y="1733550"/>
            <a:ext cx="8496300" cy="6286500"/>
          </a:xfrm>
          <a:prstGeom prst="rect">
            <a:avLst/>
          </a:prstGeom>
        </p:spPr>
        <p:txBody>
          <a:bodyPr/>
          <a:lstStyle/>
          <a:p>
            <a:pPr lvl="0">
              <a:defRPr sz="1800"/>
            </a:pPr>
            <a:r>
              <a:rPr sz="3600"/>
              <a:t>Excellent strategy for ELL (prepositions, etc)</a:t>
            </a:r>
            <a:endParaRPr sz="3600"/>
          </a:p>
          <a:p>
            <a:pPr lvl="0">
              <a:defRPr sz="1800"/>
            </a:pPr>
            <a:r>
              <a:rPr sz="3600"/>
              <a:t>Extension/assessment piece/ performance task produce creative work from a given description with differentiation (handout)</a:t>
            </a:r>
          </a:p>
        </p:txBody>
      </p:sp>
      <p:sp>
        <p:nvSpPr>
          <p:cNvPr id="391" name="Shape 391"/>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pic>
        <p:nvPicPr>
          <p:cNvPr id="392" name="pasted-image.tif"/>
          <p:cNvPicPr/>
          <p:nvPr/>
        </p:nvPicPr>
        <p:blipFill>
          <a:blip r:embed="rId2">
            <a:extLst/>
          </a:blip>
          <a:stretch>
            <a:fillRect/>
          </a:stretch>
        </p:blipFill>
        <p:spPr>
          <a:xfrm>
            <a:off x="8065033" y="2079078"/>
            <a:ext cx="4482050" cy="2605683"/>
          </a:xfrm>
          <a:prstGeom prst="rect">
            <a:avLst/>
          </a:prstGeom>
          <a:ln w="12700">
            <a:miter lim="400000"/>
          </a:ln>
        </p:spPr>
      </p:pic>
      <p:pic>
        <p:nvPicPr>
          <p:cNvPr id="393" name="pasted-image.tif"/>
          <p:cNvPicPr/>
          <p:nvPr/>
        </p:nvPicPr>
        <p:blipFill>
          <a:blip r:embed="rId3">
            <a:extLst/>
          </a:blip>
          <a:stretch>
            <a:fillRect/>
          </a:stretch>
        </p:blipFill>
        <p:spPr>
          <a:xfrm>
            <a:off x="8876165" y="5186461"/>
            <a:ext cx="3715340" cy="2472390"/>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390">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390">
                                            <p:txEl>
                                              <p:pRg st="0" end="0"/>
                                            </p:txEl>
                                          </p:spTgt>
                                        </p:tgtEl>
                                        <p:attrNameLst>
                                          <p:attrName>style.visibility</p:attrName>
                                        </p:attrNameLst>
                                      </p:cBhvr>
                                      <p:to>
                                        <p:strVal val="visible"/>
                                      </p:to>
                                    </p:set>
                                  </p:childTnLst>
                                </p:cTn>
                              </p:par>
                            </p:childTnLst>
                          </p:cTn>
                        </p:par>
                        <p:par>
                          <p:cTn id="9" fill="hold">
                            <p:stCondLst>
                              <p:cond delay="0"/>
                            </p:stCondLst>
                            <p:childTnLst>
                              <p:par>
                                <p:cTn id="10" nodeType="afterEffect" presetClass="entr" presetSubtype="0" presetID="1" grpId="2" fill="hold">
                                  <p:stCondLst>
                                    <p:cond delay="0"/>
                                  </p:stCondLst>
                                  <p:iterate type="el" backwards="0">
                                    <p:tmAbs val="0"/>
                                  </p:iterate>
                                  <p:childTnLst>
                                    <p:set>
                                      <p:cBhvr>
                                        <p:cTn id="11" fill="hold"/>
                                        <p:tgtEl>
                                          <p:spTgt spid="39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1" grpId="1" fill="hold">
                                  <p:stCondLst>
                                    <p:cond delay="0"/>
                                  </p:stCondLst>
                                  <p:iterate type="el" backwards="0">
                                    <p:tmAbs val="0"/>
                                  </p:iterate>
                                  <p:childTnLst>
                                    <p:set>
                                      <p:cBhvr>
                                        <p:cTn id="15" fill="hold"/>
                                        <p:tgtEl>
                                          <p:spTgt spid="390">
                                            <p:txEl>
                                              <p:pRg st="1" end="1"/>
                                            </p:txEl>
                                          </p:spTgt>
                                        </p:tgtEl>
                                        <p:attrNameLst>
                                          <p:attrName>style.visibility</p:attrName>
                                        </p:attrNameLst>
                                      </p:cBhvr>
                                      <p:to>
                                        <p:strVal val="visible"/>
                                      </p:to>
                                    </p:set>
                                  </p:childTnLst>
                                </p:cTn>
                              </p:par>
                            </p:childTnLst>
                          </p:cTn>
                        </p:par>
                        <p:par>
                          <p:cTn id="16" fill="hold">
                            <p:stCondLst>
                              <p:cond delay="0"/>
                            </p:stCondLst>
                            <p:childTnLst>
                              <p:par>
                                <p:cTn id="17" nodeType="afterEffect" presetClass="entr" presetSubtype="0" presetID="1" grpId="3" fill="hold">
                                  <p:stCondLst>
                                    <p:cond delay="0"/>
                                  </p:stCondLst>
                                  <p:iterate type="el" backwards="0">
                                    <p:tmAbs val="0"/>
                                  </p:iterate>
                                  <p:childTnLst>
                                    <p:set>
                                      <p:cBhvr>
                                        <p:cTn id="18" fill="hold"/>
                                        <p:tgtEl>
                                          <p:spTgt spid="3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2" grpId="2"/>
      <p:bldP build="p" bldLvl="5" animBg="1" rev="0" advAuto="0" spid="390" grpId="1"/>
      <p:bldP build="whole" bldLvl="1" animBg="1" rev="0" advAuto="0" spid="393" grpId="3"/>
    </p:bldLst>
  </p:timing>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5" name="Shape 395"/>
          <p:cNvSpPr/>
          <p:nvPr>
            <p:ph type="title"/>
          </p:nvPr>
        </p:nvSpPr>
        <p:spPr>
          <a:xfrm>
            <a:off x="1270000" y="1143115"/>
            <a:ext cx="10464800" cy="3302001"/>
          </a:xfrm>
          <a:prstGeom prst="rect">
            <a:avLst/>
          </a:prstGeom>
        </p:spPr>
        <p:txBody>
          <a:bodyPr/>
          <a:lstStyle/>
          <a:p>
            <a:pPr lvl="0">
              <a:defRPr sz="1800"/>
            </a:pPr>
            <a:r>
              <a:rPr sz="8000"/>
              <a:t>What’s Going On In This Picture?</a:t>
            </a:r>
          </a:p>
        </p:txBody>
      </p:sp>
      <p:sp>
        <p:nvSpPr>
          <p:cNvPr id="396" name="Shape 396"/>
          <p:cNvSpPr/>
          <p:nvPr>
            <p:ph type="body" idx="1"/>
          </p:nvPr>
        </p:nvSpPr>
        <p:spPr>
          <a:prstGeom prst="rect">
            <a:avLst/>
          </a:prstGeom>
        </p:spPr>
        <p:txBody>
          <a:bodyPr/>
          <a:lstStyle/>
          <a:p>
            <a:pPr lvl="0" defTabSz="414781">
              <a:defRPr sz="1800"/>
            </a:pPr>
            <a:r>
              <a:rPr sz="2272"/>
              <a:t>Observing &amp; describing</a:t>
            </a:r>
            <a:endParaRPr sz="2272"/>
          </a:p>
          <a:p>
            <a:pPr lvl="0" defTabSz="414781">
              <a:defRPr sz="1800"/>
            </a:pPr>
            <a:r>
              <a:rPr sz="2272"/>
              <a:t>Reasoning</a:t>
            </a:r>
            <a:endParaRPr sz="2272"/>
          </a:p>
          <a:p>
            <a:pPr lvl="0" defTabSz="414781">
              <a:defRPr sz="1800"/>
            </a:pPr>
            <a:r>
              <a:rPr sz="2272"/>
              <a:t>Questioning</a:t>
            </a:r>
          </a:p>
        </p:txBody>
      </p:sp>
      <p:pic>
        <p:nvPicPr>
          <p:cNvPr id="397" name="pasted-image.tif"/>
          <p:cNvPicPr/>
          <p:nvPr/>
        </p:nvPicPr>
        <p:blipFill>
          <a:blip r:embed="rId2">
            <a:extLst/>
          </a:blip>
          <a:stretch>
            <a:fillRect/>
          </a:stretch>
        </p:blipFill>
        <p:spPr>
          <a:xfrm>
            <a:off x="4822667" y="6390640"/>
            <a:ext cx="3359466" cy="2068171"/>
          </a:xfrm>
          <a:prstGeom prst="rect">
            <a:avLst/>
          </a:prstGeom>
          <a:ln w="12700">
            <a:miter lim="400000"/>
          </a:ln>
        </p:spPr>
      </p:pic>
      <p:sp>
        <p:nvSpPr>
          <p:cNvPr id="398" name="Shape 398"/>
          <p:cNvSpPr/>
          <p:nvPr/>
        </p:nvSpPr>
        <p:spPr>
          <a:xfrm>
            <a:off x="5038278" y="7771706"/>
            <a:ext cx="1954070" cy="3428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71" y="397"/>
                </a:moveTo>
                <a:lnTo>
                  <a:pt x="0" y="21600"/>
                </a:lnTo>
                <a:lnTo>
                  <a:pt x="21600" y="21203"/>
                </a:lnTo>
                <a:lnTo>
                  <a:pt x="19337" y="0"/>
                </a:lnTo>
                <a:lnTo>
                  <a:pt x="2171" y="397"/>
                </a:lnTo>
                <a:close/>
              </a:path>
            </a:pathLst>
          </a:custGeom>
          <a:solidFill>
            <a:srgbClr val="FFFFFF">
              <a:alpha val="0"/>
            </a:srgbClr>
          </a:solidFill>
          <a:ln w="25400">
            <a:solidFill>
              <a:srgbClr val="000000">
                <a:alpha val="0"/>
              </a:srgbClr>
            </a:solidFill>
            <a:miter lim="400000"/>
          </a:ln>
        </p:spPr>
        <p:txBody>
          <a:bodyPr lIns="0" tIns="0" rIns="0" bIns="0" anchor="ctr"/>
          <a:lstStyle/>
          <a:p>
            <a:pPr lvl="0">
              <a:defRPr sz="2400"/>
            </a:pPr>
          </a:p>
        </p:txBody>
      </p:sp>
      <p:sp>
        <p:nvSpPr>
          <p:cNvPr id="399" name="Shape 399"/>
          <p:cNvSpPr/>
          <p:nvPr/>
        </p:nvSpPr>
        <p:spPr>
          <a:xfrm>
            <a:off x="5240932" y="7434941"/>
            <a:ext cx="1547347" cy="3492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571" y="403"/>
                </a:moveTo>
                <a:lnTo>
                  <a:pt x="0" y="20825"/>
                </a:lnTo>
                <a:lnTo>
                  <a:pt x="21600" y="21600"/>
                </a:lnTo>
                <a:lnTo>
                  <a:pt x="19080" y="0"/>
                </a:lnTo>
                <a:lnTo>
                  <a:pt x="2571" y="403"/>
                </a:lnTo>
                <a:close/>
              </a:path>
            </a:pathLst>
          </a:custGeom>
          <a:solidFill>
            <a:srgbClr val="FFFFFF">
              <a:alpha val="0"/>
            </a:srgbClr>
          </a:solidFill>
          <a:ln w="25400">
            <a:solidFill>
              <a:srgbClr val="000000">
                <a:alpha val="0"/>
              </a:srgbClr>
            </a:solidFill>
            <a:miter lim="400000"/>
          </a:ln>
        </p:spPr>
        <p:txBody>
          <a:bodyPr lIns="0" tIns="0" rIns="0" bIns="0" anchor="ctr"/>
          <a:lstStyle/>
          <a:p>
            <a:pPr lvl="0">
              <a:defRPr sz="2400"/>
            </a:pPr>
          </a:p>
        </p:txBody>
      </p:sp>
      <p:sp>
        <p:nvSpPr>
          <p:cNvPr id="400" name="Shape 400"/>
          <p:cNvSpPr/>
          <p:nvPr/>
        </p:nvSpPr>
        <p:spPr>
          <a:xfrm>
            <a:off x="5417269" y="7092205"/>
            <a:ext cx="1185383" cy="3367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592" y="0"/>
                </a:moveTo>
                <a:lnTo>
                  <a:pt x="0" y="21182"/>
                </a:lnTo>
                <a:lnTo>
                  <a:pt x="21600" y="21600"/>
                </a:lnTo>
                <a:lnTo>
                  <a:pt x="17981" y="40"/>
                </a:lnTo>
                <a:lnTo>
                  <a:pt x="3592" y="0"/>
                </a:lnTo>
                <a:close/>
              </a:path>
            </a:pathLst>
          </a:custGeom>
          <a:solidFill>
            <a:srgbClr val="FFFFFF">
              <a:alpha val="0"/>
            </a:srgbClr>
          </a:solidFill>
          <a:ln w="25400">
            <a:solidFill>
              <a:srgbClr val="000000">
                <a:alpha val="0"/>
              </a:srgbClr>
            </a:solidFill>
            <a:miter lim="400000"/>
          </a:ln>
        </p:spPr>
        <p:txBody>
          <a:bodyPr lIns="0" tIns="0" rIns="0" bIns="0" anchor="ctr"/>
          <a:lstStyle/>
          <a:p>
            <a:pPr lvl="0">
              <a:defRPr sz="2400"/>
            </a:pPr>
          </a:p>
        </p:txBody>
      </p:sp>
      <p:sp>
        <p:nvSpPr>
          <p:cNvPr id="401" name="Shape 401"/>
          <p:cNvSpPr/>
          <p:nvPr/>
        </p:nvSpPr>
        <p:spPr>
          <a:xfrm>
            <a:off x="5618733" y="6756400"/>
            <a:ext cx="798253" cy="3431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327" y="0"/>
                </a:moveTo>
                <a:lnTo>
                  <a:pt x="0" y="20385"/>
                </a:lnTo>
                <a:lnTo>
                  <a:pt x="21600" y="21600"/>
                </a:lnTo>
                <a:lnTo>
                  <a:pt x="16410" y="415"/>
                </a:lnTo>
                <a:lnTo>
                  <a:pt x="5327" y="0"/>
                </a:lnTo>
                <a:close/>
              </a:path>
            </a:pathLst>
          </a:custGeom>
          <a:solidFill>
            <a:srgbClr val="FFFFFF"/>
          </a:solidFill>
          <a:ln w="25400">
            <a:solidFill/>
            <a:miter lim="400000"/>
          </a:ln>
        </p:spPr>
        <p:txBody>
          <a:bodyPr lIns="0" tIns="0" rIns="0" bIns="0" anchor="ctr"/>
          <a:lstStyle/>
          <a:p>
            <a:pPr lvl="0">
              <a:defRPr sz="2400"/>
            </a:pPr>
          </a:p>
        </p:txBody>
      </p:sp>
      <p:sp>
        <p:nvSpPr>
          <p:cNvPr id="402" name="Shape 402"/>
          <p:cNvSpPr/>
          <p:nvPr/>
        </p:nvSpPr>
        <p:spPr>
          <a:xfrm>
            <a:off x="5810448" y="6388100"/>
            <a:ext cx="404610" cy="3616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501" y="0"/>
                </a:moveTo>
                <a:lnTo>
                  <a:pt x="0" y="21591"/>
                </a:lnTo>
                <a:lnTo>
                  <a:pt x="21600" y="21600"/>
                </a:lnTo>
                <a:lnTo>
                  <a:pt x="11501" y="0"/>
                </a:lnTo>
                <a:close/>
              </a:path>
            </a:pathLst>
          </a:custGeom>
          <a:solidFill>
            <a:srgbClr val="FFFFFF"/>
          </a:solidFill>
          <a:ln w="25400">
            <a:solidFill/>
            <a:miter lim="400000"/>
          </a:ln>
        </p:spPr>
        <p:txBody>
          <a:bodyPr lIns="0" tIns="0" rIns="0" bIns="0" anchor="ctr"/>
          <a:lstStyle/>
          <a:p>
            <a:pPr lvl="0">
              <a:defRPr sz="2400"/>
            </a:pPr>
          </a:p>
        </p:txBody>
      </p:sp>
      <p:sp>
        <p:nvSpPr>
          <p:cNvPr id="403" name="Shape 403"/>
          <p:cNvSpPr/>
          <p:nvPr/>
        </p:nvSpPr>
        <p:spPr>
          <a:xfrm>
            <a:off x="4819848" y="8128000"/>
            <a:ext cx="2366513" cy="3238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3" y="0"/>
                </a:moveTo>
                <a:lnTo>
                  <a:pt x="0" y="21600"/>
                </a:lnTo>
                <a:lnTo>
                  <a:pt x="21600" y="21213"/>
                </a:lnTo>
                <a:lnTo>
                  <a:pt x="20035" y="460"/>
                </a:lnTo>
                <a:lnTo>
                  <a:pt x="1913" y="0"/>
                </a:lnTo>
                <a:close/>
              </a:path>
            </a:pathLst>
          </a:custGeom>
          <a:solidFill>
            <a:srgbClr val="FFFFFF"/>
          </a:solidFill>
          <a:ln w="25400">
            <a:solidFill/>
            <a:miter lim="400000"/>
          </a:ln>
        </p:spPr>
        <p:txBody>
          <a:bodyPr lIns="0" tIns="0" rIns="0" bIns="0" anchor="ctr"/>
          <a:lstStyle/>
          <a:p>
            <a:pPr lvl="0">
              <a:defRPr sz="2400"/>
            </a:pPr>
          </a:p>
        </p:txBody>
      </p:sp>
      <p:sp>
        <p:nvSpPr>
          <p:cNvPr id="404" name="Shape 404"/>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6" name="Shape 406"/>
          <p:cNvSpPr/>
          <p:nvPr>
            <p:ph type="title"/>
          </p:nvPr>
        </p:nvSpPr>
        <p:spPr>
          <a:prstGeom prst="rect">
            <a:avLst/>
          </a:prstGeom>
        </p:spPr>
        <p:txBody>
          <a:bodyPr/>
          <a:lstStyle>
            <a:lvl1pPr defTabSz="490727">
              <a:defRPr sz="6719"/>
            </a:lvl1pPr>
          </a:lstStyle>
          <a:p>
            <a:pPr lvl="0">
              <a:defRPr sz="1800"/>
            </a:pPr>
            <a:r>
              <a:rPr sz="6719"/>
              <a:t>What’s going on in this picture?</a:t>
            </a:r>
          </a:p>
        </p:txBody>
      </p:sp>
      <p:sp>
        <p:nvSpPr>
          <p:cNvPr id="407" name="Shape 407"/>
          <p:cNvSpPr/>
          <p:nvPr>
            <p:ph type="body" idx="1"/>
          </p:nvPr>
        </p:nvSpPr>
        <p:spPr>
          <a:xfrm>
            <a:off x="965200" y="2455019"/>
            <a:ext cx="8356600" cy="6286501"/>
          </a:xfrm>
          <a:prstGeom prst="rect">
            <a:avLst/>
          </a:prstGeom>
        </p:spPr>
        <p:txBody>
          <a:bodyPr/>
          <a:lstStyle/>
          <a:p>
            <a:pPr lvl="0">
              <a:defRPr sz="1800"/>
            </a:pPr>
            <a:r>
              <a:rPr sz="3600"/>
              <a:t>Start with observation period</a:t>
            </a:r>
            <a:endParaRPr sz="3600"/>
          </a:p>
          <a:p>
            <a:pPr lvl="0">
              <a:defRPr sz="1800"/>
            </a:pPr>
            <a:r>
              <a:rPr sz="3600"/>
              <a:t>Explain what is going on in this picture</a:t>
            </a:r>
            <a:endParaRPr sz="3600"/>
          </a:p>
          <a:p>
            <a:pPr lvl="0">
              <a:defRPr sz="1800"/>
            </a:pPr>
            <a:r>
              <a:rPr sz="3600"/>
              <a:t>You will be asked to support your inference with evidence</a:t>
            </a:r>
          </a:p>
        </p:txBody>
      </p:sp>
      <p:sp>
        <p:nvSpPr>
          <p:cNvPr id="408" name="Shape 408"/>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pic>
        <p:nvPicPr>
          <p:cNvPr id="409" name="pasted-image.tif"/>
          <p:cNvPicPr/>
          <p:nvPr/>
        </p:nvPicPr>
        <p:blipFill>
          <a:blip r:embed="rId2">
            <a:extLst/>
          </a:blip>
          <a:stretch>
            <a:fillRect/>
          </a:stretch>
        </p:blipFill>
        <p:spPr>
          <a:xfrm>
            <a:off x="9690916" y="1799988"/>
            <a:ext cx="2678044" cy="2463801"/>
          </a:xfrm>
          <a:prstGeom prst="rect">
            <a:avLst/>
          </a:prstGeom>
          <a:ln w="12700">
            <a:miter lim="400000"/>
          </a:ln>
        </p:spPr>
      </p:pic>
      <p:grpSp>
        <p:nvGrpSpPr>
          <p:cNvPr id="413" name="Group 413"/>
          <p:cNvGrpSpPr/>
          <p:nvPr/>
        </p:nvGrpSpPr>
        <p:grpSpPr>
          <a:xfrm>
            <a:off x="9255113" y="4366369"/>
            <a:ext cx="3302001" cy="2463801"/>
            <a:chOff x="0" y="0"/>
            <a:chExt cx="3302000" cy="2463800"/>
          </a:xfrm>
        </p:grpSpPr>
        <p:pic>
          <p:nvPicPr>
            <p:cNvPr id="410" name="pasted-image.tif"/>
            <p:cNvPicPr/>
            <p:nvPr/>
          </p:nvPicPr>
          <p:blipFill>
            <a:blip r:embed="rId3">
              <a:extLst/>
            </a:blip>
            <a:stretch>
              <a:fillRect/>
            </a:stretch>
          </p:blipFill>
          <p:spPr>
            <a:xfrm>
              <a:off x="0" y="0"/>
              <a:ext cx="3302000" cy="2463800"/>
            </a:xfrm>
            <a:prstGeom prst="rect">
              <a:avLst/>
            </a:prstGeom>
            <a:ln w="12700" cap="flat">
              <a:noFill/>
              <a:miter lim="400000"/>
            </a:ln>
            <a:effectLst/>
          </p:spPr>
        </p:pic>
        <p:sp>
          <p:nvSpPr>
            <p:cNvPr id="411" name="Shape 411"/>
            <p:cNvSpPr/>
            <p:nvPr/>
          </p:nvSpPr>
          <p:spPr>
            <a:xfrm>
              <a:off x="98425" y="821580"/>
              <a:ext cx="876300" cy="234951"/>
            </a:xfrm>
            <a:prstGeom prst="rect">
              <a:avLst/>
            </a:prstGeom>
            <a:solidFill>
              <a:srgbClr val="FFFFFF"/>
            </a:solidFill>
            <a:ln w="12700" cap="flat">
              <a:noFill/>
              <a:miter lim="400000"/>
            </a:ln>
            <a:effectLst/>
          </p:spPr>
          <p:txBody>
            <a:bodyPr wrap="square" lIns="0" tIns="0" rIns="0" bIns="0" numCol="1" anchor="ctr">
              <a:noAutofit/>
            </a:bodyPr>
            <a:lstStyle/>
            <a:p>
              <a:pPr lvl="0">
                <a:defRPr sz="2400">
                  <a:solidFill>
                    <a:srgbClr val="FFFFFF"/>
                  </a:solidFill>
                </a:defRPr>
              </a:pPr>
            </a:p>
          </p:txBody>
        </p:sp>
        <p:sp>
          <p:nvSpPr>
            <p:cNvPr id="412" name="Shape 412"/>
            <p:cNvSpPr/>
            <p:nvPr/>
          </p:nvSpPr>
          <p:spPr>
            <a:xfrm>
              <a:off x="1539875" y="719980"/>
              <a:ext cx="121122" cy="234951"/>
            </a:xfrm>
            <a:prstGeom prst="rect">
              <a:avLst/>
            </a:prstGeom>
            <a:solidFill>
              <a:srgbClr val="FFFFFF"/>
            </a:solidFill>
            <a:ln w="12700" cap="flat">
              <a:noFill/>
              <a:miter lim="400000"/>
            </a:ln>
            <a:effectLst/>
          </p:spPr>
          <p:txBody>
            <a:bodyPr wrap="square" lIns="0" tIns="0" rIns="0" bIns="0" numCol="1" anchor="ctr">
              <a:noAutofit/>
            </a:bodyPr>
            <a:lstStyle/>
            <a:p>
              <a:pPr lvl="0">
                <a:defRPr sz="2400">
                  <a:solidFill>
                    <a:srgbClr val="FFFFFF"/>
                  </a:solidFill>
                </a:defRPr>
              </a:pPr>
            </a:p>
          </p:txBody>
        </p:sp>
      </p:grpSp>
      <p:pic>
        <p:nvPicPr>
          <p:cNvPr id="414" name="pasted-image.tif"/>
          <p:cNvPicPr/>
          <p:nvPr/>
        </p:nvPicPr>
        <p:blipFill>
          <a:blip r:embed="rId4">
            <a:extLst/>
          </a:blip>
          <a:stretch>
            <a:fillRect/>
          </a:stretch>
        </p:blipFill>
        <p:spPr>
          <a:xfrm>
            <a:off x="9950438" y="6932749"/>
            <a:ext cx="2159001" cy="2159001"/>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407">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407">
                                            <p:txEl>
                                              <p:pRg st="0" end="0"/>
                                            </p:txEl>
                                          </p:spTgt>
                                        </p:tgtEl>
                                        <p:attrNameLst>
                                          <p:attrName>style.visibility</p:attrName>
                                        </p:attrNameLst>
                                      </p:cBhvr>
                                      <p:to>
                                        <p:strVal val="visible"/>
                                      </p:to>
                                    </p:set>
                                  </p:childTnLst>
                                </p:cTn>
                              </p:par>
                            </p:childTnLst>
                          </p:cTn>
                        </p:par>
                        <p:par>
                          <p:cTn id="9" fill="hold">
                            <p:stCondLst>
                              <p:cond delay="0"/>
                            </p:stCondLst>
                            <p:childTnLst>
                              <p:par>
                                <p:cTn id="10" nodeType="afterEffect" presetClass="entr" presetSubtype="0" presetID="1" grpId="2" fill="hold">
                                  <p:stCondLst>
                                    <p:cond delay="0"/>
                                  </p:stCondLst>
                                  <p:iterate type="el" backwards="0">
                                    <p:tmAbs val="0"/>
                                  </p:iterate>
                                  <p:childTnLst>
                                    <p:set>
                                      <p:cBhvr>
                                        <p:cTn id="11" fill="hold"/>
                                        <p:tgtEl>
                                          <p:spTgt spid="40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1" grpId="1" fill="hold">
                                  <p:stCondLst>
                                    <p:cond delay="0"/>
                                  </p:stCondLst>
                                  <p:iterate type="el" backwards="0">
                                    <p:tmAbs val="0"/>
                                  </p:iterate>
                                  <p:childTnLst>
                                    <p:set>
                                      <p:cBhvr>
                                        <p:cTn id="15" fill="hold"/>
                                        <p:tgtEl>
                                          <p:spTgt spid="407">
                                            <p:txEl>
                                              <p:pRg st="1" end="1"/>
                                            </p:txEl>
                                          </p:spTgt>
                                        </p:tgtEl>
                                        <p:attrNameLst>
                                          <p:attrName>style.visibility</p:attrName>
                                        </p:attrNameLst>
                                      </p:cBhvr>
                                      <p:to>
                                        <p:strVal val="visible"/>
                                      </p:to>
                                    </p:set>
                                  </p:childTnLst>
                                </p:cTn>
                              </p:par>
                            </p:childTnLst>
                          </p:cTn>
                        </p:par>
                        <p:par>
                          <p:cTn id="16" fill="hold">
                            <p:stCondLst>
                              <p:cond delay="0"/>
                            </p:stCondLst>
                            <p:childTnLst>
                              <p:par>
                                <p:cTn id="17" nodeType="afterEffect" presetClass="entr" presetSubtype="0" presetID="1" grpId="3" fill="hold">
                                  <p:stCondLst>
                                    <p:cond delay="0"/>
                                  </p:stCondLst>
                                  <p:iterate type="el" backwards="0">
                                    <p:tmAbs val="0"/>
                                  </p:iterate>
                                  <p:childTnLst>
                                    <p:set>
                                      <p:cBhvr>
                                        <p:cTn id="18" fill="hold"/>
                                        <p:tgtEl>
                                          <p:spTgt spid="4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1" fill="hold">
                                  <p:stCondLst>
                                    <p:cond delay="0"/>
                                  </p:stCondLst>
                                  <p:iterate type="el" backwards="0">
                                    <p:tmAbs val="0"/>
                                  </p:iterate>
                                  <p:childTnLst>
                                    <p:set>
                                      <p:cBhvr>
                                        <p:cTn id="22" fill="hold"/>
                                        <p:tgtEl>
                                          <p:spTgt spid="407">
                                            <p:txEl>
                                              <p:pRg st="2" end="2"/>
                                            </p:txEl>
                                          </p:spTgt>
                                        </p:tgtEl>
                                        <p:attrNameLst>
                                          <p:attrName>style.visibility</p:attrName>
                                        </p:attrNameLst>
                                      </p:cBhvr>
                                      <p:to>
                                        <p:strVal val="visible"/>
                                      </p:to>
                                    </p:set>
                                  </p:childTnLst>
                                </p:cTn>
                              </p:par>
                            </p:childTnLst>
                          </p:cTn>
                        </p:par>
                        <p:par>
                          <p:cTn id="23" fill="hold">
                            <p:stCondLst>
                              <p:cond delay="0"/>
                            </p:stCondLst>
                            <p:childTnLst>
                              <p:par>
                                <p:cTn id="24" nodeType="afterEffect" presetClass="entr" presetSubtype="0" presetID="1" grpId="4" fill="hold">
                                  <p:stCondLst>
                                    <p:cond delay="0"/>
                                  </p:stCondLst>
                                  <p:iterate type="el" backwards="0">
                                    <p:tmAbs val="0"/>
                                  </p:iterate>
                                  <p:childTnLst>
                                    <p:set>
                                      <p:cBhvr>
                                        <p:cTn id="25" fill="hold"/>
                                        <p:tgtEl>
                                          <p:spTgt spid="4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3" grpId="3"/>
      <p:bldP build="whole" bldLvl="1" animBg="1" rev="0" advAuto="0" spid="409" grpId="2"/>
      <p:bldP build="p" bldLvl="5" animBg="1" rev="0" advAuto="0" spid="407" grpId="1"/>
      <p:bldP build="whole" bldLvl="1" animBg="1" rev="0" advAuto="0" spid="414" grpId="4"/>
    </p:bldLst>
  </p:timing>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16" name="78581828-filtered.jpeg"/>
          <p:cNvPicPr/>
          <p:nvPr/>
        </p:nvPicPr>
        <p:blipFill>
          <a:blip r:embed="rId2">
            <a:extLst/>
          </a:blip>
          <a:srcRect l="1305" t="5617" r="0" b="5617"/>
          <a:stretch>
            <a:fillRect/>
          </a:stretch>
        </p:blipFill>
        <p:spPr>
          <a:xfrm rot="5400000">
            <a:off x="992716" y="-1269934"/>
            <a:ext cx="10562168" cy="12293601"/>
          </a:xfrm>
          <a:prstGeom prst="rect">
            <a:avLst/>
          </a:prstGeom>
          <a:ln w="12700">
            <a:miter lim="400000"/>
          </a:ln>
        </p:spPr>
      </p:pic>
      <p:sp>
        <p:nvSpPr>
          <p:cNvPr id="417" name="Shape 417"/>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19" name="pasted-image.tif"/>
          <p:cNvPicPr/>
          <p:nvPr/>
        </p:nvPicPr>
        <p:blipFill>
          <a:blip r:embed="rId2">
            <a:extLst/>
          </a:blip>
          <a:srcRect l="10219" t="988" r="0" b="0"/>
          <a:stretch>
            <a:fillRect/>
          </a:stretch>
        </p:blipFill>
        <p:spPr>
          <a:xfrm>
            <a:off x="130386" y="1235957"/>
            <a:ext cx="10690594" cy="8140520"/>
          </a:xfrm>
          <a:prstGeom prst="rect">
            <a:avLst/>
          </a:prstGeom>
          <a:ln w="12700">
            <a:miter lim="400000"/>
          </a:ln>
        </p:spPr>
      </p:pic>
      <p:sp>
        <p:nvSpPr>
          <p:cNvPr id="420" name="Shape 420"/>
          <p:cNvSpPr/>
          <p:nvPr/>
        </p:nvSpPr>
        <p:spPr>
          <a:xfrm>
            <a:off x="10695254" y="2935037"/>
            <a:ext cx="2170533" cy="337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pPr>
            <a:r>
              <a:rPr sz="3600"/>
              <a:t>Look carefully at this artwork for 60 seconds.</a:t>
            </a:r>
          </a:p>
        </p:txBody>
      </p:sp>
      <p:sp>
        <p:nvSpPr>
          <p:cNvPr id="421" name="Shape 421"/>
          <p:cNvSpPr/>
          <p:nvPr/>
        </p:nvSpPr>
        <p:spPr>
          <a:xfrm>
            <a:off x="10872881" y="2935037"/>
            <a:ext cx="1663315" cy="337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pPr>
            <a:r>
              <a:rPr sz="3600"/>
              <a:t>What do you think is going on here?</a:t>
            </a:r>
          </a:p>
        </p:txBody>
      </p:sp>
      <p:sp>
        <p:nvSpPr>
          <p:cNvPr id="422" name="Shape 422"/>
          <p:cNvSpPr/>
          <p:nvPr/>
        </p:nvSpPr>
        <p:spPr>
          <a:xfrm>
            <a:off x="10809518" y="2935037"/>
            <a:ext cx="1790041" cy="337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pPr>
            <a:r>
              <a:rPr sz="3600"/>
              <a:t>What do you see that makes you say that?</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4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xit" presetSubtype="0" presetID="1" grpId="2" fill="hold">
                                  <p:stCondLst>
                                    <p:cond delay="0"/>
                                  </p:stCondLst>
                                  <p:iterate type="el" backwards="0">
                                    <p:tmAbs val="0"/>
                                  </p:iterate>
                                  <p:childTnLst>
                                    <p:set>
                                      <p:cBhvr>
                                        <p:cTn id="10" fill="hold">
                                          <p:stCondLst>
                                            <p:cond delay="0"/>
                                          </p:stCondLst>
                                        </p:cTn>
                                        <p:tgtEl>
                                          <p:spTgt spid="420"/>
                                        </p:tgtEl>
                                        <p:attrNameLst>
                                          <p:attrName>style.visibility</p:attrName>
                                        </p:attrNameLst>
                                      </p:cBhvr>
                                      <p:to>
                                        <p:strVal val="hidden"/>
                                      </p:to>
                                    </p:set>
                                  </p:childTnLst>
                                </p:cTn>
                              </p:par>
                            </p:childTnLst>
                          </p:cTn>
                        </p:par>
                        <p:par>
                          <p:cTn id="11" fill="hold">
                            <p:stCondLst>
                              <p:cond delay="0"/>
                            </p:stCondLst>
                            <p:childTnLst>
                              <p:par>
                                <p:cTn id="12" nodeType="afterEffect" presetClass="entr" presetSubtype="0" presetID="1" grpId="3" fill="hold">
                                  <p:stCondLst>
                                    <p:cond delay="0"/>
                                  </p:stCondLst>
                                  <p:iterate type="el" backwards="0">
                                    <p:tmAbs val="0"/>
                                  </p:iterate>
                                  <p:childTnLst>
                                    <p:set>
                                      <p:cBhvr>
                                        <p:cTn id="13" fill="hold"/>
                                        <p:tgtEl>
                                          <p:spTgt spid="42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nodeType="clickEffect" presetClass="exit" presetSubtype="0" presetID="1" grpId="4" fill="hold">
                                  <p:stCondLst>
                                    <p:cond delay="0"/>
                                  </p:stCondLst>
                                  <p:iterate type="el" backwards="0">
                                    <p:tmAbs val="0"/>
                                  </p:iterate>
                                  <p:childTnLst>
                                    <p:set>
                                      <p:cBhvr>
                                        <p:cTn id="17" fill="hold">
                                          <p:stCondLst>
                                            <p:cond delay="0"/>
                                          </p:stCondLst>
                                        </p:cTn>
                                        <p:tgtEl>
                                          <p:spTgt spid="421"/>
                                        </p:tgtEl>
                                        <p:attrNameLst>
                                          <p:attrName>style.visibility</p:attrName>
                                        </p:attrNameLst>
                                      </p:cBhvr>
                                      <p:to>
                                        <p:strVal val="hidden"/>
                                      </p:to>
                                    </p:set>
                                  </p:childTnLst>
                                </p:cTn>
                              </p:par>
                            </p:childTnLst>
                          </p:cTn>
                        </p:par>
                        <p:par>
                          <p:cTn id="18" fill="hold">
                            <p:stCondLst>
                              <p:cond delay="0"/>
                            </p:stCondLst>
                            <p:childTnLst>
                              <p:par>
                                <p:cTn id="19" nodeType="afterEffect" presetClass="entr" presetSubtype="0" presetID="1" grpId="5" fill="hold">
                                  <p:stCondLst>
                                    <p:cond delay="0"/>
                                  </p:stCondLst>
                                  <p:iterate type="el" backwards="0">
                                    <p:tmAbs val="0"/>
                                  </p:iterate>
                                  <p:childTnLst>
                                    <p:set>
                                      <p:cBhvr>
                                        <p:cTn id="20" fill="hold"/>
                                        <p:tgtEl>
                                          <p:spTgt spid="4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nodeType="clickEffect" presetClass="exit" presetSubtype="0" presetID="1" grpId="6" fill="hold">
                                  <p:stCondLst>
                                    <p:cond delay="0"/>
                                  </p:stCondLst>
                                  <p:iterate type="el" backwards="0">
                                    <p:tmAbs val="0"/>
                                  </p:iterate>
                                  <p:childTnLst>
                                    <p:set>
                                      <p:cBhvr>
                                        <p:cTn id="24" fill="hold">
                                          <p:stCondLst>
                                            <p:cond delay="0"/>
                                          </p:stCondLst>
                                        </p:cTn>
                                        <p:tgtEl>
                                          <p:spTgt spid="42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2" grpId="5"/>
      <p:bldP build="whole" bldLvl="1" animBg="1" rev="0" advAuto="0" spid="422" grpId="6"/>
      <p:bldP build="whole" bldLvl="1" animBg="1" rev="0" advAuto="0" spid="421" grpId="3"/>
      <p:bldP build="whole" bldLvl="1" animBg="1" rev="0" advAuto="0" spid="421" grpId="4"/>
      <p:bldP build="whole" bldLvl="1" animBg="1" rev="0" advAuto="0" spid="420" grpId="1"/>
      <p:bldP build="whole" bldLvl="1" animBg="1" rev="0" advAuto="0" spid="420" grpId="2"/>
    </p:bldLst>
  </p:timing>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4" name="Shape 424"/>
          <p:cNvSpPr/>
          <p:nvPr>
            <p:ph type="title"/>
          </p:nvPr>
        </p:nvSpPr>
        <p:spPr>
          <a:prstGeom prst="rect">
            <a:avLst/>
          </a:prstGeom>
        </p:spPr>
        <p:txBody>
          <a:bodyPr/>
          <a:lstStyle/>
          <a:p>
            <a:pPr lvl="0" defTabSz="490727">
              <a:defRPr sz="1800"/>
            </a:pPr>
            <a:r>
              <a:rPr sz="6719"/>
              <a:t>Thomas Hart Benton </a:t>
            </a:r>
            <a:endParaRPr sz="6719"/>
          </a:p>
          <a:p>
            <a:pPr lvl="0" defTabSz="490727">
              <a:defRPr sz="1800"/>
            </a:pPr>
            <a:r>
              <a:rPr sz="6719"/>
              <a:t>“Cut the line” 1944</a:t>
            </a:r>
          </a:p>
        </p:txBody>
      </p:sp>
      <p:sp>
        <p:nvSpPr>
          <p:cNvPr id="425" name="Shape 425"/>
          <p:cNvSpPr/>
          <p:nvPr>
            <p:ph type="body" idx="1"/>
          </p:nvPr>
        </p:nvSpPr>
        <p:spPr>
          <a:prstGeom prst="rect">
            <a:avLst/>
          </a:prstGeom>
        </p:spPr>
        <p:txBody>
          <a:bodyPr/>
          <a:lstStyle>
            <a:lvl1pPr marL="0" indent="0" defTabSz="457200">
              <a:spcBef>
                <a:spcPts val="0"/>
              </a:spcBef>
              <a:buSzTx/>
              <a:buNone/>
              <a:defRPr sz="3100">
                <a:solidFill>
                  <a:srgbClr val="252525"/>
                </a:solidFill>
                <a:latin typeface="Helvetica"/>
                <a:ea typeface="Helvetica"/>
                <a:cs typeface="Helvetica"/>
                <a:sym typeface="Helvetica"/>
              </a:defRPr>
            </a:lvl1pPr>
          </a:lstStyle>
          <a:p>
            <a:pPr lvl="0">
              <a:defRPr sz="1800">
                <a:solidFill>
                  <a:srgbClr val="000000"/>
                </a:solidFill>
              </a:defRPr>
            </a:pPr>
            <a:r>
              <a:rPr sz="3100">
                <a:solidFill>
                  <a:srgbClr val="252525"/>
                </a:solidFill>
              </a:rPr>
              <a:t>Mr. Benton is considered by many art critics to be the quintessential American artist of the 20th Century, and during World War II was commissioned by Abbott Laboratories to produce artworks about the Navy. This 1944 artwork “Cut the Line” shows the launch of a Tank Landing Ship (LST). The audience leans forward with breathless expectation as the foreman of the crew holds his hat high.  Seconds later, the hat came down, the crowd roared and a new ship joined the US landing craft armada.  These ships, built along the banks of the Ohio River were launched sideways instead of stern first.</a:t>
            </a:r>
          </a:p>
        </p:txBody>
      </p:sp>
    </p:spTree>
  </p:cSld>
  <p:clrMapOvr>
    <a:masterClrMapping/>
  </p:clrMapOvr>
  <p:transition spd="med" advClick="1"/>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27" name="pasted-image.tif"/>
          <p:cNvPicPr/>
          <p:nvPr/>
        </p:nvPicPr>
        <p:blipFill>
          <a:blip r:embed="rId2">
            <a:extLst/>
          </a:blip>
          <a:srcRect l="2666" t="0" r="2666" b="0"/>
          <a:stretch>
            <a:fillRect/>
          </a:stretch>
        </p:blipFill>
        <p:spPr>
          <a:xfrm>
            <a:off x="1595437" y="1468729"/>
            <a:ext cx="9813749" cy="7360311"/>
          </a:xfrm>
          <a:prstGeom prst="rect">
            <a:avLst/>
          </a:prstGeom>
          <a:ln w="12700">
            <a:miter lim="400000"/>
          </a:ln>
        </p:spPr>
      </p:pic>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2" name="Shape 72"/>
          <p:cNvSpPr/>
          <p:nvPr>
            <p:ph type="title"/>
          </p:nvPr>
        </p:nvSpPr>
        <p:spPr>
          <a:prstGeom prst="rect">
            <a:avLst/>
          </a:prstGeom>
        </p:spPr>
        <p:txBody>
          <a:bodyPr/>
          <a:lstStyle/>
          <a:p>
            <a:pPr lvl="0">
              <a:defRPr sz="1800"/>
            </a:pPr>
            <a:r>
              <a:rPr sz="8000"/>
              <a:t>Summer training</a:t>
            </a:r>
          </a:p>
        </p:txBody>
      </p:sp>
      <p:graphicFrame>
        <p:nvGraphicFramePr>
          <p:cNvPr id="73" name="Table 73"/>
          <p:cNvGraphicFramePr/>
          <p:nvPr/>
        </p:nvGraphicFramePr>
        <p:xfrm>
          <a:off x="1257300" y="2546350"/>
          <a:ext cx="10370544" cy="4445000"/>
        </p:xfrm>
        <a:graphic xmlns:a="http://schemas.openxmlformats.org/drawingml/2006/main">
          <a:graphicData uri="http://schemas.openxmlformats.org/drawingml/2006/table">
            <a:tbl>
              <a:tblPr firstCol="1" firstRow="1" lastCol="0" lastRow="0" bandCol="0" bandRow="0" rtl="0">
                <a:tableStyleId>{D51ADE6A-740E-44AE-83CC-AE7238B6C88D}</a:tableStyleId>
              </a:tblPr>
              <a:tblGrid>
                <a:gridCol w="1716663"/>
                <a:gridCol w="1870339"/>
                <a:gridCol w="2628474"/>
                <a:gridCol w="1946838"/>
                <a:gridCol w="2195527"/>
              </a:tblGrid>
              <a:tr h="484625">
                <a:tc>
                  <a:txBody>
                    <a:bodyPr/>
                    <a:lstStyle/>
                    <a:p>
                      <a:pPr lvl="0" algn="l" defTabSz="457200">
                        <a:defRPr sz="2200">
                          <a:sym typeface="Helvetica"/>
                        </a:defRPr>
                      </a:pPr>
                    </a:p>
                  </a:txBody>
                  <a:tcPr marL="50800" marR="50800" marT="50800" marB="50800" anchor="t" anchorCtr="0" horzOverflow="overflow"/>
                </a:tc>
                <a:tc>
                  <a:txBody>
                    <a:bodyPr/>
                    <a:lstStyle/>
                    <a:p>
                      <a:pPr lvl="0" algn="l" defTabSz="457200">
                        <a:defRPr b="0" sz="1800"/>
                      </a:pPr>
                      <a:r>
                        <a:rPr b="1" sz="2200">
                          <a:sym typeface="Helvetica"/>
                        </a:rPr>
                        <a:t>Day 1 
(Aug 11)</a:t>
                      </a:r>
                    </a:p>
                  </a:txBody>
                  <a:tcPr marL="50800" marR="50800" marT="50800" marB="50800" anchor="t" anchorCtr="0" horzOverflow="overflow"/>
                </a:tc>
                <a:tc>
                  <a:txBody>
                    <a:bodyPr/>
                    <a:lstStyle/>
                    <a:p>
                      <a:pPr lvl="0" algn="l" defTabSz="457200">
                        <a:defRPr b="0" sz="1800"/>
                      </a:pPr>
                      <a:r>
                        <a:rPr b="1" sz="2200">
                          <a:sym typeface="Helvetica"/>
                        </a:rPr>
                        <a:t>Day 2 
(Aug 12)</a:t>
                      </a:r>
                    </a:p>
                  </a:txBody>
                  <a:tcPr marL="50800" marR="50800" marT="50800" marB="50800" anchor="t" anchorCtr="0" horzOverflow="overflow"/>
                </a:tc>
                <a:tc>
                  <a:txBody>
                    <a:bodyPr/>
                    <a:lstStyle/>
                    <a:p>
                      <a:pPr lvl="0" algn="l" defTabSz="457200">
                        <a:defRPr b="0" sz="1800"/>
                      </a:pPr>
                      <a:r>
                        <a:rPr b="1" sz="2200">
                          <a:sym typeface="Helvetica"/>
                        </a:rPr>
                        <a:t>Day 3 
(Aug 13)</a:t>
                      </a:r>
                    </a:p>
                  </a:txBody>
                  <a:tcPr marL="50800" marR="50800" marT="50800" marB="50800" anchor="t" anchorCtr="0" horzOverflow="overflow"/>
                </a:tc>
                <a:tc>
                  <a:txBody>
                    <a:bodyPr/>
                    <a:lstStyle/>
                    <a:p>
                      <a:pPr lvl="0" algn="l" defTabSz="457200">
                        <a:defRPr b="0" sz="1800"/>
                      </a:pPr>
                      <a:r>
                        <a:rPr b="1" sz="2200">
                          <a:sym typeface="Helvetica"/>
                        </a:rPr>
                        <a:t>Day 4 
(Aug 14)</a:t>
                      </a:r>
                    </a:p>
                  </a:txBody>
                  <a:tcPr marL="50800" marR="50800" marT="50800" marB="50800" anchor="t" anchorCtr="0" horzOverflow="overflow"/>
                </a:tc>
              </a:tr>
              <a:tr h="1038482">
                <a:tc>
                  <a:txBody>
                    <a:bodyPr/>
                    <a:lstStyle/>
                    <a:p>
                      <a:pPr lvl="0" algn="l" defTabSz="457200">
                        <a:defRPr b="0" sz="1800"/>
                      </a:pPr>
                      <a:r>
                        <a:rPr b="1" sz="2200">
                          <a:sym typeface="Helvetica"/>
                        </a:rPr>
                        <a:t>Morning
9AM-12PM</a:t>
                      </a:r>
                    </a:p>
                  </a:txBody>
                  <a:tcPr marL="50800" marR="50800" marT="50800" marB="50800" anchor="t" anchorCtr="0" horzOverflow="overflow"/>
                </a:tc>
                <a:tc>
                  <a:txBody>
                    <a:bodyPr/>
                    <a:lstStyle/>
                    <a:p>
                      <a:pPr lvl="0" algn="l" defTabSz="457200">
                        <a:defRPr sz="1800"/>
                      </a:pPr>
                      <a:r>
                        <a:rPr sz="2200">
                          <a:sym typeface="Helvetica"/>
                        </a:rPr>
                        <a:t>SL: prepare for the week</a:t>
                      </a:r>
                    </a:p>
                  </a:txBody>
                  <a:tcPr marL="50800" marR="50800" marT="50800" marB="50800" anchor="t" anchorCtr="0" horzOverflow="overflow"/>
                </a:tc>
                <a:tc gridSpan="2">
                  <a:txBody>
                    <a:bodyPr/>
                    <a:lstStyle/>
                    <a:p>
                      <a:pPr lvl="0" algn="l" defTabSz="457200">
                        <a:defRPr sz="1800"/>
                      </a:pPr>
                      <a:r>
                        <a:rPr sz="2200">
                          <a:sym typeface="Helvetica"/>
                        </a:rPr>
                        <a:t>9-10 subject level meetings/ 
SL present AI unit to PT
</a:t>
                      </a:r>
                    </a:p>
                  </a:txBody>
                  <a:tcPr marL="50800" marR="50800" marT="50800" marB="50800" anchor="t" anchorCtr="0" horzOverflow="overflow"/>
                </a:tc>
                <a:tc hMerge="1">
                  <a:tcPr/>
                </a:tc>
                <a:tc rowSpan="5">
                  <a:txBody>
                    <a:bodyPr/>
                    <a:lstStyle/>
                    <a:p>
                      <a:pPr lvl="0" algn="l" defTabSz="457200">
                        <a:defRPr sz="1800"/>
                      </a:pPr>
                      <a:r>
                        <a:rPr sz="2200">
                          <a:sym typeface="Helvetica"/>
                        </a:rPr>
                        <a:t>Begin individual collaboration meetings with artists/ teachers
Site meetings
Planning units for next year.  
Fresno consulting all day long</a:t>
                      </a:r>
                    </a:p>
                  </a:txBody>
                  <a:tcPr marL="50800" marR="50800" marT="50800" marB="50800" anchor="t" anchorCtr="0" horzOverflow="overflow"/>
                </a:tc>
              </a:tr>
              <a:tr h="761553">
                <a:tc>
                  <a:txBody>
                    <a:bodyPr/>
                    <a:lstStyle/>
                    <a:p>
                      <a:pPr lvl="0" algn="l" defTabSz="457200">
                        <a:defRPr sz="2200">
                          <a:sym typeface="Helvetica"/>
                        </a:defRPr>
                      </a:pPr>
                    </a:p>
                  </a:txBody>
                  <a:tcPr marL="50800" marR="50800" marT="50800" marB="50800" anchor="t" anchorCtr="0" horzOverflow="overflow"/>
                </a:tc>
                <a:tc>
                  <a:txBody>
                    <a:bodyPr/>
                    <a:lstStyle/>
                    <a:p>
                      <a:pPr lvl="0" algn="l" defTabSz="457200">
                        <a:defRPr sz="1800"/>
                      </a:pPr>
                      <a:r>
                        <a:rPr sz="2200">
                          <a:sym typeface="Helvetica"/>
                        </a:rPr>
                        <a:t>PT: foundational information</a:t>
                      </a:r>
                    </a:p>
                  </a:txBody>
                  <a:tcPr marL="50800" marR="50800" marT="50800" marB="50800" anchor="t" anchorCtr="0" horzOverflow="overflow"/>
                </a:tc>
                <a:tc gridSpan="2">
                  <a:txBody>
                    <a:bodyPr/>
                    <a:lstStyle/>
                    <a:p>
                      <a:pPr lvl="0" algn="l" defTabSz="457200">
                        <a:defRPr sz="1800"/>
                      </a:pPr>
                      <a:r>
                        <a:rPr sz="2200">
                          <a:sym typeface="Helvetica"/>
                        </a:rPr>
                        <a:t>10-11 SL &amp; coordinators present to all
11-12 Fresno COE presents to all</a:t>
                      </a:r>
                    </a:p>
                  </a:txBody>
                  <a:tcPr marL="50800" marR="50800" marT="50800" marB="50800" anchor="t" anchorCtr="0" horzOverflow="overflow"/>
                </a:tc>
                <a:tc hMerge="1">
                  <a:tcPr/>
                </a:tc>
                <a:tc vMerge="1">
                  <a:tcPr/>
                </a:tc>
              </a:tr>
              <a:tr h="676417">
                <a:tc>
                  <a:txBody>
                    <a:bodyPr/>
                    <a:lstStyle/>
                    <a:p>
                      <a:pPr lvl="0" algn="l" defTabSz="457200">
                        <a:defRPr b="0" sz="1800"/>
                      </a:pPr>
                      <a:r>
                        <a:rPr b="1" i="1" sz="2200">
                          <a:sym typeface="Helvetica"/>
                        </a:rPr>
                        <a:t>12PM-1PM</a:t>
                      </a:r>
                    </a:p>
                  </a:txBody>
                  <a:tcPr marL="50800" marR="50800" marT="50800" marB="50800" anchor="ctr" anchorCtr="0" horzOverflow="overflow"/>
                </a:tc>
                <a:tc gridSpan="3">
                  <a:txBody>
                    <a:bodyPr/>
                    <a:lstStyle/>
                    <a:p>
                      <a:pPr lvl="0" algn="ctr" defTabSz="457200">
                        <a:defRPr sz="1800"/>
                      </a:pPr>
                      <a:r>
                        <a:rPr b="1" i="1" sz="2200">
                          <a:sym typeface="Helvetica"/>
                        </a:rPr>
                        <a:t>LUNCH</a:t>
                      </a:r>
                    </a:p>
                  </a:txBody>
                  <a:tcPr marL="50800" marR="50800" marT="50800" marB="50800" anchor="ctr" anchorCtr="0" horzOverflow="overflow"/>
                </a:tc>
                <a:tc hMerge="1">
                  <a:tcPr/>
                </a:tc>
                <a:tc hMerge="1">
                  <a:tcPr/>
                </a:tc>
                <a:tc vMerge="1">
                  <a:tcPr/>
                </a:tc>
              </a:tr>
              <a:tr h="761553">
                <a:tc>
                  <a:txBody>
                    <a:bodyPr/>
                    <a:lstStyle/>
                    <a:p>
                      <a:pPr lvl="0" algn="l" defTabSz="457200">
                        <a:defRPr b="0" sz="1800"/>
                      </a:pPr>
                      <a:r>
                        <a:rPr b="1" sz="2200">
                          <a:sym typeface="Helvetica"/>
                        </a:rPr>
                        <a:t>Afternoon 1PM-4PM</a:t>
                      </a:r>
                    </a:p>
                  </a:txBody>
                  <a:tcPr marL="50800" marR="50800" marT="50800" marB="50800" anchor="t" anchorCtr="0" horzOverflow="overflow"/>
                </a:tc>
                <a:tc>
                  <a:txBody>
                    <a:bodyPr/>
                    <a:lstStyle/>
                    <a:p>
                      <a:pPr lvl="0" algn="l" defTabSz="457200">
                        <a:defRPr sz="1800"/>
                      </a:pPr>
                      <a:r>
                        <a:rPr sz="2200">
                          <a:sym typeface="Helvetica"/>
                        </a:rPr>
                        <a:t>SL: run through presentations</a:t>
                      </a:r>
                    </a:p>
                  </a:txBody>
                  <a:tcPr marL="50800" marR="50800" marT="50800" marB="50800" anchor="t" anchorCtr="0" horzOverflow="overflow"/>
                </a:tc>
                <a:tc gridSpan="2" rowSpan="2">
                  <a:txBody>
                    <a:bodyPr/>
                    <a:lstStyle/>
                    <a:p>
                      <a:pPr lvl="0" algn="l" defTabSz="457200">
                        <a:defRPr sz="1800"/>
                      </a:pPr>
                      <a:r>
                        <a:rPr sz="2200">
                          <a:sym typeface="Helvetica"/>
                        </a:rPr>
                        <a:t>Fresno COE presents to all</a:t>
                      </a:r>
                    </a:p>
                  </a:txBody>
                  <a:tcPr marL="50800" marR="50800" marT="50800" marB="50800" anchor="t" anchorCtr="0" horzOverflow="overflow"/>
                </a:tc>
                <a:tc rowSpan="2" hMerge="1">
                  <a:tcPr/>
                </a:tc>
                <a:tc vMerge="1">
                  <a:tcPr/>
                </a:tc>
              </a:tr>
              <a:tr h="761553">
                <a:tc>
                  <a:txBody>
                    <a:bodyPr/>
                    <a:lstStyle/>
                    <a:p>
                      <a:pPr lvl="0" algn="l" defTabSz="457200">
                        <a:defRPr sz="2200">
                          <a:sym typeface="Helvetica"/>
                        </a:defRPr>
                      </a:pPr>
                    </a:p>
                  </a:txBody>
                  <a:tcPr marL="50800" marR="50800" marT="50800" marB="50800" anchor="t" anchorCtr="0" horzOverflow="overflow"/>
                </a:tc>
                <a:tc>
                  <a:txBody>
                    <a:bodyPr/>
                    <a:lstStyle/>
                    <a:p>
                      <a:pPr lvl="0" algn="l" defTabSz="457200">
                        <a:defRPr sz="1800"/>
                      </a:pPr>
                      <a:r>
                        <a:rPr sz="2200">
                          <a:sym typeface="Helvetica"/>
                        </a:rPr>
                        <a:t>PT: AI unit experience</a:t>
                      </a:r>
                    </a:p>
                  </a:txBody>
                  <a:tcPr marL="50800" marR="50800" marT="50800" marB="50800" anchor="t" anchorCtr="0" horzOverflow="overflow"/>
                </a:tc>
                <a:tc gridSpan="2" vMerge="1">
                  <a:tcPr/>
                </a:tc>
                <a:tc hMerge="1" vMerge="1">
                  <a:tcPr/>
                </a:tc>
                <a:tc vMerge="1">
                  <a:tcPr/>
                </a:tc>
              </a:tr>
            </a:tbl>
          </a:graphicData>
        </a:graphic>
      </p:graphicFrame>
      <p:sp>
        <p:nvSpPr>
          <p:cNvPr id="74" name="Shape 74"/>
          <p:cNvSpPr/>
          <p:nvPr/>
        </p:nvSpPr>
        <p:spPr>
          <a:xfrm>
            <a:off x="9411874" y="2353746"/>
            <a:ext cx="2972743" cy="6255925"/>
          </a:xfrm>
          <a:prstGeom prst="rect">
            <a:avLst/>
          </a:prstGeom>
          <a:solidFill>
            <a:srgbClr val="FFFFFF"/>
          </a:solidFill>
          <a:ln w="12700">
            <a:miter lim="400000"/>
          </a:ln>
        </p:spPr>
        <p:txBody>
          <a:bodyPr lIns="0" tIns="0" rIns="0" bIns="0" anchor="ctr"/>
          <a:lstStyle/>
          <a:p>
            <a:pPr lvl="0">
              <a:defRPr sz="2400">
                <a:solidFill>
                  <a:srgbClr val="FFFFFF"/>
                </a:solidFill>
              </a:defRPr>
            </a:pPr>
          </a:p>
        </p:txBody>
      </p:sp>
      <p:sp>
        <p:nvSpPr>
          <p:cNvPr id="75" name="Shape 75"/>
          <p:cNvSpPr/>
          <p:nvPr/>
        </p:nvSpPr>
        <p:spPr>
          <a:xfrm>
            <a:off x="4853516" y="2421479"/>
            <a:ext cx="4605868" cy="6120459"/>
          </a:xfrm>
          <a:prstGeom prst="rect">
            <a:avLst/>
          </a:prstGeom>
          <a:solidFill>
            <a:srgbClr val="FFFFFF"/>
          </a:solidFill>
          <a:ln w="12700">
            <a:miter lim="400000"/>
          </a:ln>
        </p:spPr>
        <p:txBody>
          <a:bodyPr lIns="0" tIns="0" rIns="0" bIns="0" anchor="ctr"/>
          <a:lstStyle/>
          <a:p>
            <a:pPr lvl="0">
              <a:defRPr sz="2400">
                <a:solidFill>
                  <a:srgbClr val="FFFFFF"/>
                </a:solidFill>
              </a:defRPr>
            </a:pPr>
          </a:p>
        </p:txBody>
      </p:sp>
      <p:sp>
        <p:nvSpPr>
          <p:cNvPr id="76" name="Shape 76"/>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xit" presetSubtype="0" presetID="1" grpId="1" fill="hold">
                                  <p:stCondLst>
                                    <p:cond delay="0"/>
                                  </p:stCondLst>
                                  <p:iterate type="el" backwards="0">
                                    <p:tmAbs val="0"/>
                                  </p:iterate>
                                  <p:childTnLst>
                                    <p:set>
                                      <p:cBhvr>
                                        <p:cTn id="6" fill="hold">
                                          <p:stCondLst>
                                            <p:cond delay="0"/>
                                          </p:stCondLst>
                                        </p:cTn>
                                        <p:tgtEl>
                                          <p:spTgt spid="7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nodeType="clickEffect" presetClass="exit" presetSubtype="0" presetID="1" grpId="2" fill="hold">
                                  <p:stCondLst>
                                    <p:cond delay="0"/>
                                  </p:stCondLst>
                                  <p:iterate type="el" backwards="0">
                                    <p:tmAbs val="0"/>
                                  </p:iterate>
                                  <p:childTnLst>
                                    <p:set>
                                      <p:cBhvr>
                                        <p:cTn id="10" fill="hold">
                                          <p:stCondLst>
                                            <p:cond delay="0"/>
                                          </p:stCondLst>
                                        </p:cTn>
                                        <p:tgtEl>
                                          <p:spTgt spid="7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5" grpId="1"/>
      <p:bldP build="whole" bldLvl="1" animBg="1" rev="0" advAuto="0" spid="74" grpId="2"/>
    </p:bldLst>
  </p:timing>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9" name="Shape 429"/>
          <p:cNvSpPr/>
          <p:nvPr>
            <p:ph type="title"/>
          </p:nvPr>
        </p:nvSpPr>
        <p:spPr>
          <a:prstGeom prst="rect">
            <a:avLst/>
          </a:prstGeom>
        </p:spPr>
        <p:txBody>
          <a:bodyPr/>
          <a:lstStyle/>
          <a:p>
            <a:pPr lvl="0">
              <a:defRPr sz="1800"/>
            </a:pPr>
            <a:r>
              <a:rPr sz="8000"/>
              <a:t>Three questions</a:t>
            </a:r>
          </a:p>
        </p:txBody>
      </p:sp>
      <p:sp>
        <p:nvSpPr>
          <p:cNvPr id="430" name="Shape 430"/>
          <p:cNvSpPr/>
          <p:nvPr>
            <p:ph type="body" idx="1"/>
          </p:nvPr>
        </p:nvSpPr>
        <p:spPr>
          <a:xfrm>
            <a:off x="952500" y="1384300"/>
            <a:ext cx="11099800" cy="6286500"/>
          </a:xfrm>
          <a:prstGeom prst="rect">
            <a:avLst/>
          </a:prstGeom>
        </p:spPr>
        <p:txBody>
          <a:bodyPr/>
          <a:lstStyle/>
          <a:p>
            <a:pPr lvl="0" marL="634999" indent="-634999">
              <a:buSzPct val="100000"/>
              <a:buAutoNum type="arabicPeriod" startAt="1"/>
              <a:defRPr sz="1800"/>
            </a:pPr>
            <a:r>
              <a:rPr i="1" sz="4300"/>
              <a:t>What is going on in this picture?</a:t>
            </a:r>
            <a:endParaRPr i="1" sz="4300"/>
          </a:p>
          <a:p>
            <a:pPr lvl="0" marL="634999" indent="-634999">
              <a:buSzPct val="100000"/>
              <a:buAutoNum type="arabicPeriod" startAt="1"/>
              <a:defRPr sz="1800"/>
            </a:pPr>
            <a:r>
              <a:rPr i="1" sz="4300"/>
              <a:t>What do you see that makes you say that?</a:t>
            </a:r>
            <a:endParaRPr i="1" sz="4300"/>
          </a:p>
          <a:p>
            <a:pPr lvl="0" marL="634999" indent="-634999">
              <a:buSzPct val="100000"/>
              <a:buAutoNum type="arabicPeriod" startAt="1"/>
              <a:defRPr sz="1800"/>
            </a:pPr>
            <a:r>
              <a:rPr i="1" sz="4300"/>
              <a:t>What more can you find?</a:t>
            </a:r>
          </a:p>
        </p:txBody>
      </p:sp>
      <p:sp>
        <p:nvSpPr>
          <p:cNvPr id="431" name="Shape 431"/>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430">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43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43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1" fill="hold">
                                  <p:stCondLst>
                                    <p:cond delay="0"/>
                                  </p:stCondLst>
                                  <p:iterate type="el" backwards="0">
                                    <p:tmAbs val="0"/>
                                  </p:iterate>
                                  <p:childTnLst>
                                    <p:set>
                                      <p:cBhvr>
                                        <p:cTn id="16" fill="hold"/>
                                        <p:tgtEl>
                                          <p:spTgt spid="430">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30" grpId="1"/>
    </p:bldLst>
  </p:timing>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3" name="Shape 433"/>
          <p:cNvSpPr/>
          <p:nvPr>
            <p:ph type="title"/>
          </p:nvPr>
        </p:nvSpPr>
        <p:spPr>
          <a:prstGeom prst="rect">
            <a:avLst/>
          </a:prstGeom>
        </p:spPr>
        <p:txBody>
          <a:bodyPr/>
          <a:lstStyle>
            <a:lvl1pPr defTabSz="490727">
              <a:defRPr i="1" sz="6719"/>
            </a:lvl1pPr>
          </a:lstStyle>
          <a:p>
            <a:pPr lvl="0">
              <a:defRPr i="0" sz="1800"/>
            </a:pPr>
            <a:r>
              <a:rPr i="1" sz="6719"/>
              <a:t>What is going on in this picture?</a:t>
            </a:r>
          </a:p>
        </p:txBody>
      </p:sp>
      <p:sp>
        <p:nvSpPr>
          <p:cNvPr id="434" name="Shape 434"/>
          <p:cNvSpPr/>
          <p:nvPr>
            <p:ph type="body" idx="1"/>
          </p:nvPr>
        </p:nvSpPr>
        <p:spPr>
          <a:xfrm>
            <a:off x="901700" y="2508250"/>
            <a:ext cx="9054555" cy="6718300"/>
          </a:xfrm>
          <a:prstGeom prst="rect">
            <a:avLst/>
          </a:prstGeom>
        </p:spPr>
        <p:txBody>
          <a:bodyPr/>
          <a:lstStyle/>
          <a:p>
            <a:pPr lvl="0" marL="408939" indent="-408939" defTabSz="537463">
              <a:spcBef>
                <a:spcPts val="3800"/>
              </a:spcBef>
              <a:defRPr sz="1800"/>
            </a:pPr>
            <a:r>
              <a:rPr sz="3680"/>
              <a:t>Assumes the art has meaning and expects the viewer to read it for this meaning</a:t>
            </a:r>
            <a:endParaRPr sz="3680"/>
          </a:p>
          <a:p>
            <a:pPr lvl="0" marL="408939" indent="-408939" defTabSz="537463">
              <a:spcBef>
                <a:spcPts val="3800"/>
              </a:spcBef>
              <a:defRPr sz="1800"/>
            </a:pPr>
            <a:r>
              <a:rPr sz="3680"/>
              <a:t>Inquiry model</a:t>
            </a:r>
            <a:endParaRPr sz="3680"/>
          </a:p>
          <a:p>
            <a:pPr lvl="0" marL="408939" indent="-408939" defTabSz="537463">
              <a:spcBef>
                <a:spcPts val="3800"/>
              </a:spcBef>
              <a:defRPr sz="1800"/>
            </a:pPr>
            <a:r>
              <a:rPr sz="3680"/>
              <a:t>Open ended responses</a:t>
            </a:r>
            <a:endParaRPr sz="3680"/>
          </a:p>
          <a:p>
            <a:pPr lvl="0" marL="408939" indent="-408939" defTabSz="537463">
              <a:spcBef>
                <a:spcPts val="3800"/>
              </a:spcBef>
              <a:defRPr sz="1800"/>
            </a:pPr>
            <a:r>
              <a:rPr sz="3680"/>
              <a:t>No right or wrong answers</a:t>
            </a:r>
            <a:endParaRPr sz="3680"/>
          </a:p>
          <a:p>
            <a:pPr lvl="0" marL="408939" indent="-408939" defTabSz="537463">
              <a:spcBef>
                <a:spcPts val="3800"/>
              </a:spcBef>
              <a:defRPr sz="1800"/>
            </a:pPr>
            <a:r>
              <a:rPr sz="3680"/>
              <a:t>Every interpretation rests on the next question</a:t>
            </a:r>
          </a:p>
        </p:txBody>
      </p:sp>
      <p:sp>
        <p:nvSpPr>
          <p:cNvPr id="435" name="Shape 435"/>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pic>
        <p:nvPicPr>
          <p:cNvPr id="436" name="pasted-image.tif"/>
          <p:cNvPicPr/>
          <p:nvPr/>
        </p:nvPicPr>
        <p:blipFill>
          <a:blip r:embed="rId2">
            <a:extLst/>
          </a:blip>
          <a:stretch>
            <a:fillRect/>
          </a:stretch>
        </p:blipFill>
        <p:spPr>
          <a:xfrm>
            <a:off x="9539882" y="2564309"/>
            <a:ext cx="2797548" cy="1861641"/>
          </a:xfrm>
          <a:prstGeom prst="rect">
            <a:avLst/>
          </a:prstGeom>
          <a:ln w="12700">
            <a:miter lim="400000"/>
          </a:ln>
        </p:spPr>
      </p:pic>
      <p:pic>
        <p:nvPicPr>
          <p:cNvPr id="437" name="pasted-image.tif"/>
          <p:cNvPicPr/>
          <p:nvPr/>
        </p:nvPicPr>
        <p:blipFill>
          <a:blip r:embed="rId3">
            <a:extLst/>
          </a:blip>
          <a:stretch>
            <a:fillRect/>
          </a:stretch>
        </p:blipFill>
        <p:spPr>
          <a:xfrm>
            <a:off x="9542426" y="4577735"/>
            <a:ext cx="2792461" cy="1861641"/>
          </a:xfrm>
          <a:prstGeom prst="rect">
            <a:avLst/>
          </a:prstGeom>
          <a:ln w="12700">
            <a:miter lim="400000"/>
          </a:ln>
        </p:spPr>
      </p:pic>
      <p:pic>
        <p:nvPicPr>
          <p:cNvPr id="438" name="pasted-image.tif"/>
          <p:cNvPicPr/>
          <p:nvPr/>
        </p:nvPicPr>
        <p:blipFill>
          <a:blip r:embed="rId4">
            <a:extLst/>
          </a:blip>
          <a:stretch>
            <a:fillRect/>
          </a:stretch>
        </p:blipFill>
        <p:spPr>
          <a:xfrm>
            <a:off x="9219615" y="6591161"/>
            <a:ext cx="3684478" cy="2851786"/>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434">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434">
                                            <p:txEl>
                                              <p:pRg st="0" end="0"/>
                                            </p:txEl>
                                          </p:spTgt>
                                        </p:tgtEl>
                                        <p:attrNameLst>
                                          <p:attrName>style.visibility</p:attrName>
                                        </p:attrNameLst>
                                      </p:cBhvr>
                                      <p:to>
                                        <p:strVal val="visible"/>
                                      </p:to>
                                    </p:set>
                                  </p:childTnLst>
                                </p:cTn>
                              </p:par>
                            </p:childTnLst>
                          </p:cTn>
                        </p:par>
                        <p:par>
                          <p:cTn id="9" fill="hold">
                            <p:stCondLst>
                              <p:cond delay="0"/>
                            </p:stCondLst>
                            <p:childTnLst>
                              <p:par>
                                <p:cTn id="10" nodeType="afterEffect" presetClass="entr" presetSubtype="0" presetID="1" grpId="2" fill="hold">
                                  <p:stCondLst>
                                    <p:cond delay="0"/>
                                  </p:stCondLst>
                                  <p:iterate type="el" backwards="0">
                                    <p:tmAbs val="0"/>
                                  </p:iterate>
                                  <p:childTnLst>
                                    <p:set>
                                      <p:cBhvr>
                                        <p:cTn id="11" fill="hold"/>
                                        <p:tgtEl>
                                          <p:spTgt spid="43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1" grpId="1" fill="hold">
                                  <p:stCondLst>
                                    <p:cond delay="0"/>
                                  </p:stCondLst>
                                  <p:iterate type="el" backwards="0">
                                    <p:tmAbs val="0"/>
                                  </p:iterate>
                                  <p:childTnLst>
                                    <p:set>
                                      <p:cBhvr>
                                        <p:cTn id="15" fill="hold"/>
                                        <p:tgtEl>
                                          <p:spTgt spid="434">
                                            <p:txEl>
                                              <p:pRg st="1" end="1"/>
                                            </p:txEl>
                                          </p:spTgt>
                                        </p:tgtEl>
                                        <p:attrNameLst>
                                          <p:attrName>style.visibility</p:attrName>
                                        </p:attrNameLst>
                                      </p:cBhvr>
                                      <p:to>
                                        <p:strVal val="visible"/>
                                      </p:to>
                                    </p:set>
                                  </p:childTnLst>
                                </p:cTn>
                              </p:par>
                            </p:childTnLst>
                          </p:cTn>
                        </p:par>
                        <p:par>
                          <p:cTn id="16" fill="hold">
                            <p:stCondLst>
                              <p:cond delay="0"/>
                            </p:stCondLst>
                            <p:childTnLst>
                              <p:par>
                                <p:cTn id="17" nodeType="afterEffect" presetClass="entr" presetSubtype="0" presetID="1" grpId="3" fill="hold">
                                  <p:stCondLst>
                                    <p:cond delay="0"/>
                                  </p:stCondLst>
                                  <p:iterate type="el" backwards="0">
                                    <p:tmAbs val="0"/>
                                  </p:iterate>
                                  <p:childTnLst>
                                    <p:set>
                                      <p:cBhvr>
                                        <p:cTn id="18" fill="hold"/>
                                        <p:tgtEl>
                                          <p:spTgt spid="4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4" fill="hold">
                                  <p:stCondLst>
                                    <p:cond delay="0"/>
                                  </p:stCondLst>
                                  <p:iterate type="el" backwards="0">
                                    <p:tmAbs val="0"/>
                                  </p:iterate>
                                  <p:childTnLst>
                                    <p:set>
                                      <p:cBhvr>
                                        <p:cTn id="22" fill="hold"/>
                                        <p:tgtEl>
                                          <p:spTgt spid="438"/>
                                        </p:tgtEl>
                                        <p:attrNameLst>
                                          <p:attrName>style.visibility</p:attrName>
                                        </p:attrNameLst>
                                      </p:cBhvr>
                                      <p:to>
                                        <p:strVal val="visible"/>
                                      </p:to>
                                    </p:set>
                                  </p:childTnLst>
                                </p:cTn>
                              </p:par>
                            </p:childTnLst>
                          </p:cTn>
                        </p:par>
                        <p:par>
                          <p:cTn id="23" fill="hold">
                            <p:stCondLst>
                              <p:cond delay="0"/>
                            </p:stCondLst>
                            <p:childTnLst>
                              <p:par>
                                <p:cTn id="24" nodeType="afterEffect" presetClass="entr" presetSubtype="0" presetID="1" grpId="1" fill="hold">
                                  <p:stCondLst>
                                    <p:cond delay="0"/>
                                  </p:stCondLst>
                                  <p:iterate type="el" backwards="0">
                                    <p:tmAbs val="0"/>
                                  </p:iterate>
                                  <p:childTnLst>
                                    <p:set>
                                      <p:cBhvr>
                                        <p:cTn id="25" fill="hold"/>
                                        <p:tgtEl>
                                          <p:spTgt spid="434">
                                            <p:txEl>
                                              <p:pRg st="2" end="2"/>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nodeType="clickEffect" presetClass="entr" presetSubtype="0" presetID="1" grpId="1" fill="hold">
                                  <p:stCondLst>
                                    <p:cond delay="0"/>
                                  </p:stCondLst>
                                  <p:iterate type="el" backwards="0">
                                    <p:tmAbs val="0"/>
                                  </p:iterate>
                                  <p:childTnLst>
                                    <p:set>
                                      <p:cBhvr>
                                        <p:cTn id="29" fill="hold"/>
                                        <p:tgtEl>
                                          <p:spTgt spid="434">
                                            <p:txEl>
                                              <p:pRg st="3" end="3"/>
                                            </p:txEl>
                                          </p:spTgt>
                                        </p:tgtEl>
                                        <p:attrNameLst>
                                          <p:attrName>style.visibility</p:attrName>
                                        </p:attrNameLst>
                                      </p:cBhvr>
                                      <p:to>
                                        <p:strVal val="visible"/>
                                      </p:to>
                                    </p:set>
                                  </p:childTnLst>
                                </p:cTn>
                              </p:par>
                            </p:childTnLst>
                          </p:cTn>
                        </p:par>
                        <p:par>
                          <p:cTn id="30" fill="hold">
                            <p:stCondLst>
                              <p:cond delay="0"/>
                            </p:stCondLst>
                            <p:childTnLst>
                              <p:par>
                                <p:cTn id="31" nodeType="afterEffect" presetClass="entr" presetSubtype="0" presetID="1" grpId="1" fill="hold">
                                  <p:stCondLst>
                                    <p:cond delay="0"/>
                                  </p:stCondLst>
                                  <p:iterate type="el" backwards="0">
                                    <p:tmAbs val="0"/>
                                  </p:iterate>
                                  <p:childTnLst>
                                    <p:set>
                                      <p:cBhvr>
                                        <p:cTn id="32" fill="hold"/>
                                        <p:tgtEl>
                                          <p:spTgt spid="434">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6" grpId="2"/>
      <p:bldP build="p" bldLvl="5" animBg="1" rev="0" advAuto="0" spid="434" grpId="1"/>
      <p:bldP build="whole" bldLvl="1" animBg="1" rev="0" advAuto="0" spid="437" grpId="3"/>
      <p:bldP build="whole" bldLvl="1" animBg="1" rev="0" advAuto="0" spid="438" grpId="4"/>
    </p:bldLst>
  </p:timing>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0" name="Shape 440"/>
          <p:cNvSpPr/>
          <p:nvPr>
            <p:ph type="title"/>
          </p:nvPr>
        </p:nvSpPr>
        <p:spPr>
          <a:prstGeom prst="rect">
            <a:avLst/>
          </a:prstGeom>
        </p:spPr>
        <p:txBody>
          <a:bodyPr/>
          <a:lstStyle>
            <a:lvl1pPr defTabSz="490727">
              <a:defRPr i="1" sz="6719"/>
            </a:lvl1pPr>
          </a:lstStyle>
          <a:p>
            <a:pPr lvl="0">
              <a:defRPr i="0" sz="1800"/>
            </a:pPr>
            <a:r>
              <a:rPr i="1" sz="6719"/>
              <a:t>What do you see that makes you say that?</a:t>
            </a:r>
          </a:p>
        </p:txBody>
      </p:sp>
      <p:sp>
        <p:nvSpPr>
          <p:cNvPr id="441" name="Shape 441"/>
          <p:cNvSpPr/>
          <p:nvPr>
            <p:ph type="body" idx="1"/>
          </p:nvPr>
        </p:nvSpPr>
        <p:spPr>
          <a:xfrm>
            <a:off x="762000" y="2609850"/>
            <a:ext cx="8890000" cy="6286500"/>
          </a:xfrm>
          <a:prstGeom prst="rect">
            <a:avLst/>
          </a:prstGeom>
        </p:spPr>
        <p:txBody>
          <a:bodyPr/>
          <a:lstStyle/>
          <a:p>
            <a:pPr lvl="0" marL="444499" indent="-444499">
              <a:defRPr sz="1800"/>
            </a:pPr>
            <a:r>
              <a:rPr sz="3700"/>
              <a:t>Can change wording to “what can you </a:t>
            </a:r>
            <a:r>
              <a:rPr i="1" sz="3700"/>
              <a:t>point to</a:t>
            </a:r>
            <a:r>
              <a:rPr sz="3700"/>
              <a:t>…” or “what evidence do you have for this viewpoint”  </a:t>
            </a:r>
            <a:endParaRPr sz="3700"/>
          </a:p>
          <a:p>
            <a:pPr lvl="0" marL="444499" indent="-444499">
              <a:defRPr sz="1800"/>
            </a:pPr>
            <a:r>
              <a:rPr sz="3700"/>
              <a:t>Students justify their thinking with evidence</a:t>
            </a:r>
            <a:endParaRPr sz="3700"/>
          </a:p>
          <a:p>
            <a:pPr lvl="0" marL="444499" indent="-444499">
              <a:defRPr sz="1800"/>
            </a:pPr>
            <a:r>
              <a:rPr sz="3700"/>
              <a:t>Tremendous value in verbalizing what visual clues led to a particular opinion or hypothesis</a:t>
            </a:r>
          </a:p>
        </p:txBody>
      </p:sp>
      <p:sp>
        <p:nvSpPr>
          <p:cNvPr id="442" name="Shape 442"/>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pic>
        <p:nvPicPr>
          <p:cNvPr id="443" name="pasted-image.tif"/>
          <p:cNvPicPr/>
          <p:nvPr/>
        </p:nvPicPr>
        <p:blipFill>
          <a:blip r:embed="rId2">
            <a:extLst/>
          </a:blip>
          <a:stretch>
            <a:fillRect/>
          </a:stretch>
        </p:blipFill>
        <p:spPr>
          <a:xfrm flipH="1">
            <a:off x="9408991" y="3059103"/>
            <a:ext cx="3296132" cy="1363948"/>
          </a:xfrm>
          <a:prstGeom prst="rect">
            <a:avLst/>
          </a:prstGeom>
          <a:ln w="12700">
            <a:miter lim="400000"/>
          </a:ln>
        </p:spPr>
      </p:pic>
      <p:pic>
        <p:nvPicPr>
          <p:cNvPr id="444" name="pasted-image.tif"/>
          <p:cNvPicPr/>
          <p:nvPr/>
        </p:nvPicPr>
        <p:blipFill>
          <a:blip r:embed="rId3">
            <a:extLst/>
          </a:blip>
          <a:stretch>
            <a:fillRect/>
          </a:stretch>
        </p:blipFill>
        <p:spPr>
          <a:xfrm>
            <a:off x="9227046" y="6540896"/>
            <a:ext cx="2933701" cy="2768601"/>
          </a:xfrm>
          <a:prstGeom prst="rect">
            <a:avLst/>
          </a:prstGeom>
          <a:ln w="12700">
            <a:miter lim="400000"/>
          </a:ln>
        </p:spPr>
      </p:pic>
      <p:pic>
        <p:nvPicPr>
          <p:cNvPr id="445" name="pasted-image.tif"/>
          <p:cNvPicPr/>
          <p:nvPr/>
        </p:nvPicPr>
        <p:blipFill>
          <a:blip r:embed="rId4">
            <a:extLst/>
          </a:blip>
          <a:srcRect l="2333" t="4395" r="47666" b="0"/>
          <a:stretch>
            <a:fillRect/>
          </a:stretch>
        </p:blipFill>
        <p:spPr>
          <a:xfrm>
            <a:off x="8344941" y="4267200"/>
            <a:ext cx="1905001" cy="2209800"/>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441">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441">
                                            <p:txEl>
                                              <p:pRg st="0" end="0"/>
                                            </p:txEl>
                                          </p:spTgt>
                                        </p:tgtEl>
                                        <p:attrNameLst>
                                          <p:attrName>style.visibility</p:attrName>
                                        </p:attrNameLst>
                                      </p:cBhvr>
                                      <p:to>
                                        <p:strVal val="visible"/>
                                      </p:to>
                                    </p:set>
                                  </p:childTnLst>
                                </p:cTn>
                              </p:par>
                            </p:childTnLst>
                          </p:cTn>
                        </p:par>
                        <p:par>
                          <p:cTn id="9" fill="hold">
                            <p:stCondLst>
                              <p:cond delay="0"/>
                            </p:stCondLst>
                            <p:childTnLst>
                              <p:par>
                                <p:cTn id="10" nodeType="afterEffect" presetClass="entr" presetSubtype="0" presetID="1" grpId="2" fill="hold">
                                  <p:stCondLst>
                                    <p:cond delay="0"/>
                                  </p:stCondLst>
                                  <p:iterate type="el" backwards="0">
                                    <p:tmAbs val="0"/>
                                  </p:iterate>
                                  <p:childTnLst>
                                    <p:set>
                                      <p:cBhvr>
                                        <p:cTn id="11" fill="hold"/>
                                        <p:tgtEl>
                                          <p:spTgt spid="44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1" grpId="3" fill="hold">
                                  <p:stCondLst>
                                    <p:cond delay="0"/>
                                  </p:stCondLst>
                                  <p:iterate type="el" backwards="0">
                                    <p:tmAbs val="0"/>
                                  </p:iterate>
                                  <p:childTnLst>
                                    <p:set>
                                      <p:cBhvr>
                                        <p:cTn id="15" fill="hold"/>
                                        <p:tgtEl>
                                          <p:spTgt spid="445"/>
                                        </p:tgtEl>
                                        <p:attrNameLst>
                                          <p:attrName>style.visibility</p:attrName>
                                        </p:attrNameLst>
                                      </p:cBhvr>
                                      <p:to>
                                        <p:strVal val="visible"/>
                                      </p:to>
                                    </p:set>
                                  </p:childTnLst>
                                </p:cTn>
                              </p:par>
                            </p:childTnLst>
                          </p:cTn>
                        </p:par>
                        <p:par>
                          <p:cTn id="16" fill="hold">
                            <p:stCondLst>
                              <p:cond delay="0"/>
                            </p:stCondLst>
                            <p:childTnLst>
                              <p:par>
                                <p:cTn id="17" nodeType="afterEffect" presetClass="entr" presetSubtype="0" presetID="1" grpId="1" fill="hold">
                                  <p:stCondLst>
                                    <p:cond delay="0"/>
                                  </p:stCondLst>
                                  <p:iterate type="el" backwards="0">
                                    <p:tmAbs val="0"/>
                                  </p:iterate>
                                  <p:childTnLst>
                                    <p:set>
                                      <p:cBhvr>
                                        <p:cTn id="18" fill="hold"/>
                                        <p:tgtEl>
                                          <p:spTgt spid="441">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4" fill="hold">
                                  <p:stCondLst>
                                    <p:cond delay="0"/>
                                  </p:stCondLst>
                                  <p:iterate type="el" backwards="0">
                                    <p:tmAbs val="0"/>
                                  </p:iterate>
                                  <p:childTnLst>
                                    <p:set>
                                      <p:cBhvr>
                                        <p:cTn id="22" fill="hold"/>
                                        <p:tgtEl>
                                          <p:spTgt spid="444"/>
                                        </p:tgtEl>
                                        <p:attrNameLst>
                                          <p:attrName>style.visibility</p:attrName>
                                        </p:attrNameLst>
                                      </p:cBhvr>
                                      <p:to>
                                        <p:strVal val="visible"/>
                                      </p:to>
                                    </p:set>
                                  </p:childTnLst>
                                </p:cTn>
                              </p:par>
                            </p:childTnLst>
                          </p:cTn>
                        </p:par>
                        <p:par>
                          <p:cTn id="23" fill="hold">
                            <p:stCondLst>
                              <p:cond delay="0"/>
                            </p:stCondLst>
                            <p:childTnLst>
                              <p:par>
                                <p:cTn id="24" nodeType="afterEffect" presetClass="entr" presetSubtype="0" presetID="1" grpId="1" fill="hold">
                                  <p:stCondLst>
                                    <p:cond delay="0"/>
                                  </p:stCondLst>
                                  <p:iterate type="el" backwards="0">
                                    <p:tmAbs val="0"/>
                                  </p:iterate>
                                  <p:childTnLst>
                                    <p:set>
                                      <p:cBhvr>
                                        <p:cTn id="25" fill="hold"/>
                                        <p:tgtEl>
                                          <p:spTgt spid="441">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3" grpId="2"/>
      <p:bldP build="whole" bldLvl="1" animBg="1" rev="0" advAuto="0" spid="445" grpId="3"/>
      <p:bldP build="p" bldLvl="5" animBg="1" rev="0" advAuto="0" spid="441" grpId="1"/>
      <p:bldP build="whole" bldLvl="1" animBg="1" rev="0" advAuto="0" spid="444" grpId="4"/>
    </p:bldLst>
  </p:timing>
</p:sld>
</file>

<file path=ppt/slides/slide6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7" name="Shape 447"/>
          <p:cNvSpPr/>
          <p:nvPr>
            <p:ph type="title"/>
          </p:nvPr>
        </p:nvSpPr>
        <p:spPr>
          <a:xfrm>
            <a:off x="1041400" y="-228600"/>
            <a:ext cx="11099800" cy="2159000"/>
          </a:xfrm>
          <a:prstGeom prst="rect">
            <a:avLst/>
          </a:prstGeom>
        </p:spPr>
        <p:txBody>
          <a:bodyPr/>
          <a:lstStyle>
            <a:lvl1pPr>
              <a:defRPr i="1"/>
            </a:lvl1pPr>
          </a:lstStyle>
          <a:p>
            <a:pPr lvl="0">
              <a:defRPr i="0" sz="1800"/>
            </a:pPr>
            <a:r>
              <a:rPr i="1" sz="8000"/>
              <a:t>What else can you find?</a:t>
            </a:r>
          </a:p>
        </p:txBody>
      </p:sp>
      <p:sp>
        <p:nvSpPr>
          <p:cNvPr id="448" name="Shape 448"/>
          <p:cNvSpPr/>
          <p:nvPr>
            <p:ph type="body" idx="1"/>
          </p:nvPr>
        </p:nvSpPr>
        <p:spPr>
          <a:xfrm>
            <a:off x="1016000" y="2368550"/>
            <a:ext cx="7810500" cy="6286500"/>
          </a:xfrm>
          <a:prstGeom prst="rect">
            <a:avLst/>
          </a:prstGeom>
        </p:spPr>
        <p:txBody>
          <a:bodyPr/>
          <a:lstStyle/>
          <a:p>
            <a:pPr lvl="0" marL="426719" indent="-426719" defTabSz="560831">
              <a:spcBef>
                <a:spcPts val="4000"/>
              </a:spcBef>
              <a:defRPr sz="1800"/>
            </a:pPr>
            <a:r>
              <a:rPr sz="3648"/>
              <a:t>Can always go deeper</a:t>
            </a:r>
            <a:endParaRPr sz="3648"/>
          </a:p>
          <a:p>
            <a:pPr lvl="0" marL="426719" indent="-426719" defTabSz="560831">
              <a:spcBef>
                <a:spcPts val="4000"/>
              </a:spcBef>
              <a:defRPr sz="1800"/>
            </a:pPr>
            <a:r>
              <a:rPr sz="3648"/>
              <a:t>Thoughtful conversation can be had about the artist, the meaning of the work, artist intention, the audience, etc.</a:t>
            </a:r>
            <a:endParaRPr sz="3648"/>
          </a:p>
          <a:p>
            <a:pPr lvl="0" marL="426719" indent="-426719" defTabSz="560831">
              <a:spcBef>
                <a:spcPts val="4000"/>
              </a:spcBef>
              <a:defRPr sz="1800"/>
            </a:pPr>
            <a:r>
              <a:rPr sz="3648"/>
              <a:t>Students are used to “You are right, next question” routine rather than a cycle of hypothesis, justification and further exploration.</a:t>
            </a:r>
          </a:p>
        </p:txBody>
      </p:sp>
      <p:sp>
        <p:nvSpPr>
          <p:cNvPr id="449" name="Shape 449"/>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grpSp>
        <p:nvGrpSpPr>
          <p:cNvPr id="453" name="Group 453"/>
          <p:cNvGrpSpPr/>
          <p:nvPr/>
        </p:nvGrpSpPr>
        <p:grpSpPr>
          <a:xfrm>
            <a:off x="9601200" y="6700688"/>
            <a:ext cx="2794000" cy="2908301"/>
            <a:chOff x="0" y="0"/>
            <a:chExt cx="2794000" cy="2908300"/>
          </a:xfrm>
        </p:grpSpPr>
        <p:pic>
          <p:nvPicPr>
            <p:cNvPr id="450" name="pasted-image.tif"/>
            <p:cNvPicPr/>
            <p:nvPr/>
          </p:nvPicPr>
          <p:blipFill>
            <a:blip r:embed="rId2">
              <a:extLst/>
            </a:blip>
            <a:stretch>
              <a:fillRect/>
            </a:stretch>
          </p:blipFill>
          <p:spPr>
            <a:xfrm>
              <a:off x="0" y="0"/>
              <a:ext cx="2794000" cy="2908300"/>
            </a:xfrm>
            <a:prstGeom prst="rect">
              <a:avLst/>
            </a:prstGeom>
            <a:ln w="12700" cap="flat">
              <a:noFill/>
              <a:miter lim="400000"/>
            </a:ln>
            <a:effectLst/>
          </p:spPr>
        </p:pic>
        <p:sp>
          <p:nvSpPr>
            <p:cNvPr id="451" name="Shape 451"/>
            <p:cNvSpPr/>
            <p:nvPr/>
          </p:nvSpPr>
          <p:spPr>
            <a:xfrm>
              <a:off x="60579" y="644000"/>
              <a:ext cx="2228343" cy="5506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2800">
                  <a:solidFill>
                    <a:srgbClr val="FEFEFE"/>
                  </a:solidFill>
                  <a:latin typeface="Hip Pop NF"/>
                  <a:ea typeface="Hip Pop NF"/>
                  <a:cs typeface="Hip Pop NF"/>
                  <a:sym typeface="Hip Pop NF"/>
                </a:defRPr>
              </a:lvl1pPr>
            </a:lstStyle>
            <a:p>
              <a:pPr lvl="0">
                <a:defRPr sz="1800">
                  <a:solidFill>
                    <a:srgbClr val="000000"/>
                  </a:solidFill>
                </a:defRPr>
              </a:pPr>
              <a:r>
                <a:rPr sz="2800">
                  <a:solidFill>
                    <a:srgbClr val="FEFEFE"/>
                  </a:solidFill>
                </a:rPr>
                <a:t>Right!</a:t>
              </a:r>
            </a:p>
          </p:txBody>
        </p:sp>
        <p:sp>
          <p:nvSpPr>
            <p:cNvPr id="452" name="Shape 452"/>
            <p:cNvSpPr/>
            <p:nvPr/>
          </p:nvSpPr>
          <p:spPr>
            <a:xfrm>
              <a:off x="453516" y="1672700"/>
              <a:ext cx="1442467" cy="5506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800">
                  <a:solidFill>
                    <a:srgbClr val="556794"/>
                  </a:solidFill>
                  <a:latin typeface="Hip Pop NF"/>
                  <a:ea typeface="Hip Pop NF"/>
                  <a:cs typeface="Hip Pop NF"/>
                  <a:sym typeface="Hip Pop NF"/>
                </a:defRPr>
              </a:lvl1pPr>
            </a:lstStyle>
            <a:p>
              <a:pPr lvl="0">
                <a:defRPr sz="1800">
                  <a:solidFill>
                    <a:srgbClr val="000000"/>
                  </a:solidFill>
                </a:defRPr>
              </a:pPr>
              <a:r>
                <a:rPr sz="2800">
                  <a:solidFill>
                    <a:srgbClr val="556794"/>
                  </a:solidFill>
                </a:rPr>
                <a:t>Next!</a:t>
              </a:r>
            </a:p>
          </p:txBody>
        </p:sp>
      </p:grpSp>
      <p:grpSp>
        <p:nvGrpSpPr>
          <p:cNvPr id="456" name="Group 456"/>
          <p:cNvGrpSpPr/>
          <p:nvPr/>
        </p:nvGrpSpPr>
        <p:grpSpPr>
          <a:xfrm>
            <a:off x="9027859" y="4262404"/>
            <a:ext cx="3686683" cy="2498792"/>
            <a:chOff x="0" y="0"/>
            <a:chExt cx="3686682" cy="2498791"/>
          </a:xfrm>
        </p:grpSpPr>
        <p:pic>
          <p:nvPicPr>
            <p:cNvPr id="454" name="pasted-image.tif"/>
            <p:cNvPicPr/>
            <p:nvPr/>
          </p:nvPicPr>
          <p:blipFill>
            <a:blip r:embed="rId3">
              <a:extLst/>
            </a:blip>
            <a:srcRect l="0" t="0" r="0" b="48642"/>
            <a:stretch>
              <a:fillRect/>
            </a:stretch>
          </p:blipFill>
          <p:spPr>
            <a:xfrm>
              <a:off x="0" y="0"/>
              <a:ext cx="3686683" cy="1837262"/>
            </a:xfrm>
            <a:prstGeom prst="rect">
              <a:avLst/>
            </a:prstGeom>
            <a:ln w="12700" cap="flat">
              <a:noFill/>
              <a:miter lim="400000"/>
            </a:ln>
            <a:effectLst/>
          </p:spPr>
        </p:pic>
        <p:pic>
          <p:nvPicPr>
            <p:cNvPr id="455" name="pasted-image.tif"/>
            <p:cNvPicPr/>
            <p:nvPr/>
          </p:nvPicPr>
          <p:blipFill>
            <a:blip r:embed="rId3">
              <a:extLst/>
            </a:blip>
            <a:srcRect l="0" t="78792" r="0" b="0"/>
            <a:stretch>
              <a:fillRect/>
            </a:stretch>
          </p:blipFill>
          <p:spPr>
            <a:xfrm>
              <a:off x="0" y="1740113"/>
              <a:ext cx="3686683" cy="758679"/>
            </a:xfrm>
            <a:prstGeom prst="rect">
              <a:avLst/>
            </a:prstGeom>
            <a:ln w="12700" cap="flat">
              <a:noFill/>
              <a:miter lim="400000"/>
            </a:ln>
            <a:effectLst/>
          </p:spPr>
        </p:pic>
      </p:grpSp>
      <p:pic>
        <p:nvPicPr>
          <p:cNvPr id="457" name="pasted-image.tif"/>
          <p:cNvPicPr/>
          <p:nvPr/>
        </p:nvPicPr>
        <p:blipFill>
          <a:blip r:embed="rId4">
            <a:extLst/>
          </a:blip>
          <a:stretch>
            <a:fillRect/>
          </a:stretch>
        </p:blipFill>
        <p:spPr>
          <a:xfrm>
            <a:off x="8918841" y="1645592"/>
            <a:ext cx="3904717" cy="2584005"/>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457"/>
                                        </p:tgtEl>
                                        <p:attrNameLst>
                                          <p:attrName>style.visibility</p:attrName>
                                        </p:attrNameLst>
                                      </p:cBhvr>
                                      <p:to>
                                        <p:strVal val="visible"/>
                                      </p:to>
                                    </p:set>
                                  </p:childTnLst>
                                </p:cTn>
                              </p:par>
                            </p:childTnLst>
                          </p:cTn>
                        </p:par>
                        <p:par>
                          <p:cTn id="7" fill="hold">
                            <p:stCondLst>
                              <p:cond delay="0"/>
                            </p:stCondLst>
                            <p:childTnLst>
                              <p:par>
                                <p:cTn id="8" nodeType="afterEffect" presetClass="entr" presetSubtype="0" presetID="1" grpId="2" fill="hold">
                                  <p:stCondLst>
                                    <p:cond delay="0"/>
                                  </p:stCondLst>
                                  <p:iterate type="el" backwards="0">
                                    <p:tmAbs val="0"/>
                                  </p:iterate>
                                  <p:childTnLst>
                                    <p:set>
                                      <p:cBhvr>
                                        <p:cTn id="9" fill="hold"/>
                                        <p:tgtEl>
                                          <p:spTgt spid="448">
                                            <p:bg/>
                                          </p:spTgt>
                                        </p:tgtEl>
                                        <p:attrNameLst>
                                          <p:attrName>style.visibility</p:attrName>
                                        </p:attrNameLst>
                                      </p:cBhvr>
                                      <p:to>
                                        <p:strVal val="visible"/>
                                      </p:to>
                                    </p:set>
                                  </p:childTnLst>
                                </p:cTn>
                              </p:par>
                              <p:par>
                                <p:cTn id="10" presetClass="entr" presetSubtype="0" presetID="1" grpId="2" fill="hold">
                                  <p:stCondLst>
                                    <p:cond delay="0"/>
                                  </p:stCondLst>
                                  <p:iterate type="el" backwards="0">
                                    <p:tmAbs val="0"/>
                                  </p:iterate>
                                  <p:childTnLst>
                                    <p:set>
                                      <p:cBhvr>
                                        <p:cTn id="11" fill="hold"/>
                                        <p:tgtEl>
                                          <p:spTgt spid="448">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1" grpId="3" fill="hold">
                                  <p:stCondLst>
                                    <p:cond delay="0"/>
                                  </p:stCondLst>
                                  <p:iterate type="el" backwards="0">
                                    <p:tmAbs val="0"/>
                                  </p:iterate>
                                  <p:childTnLst>
                                    <p:set>
                                      <p:cBhvr>
                                        <p:cTn id="15" fill="hold"/>
                                        <p:tgtEl>
                                          <p:spTgt spid="456"/>
                                        </p:tgtEl>
                                        <p:attrNameLst>
                                          <p:attrName>style.visibility</p:attrName>
                                        </p:attrNameLst>
                                      </p:cBhvr>
                                      <p:to>
                                        <p:strVal val="visible"/>
                                      </p:to>
                                    </p:set>
                                  </p:childTnLst>
                                </p:cTn>
                              </p:par>
                            </p:childTnLst>
                          </p:cTn>
                        </p:par>
                        <p:par>
                          <p:cTn id="16" fill="hold">
                            <p:stCondLst>
                              <p:cond delay="0"/>
                            </p:stCondLst>
                            <p:childTnLst>
                              <p:par>
                                <p:cTn id="17" nodeType="afterEffect" presetClass="entr" presetSubtype="0" presetID="1" grpId="2" fill="hold">
                                  <p:stCondLst>
                                    <p:cond delay="0"/>
                                  </p:stCondLst>
                                  <p:iterate type="el" backwards="0">
                                    <p:tmAbs val="0"/>
                                  </p:iterate>
                                  <p:childTnLst>
                                    <p:set>
                                      <p:cBhvr>
                                        <p:cTn id="18" fill="hold"/>
                                        <p:tgtEl>
                                          <p:spTgt spid="44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4" fill="hold">
                                  <p:stCondLst>
                                    <p:cond delay="0"/>
                                  </p:stCondLst>
                                  <p:iterate type="el" backwards="0">
                                    <p:tmAbs val="0"/>
                                  </p:iterate>
                                  <p:childTnLst>
                                    <p:set>
                                      <p:cBhvr>
                                        <p:cTn id="22" fill="hold"/>
                                        <p:tgtEl>
                                          <p:spTgt spid="453"/>
                                        </p:tgtEl>
                                        <p:attrNameLst>
                                          <p:attrName>style.visibility</p:attrName>
                                        </p:attrNameLst>
                                      </p:cBhvr>
                                      <p:to>
                                        <p:strVal val="visible"/>
                                      </p:to>
                                    </p:set>
                                  </p:childTnLst>
                                </p:cTn>
                              </p:par>
                            </p:childTnLst>
                          </p:cTn>
                        </p:par>
                        <p:par>
                          <p:cTn id="23" fill="hold">
                            <p:stCondLst>
                              <p:cond delay="0"/>
                            </p:stCondLst>
                            <p:childTnLst>
                              <p:par>
                                <p:cTn id="24" nodeType="afterEffect" presetClass="entr" presetSubtype="0" presetID="1" grpId="2" fill="hold">
                                  <p:stCondLst>
                                    <p:cond delay="0"/>
                                  </p:stCondLst>
                                  <p:iterate type="el" backwards="0">
                                    <p:tmAbs val="0"/>
                                  </p:iterate>
                                  <p:childTnLst>
                                    <p:set>
                                      <p:cBhvr>
                                        <p:cTn id="25" fill="hold"/>
                                        <p:tgtEl>
                                          <p:spTgt spid="448">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56" grpId="3"/>
      <p:bldP build="whole" bldLvl="1" animBg="1" rev="0" advAuto="0" spid="457" grpId="1"/>
      <p:bldP build="p" bldLvl="5" animBg="1" rev="0" advAuto="0" spid="448" grpId="2"/>
      <p:bldP build="whole" bldLvl="1" animBg="1" rev="0" advAuto="0" spid="453" grpId="4"/>
    </p:bldLst>
  </p:timing>
</p:sld>
</file>

<file path=ppt/slides/slide6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9" name="Shape 459"/>
          <p:cNvSpPr/>
          <p:nvPr>
            <p:ph type="title"/>
          </p:nvPr>
        </p:nvSpPr>
        <p:spPr>
          <a:prstGeom prst="rect">
            <a:avLst/>
          </a:prstGeom>
        </p:spPr>
        <p:txBody>
          <a:bodyPr/>
          <a:lstStyle/>
          <a:p>
            <a:pPr lvl="0">
              <a:defRPr sz="1800"/>
            </a:pPr>
            <a:r>
              <a:rPr sz="8000"/>
              <a:t>EVIDENCE</a:t>
            </a:r>
          </a:p>
        </p:txBody>
      </p:sp>
      <p:pic>
        <p:nvPicPr>
          <p:cNvPr id="460" name="pasted-image-filtered.jpeg"/>
          <p:cNvPicPr/>
          <p:nvPr/>
        </p:nvPicPr>
        <p:blipFill>
          <a:blip r:embed="rId2">
            <a:extLst/>
          </a:blip>
          <a:stretch>
            <a:fillRect/>
          </a:stretch>
        </p:blipFill>
        <p:spPr>
          <a:xfrm>
            <a:off x="1330960" y="1692156"/>
            <a:ext cx="10160001" cy="6756401"/>
          </a:xfrm>
          <a:prstGeom prst="rect">
            <a:avLst/>
          </a:prstGeom>
          <a:ln w="12700">
            <a:miter lim="400000"/>
          </a:ln>
        </p:spPr>
      </p:pic>
      <p:sp>
        <p:nvSpPr>
          <p:cNvPr id="461" name="Shape 461"/>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sld>
</file>

<file path=ppt/slides/slide6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63" name="pasted-image.tif"/>
          <p:cNvPicPr/>
          <p:nvPr/>
        </p:nvPicPr>
        <p:blipFill>
          <a:blip r:embed="rId2">
            <a:extLst/>
          </a:blip>
          <a:stretch>
            <a:fillRect/>
          </a:stretch>
        </p:blipFill>
        <p:spPr>
          <a:xfrm>
            <a:off x="-216231" y="337618"/>
            <a:ext cx="12494954" cy="9078364"/>
          </a:xfrm>
          <a:prstGeom prst="rect">
            <a:avLst/>
          </a:prstGeom>
          <a:ln w="12700">
            <a:miter lim="400000"/>
          </a:ln>
        </p:spPr>
      </p:pic>
      <p:grpSp>
        <p:nvGrpSpPr>
          <p:cNvPr id="467" name="Group 467"/>
          <p:cNvGrpSpPr/>
          <p:nvPr/>
        </p:nvGrpSpPr>
        <p:grpSpPr>
          <a:xfrm>
            <a:off x="3006201" y="1987549"/>
            <a:ext cx="10028512" cy="3925029"/>
            <a:chOff x="0" y="0"/>
            <a:chExt cx="10028511" cy="3925027"/>
          </a:xfrm>
        </p:grpSpPr>
        <p:sp>
          <p:nvSpPr>
            <p:cNvPr id="464" name="Shape 464"/>
            <p:cNvSpPr/>
            <p:nvPr/>
          </p:nvSpPr>
          <p:spPr>
            <a:xfrm>
              <a:off x="0" y="1246351"/>
              <a:ext cx="3442957" cy="2678677"/>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63500" cap="flat">
              <a:solidFill>
                <a:srgbClr val="57070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defRPr sz="2400">
                  <a:solidFill>
                    <a:srgbClr val="FFFFFF"/>
                  </a:solidFill>
                </a:defRPr>
              </a:pPr>
            </a:p>
          </p:txBody>
        </p:sp>
        <p:sp>
          <p:nvSpPr>
            <p:cNvPr id="465" name="Shape 465"/>
            <p:cNvSpPr/>
            <p:nvPr/>
          </p:nvSpPr>
          <p:spPr>
            <a:xfrm flipV="1">
              <a:off x="3451748" y="1236133"/>
              <a:ext cx="2815168" cy="1258820"/>
            </a:xfrm>
            <a:prstGeom prst="line">
              <a:avLst/>
            </a:prstGeom>
            <a:noFill/>
            <a:ln w="63500" cap="flat">
              <a:solidFill>
                <a:srgbClr val="570706"/>
              </a:solidFill>
              <a:prstDash val="solid"/>
              <a:miter lim="400000"/>
              <a:tailEnd type="triangle" w="med" len="med"/>
            </a:ln>
            <a:effectLst/>
          </p:spPr>
          <p:txBody>
            <a:bodyPr wrap="square" lIns="0" tIns="0" rIns="0" bIns="0" numCol="1" anchor="ctr">
              <a:noAutofit/>
            </a:bodyPr>
            <a:lstStyle/>
            <a:p>
              <a:pPr lvl="0">
                <a:defRPr sz="2400"/>
              </a:pPr>
            </a:p>
          </p:txBody>
        </p:sp>
        <p:sp>
          <p:nvSpPr>
            <p:cNvPr id="466" name="Shape 466"/>
            <p:cNvSpPr/>
            <p:nvPr/>
          </p:nvSpPr>
          <p:spPr>
            <a:xfrm>
              <a:off x="5595652" y="-1"/>
              <a:ext cx="4432860" cy="3759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0">
                <a:defRPr sz="1800"/>
              </a:pPr>
              <a:r>
                <a:rPr sz="3000"/>
                <a:t>Read, write and speak grounded in evidence</a:t>
              </a:r>
              <a:endParaRPr sz="3000"/>
            </a:p>
            <a:p>
              <a:pPr lvl="0">
                <a:defRPr sz="1800"/>
              </a:pPr>
              <a:endParaRPr sz="3000"/>
            </a:p>
            <a:p>
              <a:pPr lvl="0">
                <a:defRPr sz="1800"/>
              </a:pPr>
              <a:r>
                <a:rPr sz="3000"/>
                <a:t>Construct viable arguments</a:t>
              </a:r>
              <a:endParaRPr sz="3000"/>
            </a:p>
            <a:p>
              <a:pPr lvl="0">
                <a:defRPr sz="1800"/>
              </a:pPr>
              <a:endParaRPr sz="3000"/>
            </a:p>
            <a:p>
              <a:pPr lvl="0">
                <a:defRPr sz="1800"/>
              </a:pPr>
              <a:r>
                <a:rPr sz="3000"/>
                <a:t>Engage in argument from evidence</a:t>
              </a:r>
            </a:p>
          </p:txBody>
        </p:sp>
      </p:grpSp>
      <p:sp>
        <p:nvSpPr>
          <p:cNvPr id="468" name="Shape 468"/>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16" presetID="23" grpId="1" fill="hold">
                                  <p:stCondLst>
                                    <p:cond delay="0"/>
                                  </p:stCondLst>
                                  <p:iterate type="el" backwards="0">
                                    <p:tmAbs val="0"/>
                                  </p:iterate>
                                  <p:childTnLst>
                                    <p:set>
                                      <p:cBhvr>
                                        <p:cTn id="6" fill="hold"/>
                                        <p:tgtEl>
                                          <p:spTgt spid="467"/>
                                        </p:tgtEl>
                                        <p:attrNameLst>
                                          <p:attrName>style.visibility</p:attrName>
                                        </p:attrNameLst>
                                      </p:cBhvr>
                                      <p:to>
                                        <p:strVal val="visible"/>
                                      </p:to>
                                    </p:set>
                                    <p:anim calcmode="lin" valueType="num">
                                      <p:cBhvr>
                                        <p:cTn id="7" dur="750" fill="hold"/>
                                        <p:tgtEl>
                                          <p:spTgt spid="467"/>
                                        </p:tgtEl>
                                        <p:attrNameLst>
                                          <p:attrName>ppt_w</p:attrName>
                                        </p:attrNameLst>
                                      </p:cBhvr>
                                      <p:tavLst>
                                        <p:tav tm="0">
                                          <p:val>
                                            <p:fltVal val="0"/>
                                          </p:val>
                                        </p:tav>
                                        <p:tav tm="100000">
                                          <p:val>
                                            <p:strVal val="#ppt_w"/>
                                          </p:val>
                                        </p:tav>
                                      </p:tavLst>
                                    </p:anim>
                                    <p:anim calcmode="lin" valueType="num">
                                      <p:cBhvr>
                                        <p:cTn id="8" dur="750" fill="hold"/>
                                        <p:tgtEl>
                                          <p:spTgt spid="46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67" grpId="1"/>
    </p:bldLst>
  </p:timing>
</p:sld>
</file>

<file path=ppt/slides/slide6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0" name="Shape 470"/>
          <p:cNvSpPr/>
          <p:nvPr/>
        </p:nvSpPr>
        <p:spPr>
          <a:xfrm>
            <a:off x="386638" y="158750"/>
            <a:ext cx="3493924"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Learning to read</a:t>
            </a:r>
          </a:p>
        </p:txBody>
      </p:sp>
      <p:pic>
        <p:nvPicPr>
          <p:cNvPr id="471" name="pasted-image.tif"/>
          <p:cNvPicPr/>
          <p:nvPr/>
        </p:nvPicPr>
        <p:blipFill>
          <a:blip r:embed="rId2">
            <a:extLst/>
          </a:blip>
          <a:stretch>
            <a:fillRect/>
          </a:stretch>
        </p:blipFill>
        <p:spPr>
          <a:xfrm>
            <a:off x="854497" y="877666"/>
            <a:ext cx="4837393" cy="3191187"/>
          </a:xfrm>
          <a:prstGeom prst="rect">
            <a:avLst/>
          </a:prstGeom>
          <a:ln w="12700">
            <a:miter lim="400000"/>
          </a:ln>
        </p:spPr>
      </p:pic>
      <p:pic>
        <p:nvPicPr>
          <p:cNvPr id="472" name="pasted-image.tif"/>
          <p:cNvPicPr/>
          <p:nvPr/>
        </p:nvPicPr>
        <p:blipFill>
          <a:blip r:embed="rId3">
            <a:extLst/>
          </a:blip>
          <a:srcRect l="0" t="0" r="0" b="30292"/>
          <a:stretch>
            <a:fillRect/>
          </a:stretch>
        </p:blipFill>
        <p:spPr>
          <a:xfrm>
            <a:off x="6822205" y="733756"/>
            <a:ext cx="5590494" cy="3478942"/>
          </a:xfrm>
          <a:prstGeom prst="rect">
            <a:avLst/>
          </a:prstGeom>
          <a:ln w="12700">
            <a:miter lim="400000"/>
          </a:ln>
        </p:spPr>
      </p:pic>
      <p:sp>
        <p:nvSpPr>
          <p:cNvPr id="473" name="Shape 473"/>
          <p:cNvSpPr/>
          <p:nvPr/>
        </p:nvSpPr>
        <p:spPr>
          <a:xfrm>
            <a:off x="619832" y="4117352"/>
            <a:ext cx="530672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Learning to cite evidence</a:t>
            </a:r>
          </a:p>
        </p:txBody>
      </p:sp>
      <p:sp>
        <p:nvSpPr>
          <p:cNvPr id="474" name="Shape 474"/>
          <p:cNvSpPr/>
          <p:nvPr/>
        </p:nvSpPr>
        <p:spPr>
          <a:xfrm>
            <a:off x="5871890" y="2647950"/>
            <a:ext cx="770315" cy="1"/>
          </a:xfrm>
          <a:prstGeom prst="line">
            <a:avLst/>
          </a:prstGeom>
          <a:ln w="88900">
            <a:solidFill/>
            <a:miter lim="400000"/>
            <a:tailEnd type="triangle"/>
          </a:ln>
        </p:spPr>
        <p:txBody>
          <a:bodyPr lIns="0" tIns="0" rIns="0" bIns="0" anchor="ctr"/>
          <a:lstStyle/>
          <a:p>
            <a:pPr lvl="0">
              <a:defRPr sz="2400"/>
            </a:pPr>
          </a:p>
        </p:txBody>
      </p:sp>
      <p:pic>
        <p:nvPicPr>
          <p:cNvPr id="475" name="pasted-image.tif"/>
          <p:cNvPicPr/>
          <p:nvPr/>
        </p:nvPicPr>
        <p:blipFill>
          <a:blip r:embed="rId4">
            <a:extLst/>
          </a:blip>
          <a:stretch>
            <a:fillRect/>
          </a:stretch>
        </p:blipFill>
        <p:spPr>
          <a:xfrm>
            <a:off x="1335881" y="4851400"/>
            <a:ext cx="4064001" cy="3048000"/>
          </a:xfrm>
          <a:prstGeom prst="rect">
            <a:avLst/>
          </a:prstGeom>
          <a:ln w="12700">
            <a:miter lim="400000"/>
          </a:ln>
        </p:spPr>
      </p:pic>
      <p:grpSp>
        <p:nvGrpSpPr>
          <p:cNvPr id="478" name="Group 478"/>
          <p:cNvGrpSpPr/>
          <p:nvPr/>
        </p:nvGrpSpPr>
        <p:grpSpPr>
          <a:xfrm>
            <a:off x="5871890" y="4813551"/>
            <a:ext cx="6642472" cy="3123698"/>
            <a:chOff x="0" y="0"/>
            <a:chExt cx="6642471" cy="3123697"/>
          </a:xfrm>
        </p:grpSpPr>
        <p:pic>
          <p:nvPicPr>
            <p:cNvPr id="476" name="pasted-image.tif"/>
            <p:cNvPicPr/>
            <p:nvPr/>
          </p:nvPicPr>
          <p:blipFill>
            <a:blip r:embed="rId5">
              <a:extLst/>
            </a:blip>
            <a:stretch>
              <a:fillRect/>
            </a:stretch>
          </p:blipFill>
          <p:spPr>
            <a:xfrm>
              <a:off x="1052090" y="0"/>
              <a:ext cx="5590382" cy="3123698"/>
            </a:xfrm>
            <a:prstGeom prst="rect">
              <a:avLst/>
            </a:prstGeom>
            <a:ln w="12700" cap="flat">
              <a:noFill/>
              <a:miter lim="400000"/>
            </a:ln>
            <a:effectLst/>
          </p:spPr>
        </p:pic>
        <p:sp>
          <p:nvSpPr>
            <p:cNvPr id="477" name="Shape 477"/>
            <p:cNvSpPr/>
            <p:nvPr/>
          </p:nvSpPr>
          <p:spPr>
            <a:xfrm>
              <a:off x="0" y="1561848"/>
              <a:ext cx="770315" cy="1"/>
            </a:xfrm>
            <a:prstGeom prst="line">
              <a:avLst/>
            </a:prstGeom>
            <a:noFill/>
            <a:ln w="88900" cap="flat">
              <a:solidFill>
                <a:srgbClr val="000000"/>
              </a:solidFill>
              <a:prstDash val="solid"/>
              <a:miter lim="400000"/>
              <a:tailEnd type="triangle" w="med" len="med"/>
            </a:ln>
            <a:effectLst/>
          </p:spPr>
          <p:txBody>
            <a:bodyPr wrap="square" lIns="0" tIns="0" rIns="0" bIns="0" numCol="1" anchor="ctr">
              <a:noAutofit/>
            </a:bodyPr>
            <a:lstStyle/>
            <a:p>
              <a:pPr lvl="0">
                <a:defRPr sz="2400"/>
              </a:pPr>
            </a:p>
          </p:txBody>
        </p:sp>
      </p:grpSp>
      <p:sp>
        <p:nvSpPr>
          <p:cNvPr id="479" name="Shape 479"/>
          <p:cNvSpPr/>
          <p:nvPr/>
        </p:nvSpPr>
        <p:spPr>
          <a:xfrm>
            <a:off x="1207708" y="8376746"/>
            <a:ext cx="10589383"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a:latin typeface="Helvetica"/>
                <a:ea typeface="Helvetica"/>
                <a:cs typeface="Helvetica"/>
                <a:sym typeface="Helvetica"/>
              </a:defRPr>
            </a:lvl1pPr>
          </a:lstStyle>
          <a:p>
            <a:pPr lvl="0">
              <a:defRPr b="0" sz="1800"/>
            </a:pPr>
            <a:r>
              <a:rPr b="1" sz="3600"/>
              <a:t>Images are the original communication method and are critical when learning new skills</a:t>
            </a:r>
          </a:p>
        </p:txBody>
      </p:sp>
      <p:sp>
        <p:nvSpPr>
          <p:cNvPr id="480" name="Shape 480"/>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4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4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 grpId="3" fill="hold">
                                  <p:stCondLst>
                                    <p:cond delay="0"/>
                                  </p:stCondLst>
                                  <p:iterate type="el" backwards="0">
                                    <p:tmAbs val="0"/>
                                  </p:iterate>
                                  <p:childTnLst>
                                    <p:set>
                                      <p:cBhvr>
                                        <p:cTn id="14" fill="hold"/>
                                        <p:tgtEl>
                                          <p:spTgt spid="4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0" presetID="1" grpId="4" fill="hold">
                                  <p:stCondLst>
                                    <p:cond delay="0"/>
                                  </p:stCondLst>
                                  <p:iterate type="el" backwards="0">
                                    <p:tmAbs val="0"/>
                                  </p:iterate>
                                  <p:childTnLst>
                                    <p:set>
                                      <p:cBhvr>
                                        <p:cTn id="18" fill="hold"/>
                                        <p:tgtEl>
                                          <p:spTgt spid="47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79" grpId="4"/>
      <p:bldP build="whole" bldLvl="1" animBg="1" rev="0" advAuto="0" spid="478" grpId="3"/>
      <p:bldP build="whole" bldLvl="1" animBg="1" rev="0" advAuto="0" spid="473" grpId="1"/>
      <p:bldP build="whole" bldLvl="1" animBg="1" rev="0" advAuto="0" spid="475" grpId="2"/>
    </p:bldLst>
  </p:timing>
</p:sld>
</file>

<file path=ppt/slides/slide6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2" name="Shape 482"/>
          <p:cNvSpPr/>
          <p:nvPr>
            <p:ph type="title"/>
          </p:nvPr>
        </p:nvSpPr>
        <p:spPr>
          <a:prstGeom prst="rect">
            <a:avLst/>
          </a:prstGeom>
        </p:spPr>
        <p:txBody>
          <a:bodyPr/>
          <a:lstStyle/>
          <a:p>
            <a:pPr lvl="0">
              <a:defRPr sz="1800"/>
            </a:pPr>
            <a:r>
              <a:rPr sz="8000"/>
              <a:t>See, Wonder, Think</a:t>
            </a:r>
          </a:p>
        </p:txBody>
      </p:sp>
      <p:sp>
        <p:nvSpPr>
          <p:cNvPr id="483" name="Shape 483"/>
          <p:cNvSpPr/>
          <p:nvPr>
            <p:ph type="body" idx="1"/>
          </p:nvPr>
        </p:nvSpPr>
        <p:spPr>
          <a:prstGeom prst="rect">
            <a:avLst/>
          </a:prstGeom>
        </p:spPr>
        <p:txBody>
          <a:bodyPr/>
          <a:lstStyle/>
          <a:p>
            <a:pPr lvl="0">
              <a:defRPr sz="1800"/>
            </a:pPr>
            <a:r>
              <a:rPr sz="3200"/>
              <a:t>Observing &amp; describing</a:t>
            </a:r>
            <a:endParaRPr sz="3200"/>
          </a:p>
          <a:p>
            <a:pPr lvl="0">
              <a:defRPr sz="1800"/>
            </a:pPr>
            <a:r>
              <a:rPr sz="3200"/>
              <a:t>Reasoning</a:t>
            </a:r>
          </a:p>
        </p:txBody>
      </p:sp>
      <p:pic>
        <p:nvPicPr>
          <p:cNvPr id="484" name="pasted-image.tif"/>
          <p:cNvPicPr/>
          <p:nvPr/>
        </p:nvPicPr>
        <p:blipFill>
          <a:blip r:embed="rId2">
            <a:extLst/>
          </a:blip>
          <a:stretch>
            <a:fillRect/>
          </a:stretch>
        </p:blipFill>
        <p:spPr>
          <a:xfrm>
            <a:off x="4822667" y="6390640"/>
            <a:ext cx="3359466" cy="2068171"/>
          </a:xfrm>
          <a:prstGeom prst="rect">
            <a:avLst/>
          </a:prstGeom>
          <a:ln w="12700">
            <a:miter lim="400000"/>
          </a:ln>
        </p:spPr>
      </p:pic>
      <p:sp>
        <p:nvSpPr>
          <p:cNvPr id="485" name="Shape 485"/>
          <p:cNvSpPr/>
          <p:nvPr/>
        </p:nvSpPr>
        <p:spPr>
          <a:xfrm>
            <a:off x="5038278" y="7771706"/>
            <a:ext cx="1954070" cy="3428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71" y="397"/>
                </a:moveTo>
                <a:lnTo>
                  <a:pt x="0" y="21600"/>
                </a:lnTo>
                <a:lnTo>
                  <a:pt x="21600" y="21203"/>
                </a:lnTo>
                <a:lnTo>
                  <a:pt x="19337" y="0"/>
                </a:lnTo>
                <a:lnTo>
                  <a:pt x="2171" y="397"/>
                </a:lnTo>
                <a:close/>
              </a:path>
            </a:pathLst>
          </a:custGeom>
          <a:solidFill>
            <a:srgbClr val="FFFFFF">
              <a:alpha val="0"/>
            </a:srgbClr>
          </a:solidFill>
          <a:ln w="25400">
            <a:solidFill>
              <a:srgbClr val="000000">
                <a:alpha val="0"/>
              </a:srgbClr>
            </a:solidFill>
            <a:miter lim="400000"/>
          </a:ln>
        </p:spPr>
        <p:txBody>
          <a:bodyPr lIns="0" tIns="0" rIns="0" bIns="0" anchor="ctr"/>
          <a:lstStyle/>
          <a:p>
            <a:pPr lvl="0">
              <a:defRPr sz="2400"/>
            </a:pPr>
          </a:p>
        </p:txBody>
      </p:sp>
      <p:sp>
        <p:nvSpPr>
          <p:cNvPr id="486" name="Shape 486"/>
          <p:cNvSpPr/>
          <p:nvPr/>
        </p:nvSpPr>
        <p:spPr>
          <a:xfrm>
            <a:off x="5240932" y="7434941"/>
            <a:ext cx="1547347" cy="3492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571" y="403"/>
                </a:moveTo>
                <a:lnTo>
                  <a:pt x="0" y="20825"/>
                </a:lnTo>
                <a:lnTo>
                  <a:pt x="21600" y="21600"/>
                </a:lnTo>
                <a:lnTo>
                  <a:pt x="19080" y="0"/>
                </a:lnTo>
                <a:lnTo>
                  <a:pt x="2571" y="403"/>
                </a:lnTo>
                <a:close/>
              </a:path>
            </a:pathLst>
          </a:custGeom>
          <a:solidFill>
            <a:srgbClr val="FFFFFF"/>
          </a:solidFill>
          <a:ln w="25400">
            <a:solidFill/>
            <a:miter lim="400000"/>
          </a:ln>
        </p:spPr>
        <p:txBody>
          <a:bodyPr lIns="0" tIns="0" rIns="0" bIns="0" anchor="ctr"/>
          <a:lstStyle/>
          <a:p>
            <a:pPr lvl="0">
              <a:defRPr sz="2400"/>
            </a:pPr>
          </a:p>
        </p:txBody>
      </p:sp>
      <p:sp>
        <p:nvSpPr>
          <p:cNvPr id="487" name="Shape 487"/>
          <p:cNvSpPr/>
          <p:nvPr/>
        </p:nvSpPr>
        <p:spPr>
          <a:xfrm>
            <a:off x="5417269" y="7092205"/>
            <a:ext cx="1185383" cy="3367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592" y="0"/>
                </a:moveTo>
                <a:lnTo>
                  <a:pt x="0" y="21182"/>
                </a:lnTo>
                <a:lnTo>
                  <a:pt x="21600" y="21600"/>
                </a:lnTo>
                <a:lnTo>
                  <a:pt x="17981" y="40"/>
                </a:lnTo>
                <a:lnTo>
                  <a:pt x="3592" y="0"/>
                </a:lnTo>
                <a:close/>
              </a:path>
            </a:pathLst>
          </a:custGeom>
          <a:solidFill>
            <a:srgbClr val="FFFFFF">
              <a:alpha val="60798"/>
            </a:srgbClr>
          </a:solidFill>
          <a:ln w="25400">
            <a:solidFill>
              <a:srgbClr val="000000">
                <a:alpha val="60798"/>
              </a:srgbClr>
            </a:solidFill>
            <a:miter lim="400000"/>
          </a:ln>
        </p:spPr>
        <p:txBody>
          <a:bodyPr lIns="0" tIns="0" rIns="0" bIns="0" anchor="ctr"/>
          <a:lstStyle/>
          <a:p>
            <a:pPr lvl="0">
              <a:defRPr sz="2400"/>
            </a:pPr>
          </a:p>
        </p:txBody>
      </p:sp>
      <p:sp>
        <p:nvSpPr>
          <p:cNvPr id="488" name="Shape 488"/>
          <p:cNvSpPr/>
          <p:nvPr/>
        </p:nvSpPr>
        <p:spPr>
          <a:xfrm>
            <a:off x="5618733" y="6756400"/>
            <a:ext cx="798253" cy="3431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327" y="0"/>
                </a:moveTo>
                <a:lnTo>
                  <a:pt x="0" y="20385"/>
                </a:lnTo>
                <a:lnTo>
                  <a:pt x="21600" y="21600"/>
                </a:lnTo>
                <a:lnTo>
                  <a:pt x="16410" y="415"/>
                </a:lnTo>
                <a:lnTo>
                  <a:pt x="5327" y="0"/>
                </a:lnTo>
                <a:close/>
              </a:path>
            </a:pathLst>
          </a:custGeom>
          <a:solidFill>
            <a:srgbClr val="FFFFFF"/>
          </a:solidFill>
          <a:ln w="25400">
            <a:solidFill/>
            <a:miter lim="400000"/>
          </a:ln>
        </p:spPr>
        <p:txBody>
          <a:bodyPr lIns="0" tIns="0" rIns="0" bIns="0" anchor="ctr"/>
          <a:lstStyle/>
          <a:p>
            <a:pPr lvl="0">
              <a:defRPr sz="2400"/>
            </a:pPr>
          </a:p>
        </p:txBody>
      </p:sp>
      <p:sp>
        <p:nvSpPr>
          <p:cNvPr id="489" name="Shape 489"/>
          <p:cNvSpPr/>
          <p:nvPr/>
        </p:nvSpPr>
        <p:spPr>
          <a:xfrm>
            <a:off x="5810448" y="6388100"/>
            <a:ext cx="404610" cy="3616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501" y="0"/>
                </a:moveTo>
                <a:lnTo>
                  <a:pt x="0" y="21591"/>
                </a:lnTo>
                <a:lnTo>
                  <a:pt x="21600" y="21600"/>
                </a:lnTo>
                <a:lnTo>
                  <a:pt x="11501" y="0"/>
                </a:lnTo>
                <a:close/>
              </a:path>
            </a:pathLst>
          </a:custGeom>
          <a:solidFill>
            <a:srgbClr val="FFFFFF"/>
          </a:solidFill>
          <a:ln w="25400">
            <a:solidFill/>
            <a:miter lim="400000"/>
          </a:ln>
        </p:spPr>
        <p:txBody>
          <a:bodyPr lIns="0" tIns="0" rIns="0" bIns="0" anchor="ctr"/>
          <a:lstStyle/>
          <a:p>
            <a:pPr lvl="0">
              <a:defRPr sz="2400"/>
            </a:pPr>
          </a:p>
        </p:txBody>
      </p:sp>
      <p:sp>
        <p:nvSpPr>
          <p:cNvPr id="490" name="Shape 490"/>
          <p:cNvSpPr/>
          <p:nvPr/>
        </p:nvSpPr>
        <p:spPr>
          <a:xfrm>
            <a:off x="4819848" y="8128000"/>
            <a:ext cx="2366513" cy="3238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3" y="0"/>
                </a:moveTo>
                <a:lnTo>
                  <a:pt x="0" y="21600"/>
                </a:lnTo>
                <a:lnTo>
                  <a:pt x="21600" y="21213"/>
                </a:lnTo>
                <a:lnTo>
                  <a:pt x="20035" y="460"/>
                </a:lnTo>
                <a:lnTo>
                  <a:pt x="1913" y="0"/>
                </a:lnTo>
                <a:close/>
              </a:path>
            </a:pathLst>
          </a:custGeom>
          <a:solidFill>
            <a:srgbClr val="FFFFFF">
              <a:alpha val="0"/>
            </a:srgbClr>
          </a:solidFill>
          <a:ln w="25400">
            <a:solidFill>
              <a:srgbClr val="000000">
                <a:alpha val="0"/>
              </a:srgbClr>
            </a:solidFill>
            <a:miter lim="400000"/>
          </a:ln>
        </p:spPr>
        <p:txBody>
          <a:bodyPr lIns="0" tIns="0" rIns="0" bIns="0" anchor="ctr"/>
          <a:lstStyle/>
          <a:p>
            <a:pPr lvl="0">
              <a:defRPr sz="2400"/>
            </a:pPr>
          </a:p>
        </p:txBody>
      </p:sp>
      <p:sp>
        <p:nvSpPr>
          <p:cNvPr id="491" name="Shape 491"/>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pic>
        <p:nvPicPr>
          <p:cNvPr id="492" name="pasted-image.tif"/>
          <p:cNvPicPr/>
          <p:nvPr/>
        </p:nvPicPr>
        <p:blipFill>
          <a:blip r:embed="rId3">
            <a:extLst/>
          </a:blip>
          <a:stretch>
            <a:fillRect/>
          </a:stretch>
        </p:blipFill>
        <p:spPr>
          <a:xfrm>
            <a:off x="1332216" y="1146219"/>
            <a:ext cx="2962981" cy="2962981"/>
          </a:xfrm>
          <a:prstGeom prst="rect">
            <a:avLst/>
          </a:prstGeom>
          <a:ln w="12700">
            <a:miter lim="400000"/>
          </a:ln>
        </p:spPr>
      </p:pic>
      <p:pic>
        <p:nvPicPr>
          <p:cNvPr id="493" name="pasted-image.tif"/>
          <p:cNvPicPr/>
          <p:nvPr/>
        </p:nvPicPr>
        <p:blipFill>
          <a:blip r:embed="rId4">
            <a:extLst/>
          </a:blip>
          <a:stretch>
            <a:fillRect/>
          </a:stretch>
        </p:blipFill>
        <p:spPr>
          <a:xfrm>
            <a:off x="5305808" y="1628324"/>
            <a:ext cx="1998772" cy="1998772"/>
          </a:xfrm>
          <a:prstGeom prst="rect">
            <a:avLst/>
          </a:prstGeom>
          <a:ln w="12700">
            <a:miter lim="400000"/>
          </a:ln>
        </p:spPr>
      </p:pic>
      <p:pic>
        <p:nvPicPr>
          <p:cNvPr id="494" name="pasted-image.png"/>
          <p:cNvPicPr/>
          <p:nvPr/>
        </p:nvPicPr>
        <p:blipFill>
          <a:blip r:embed="rId5">
            <a:extLst/>
          </a:blip>
          <a:stretch>
            <a:fillRect/>
          </a:stretch>
        </p:blipFill>
        <p:spPr>
          <a:xfrm>
            <a:off x="9154923" y="1361552"/>
            <a:ext cx="1468147" cy="2068171"/>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4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82" grpId="1"/>
    </p:bldLst>
  </p:timing>
</p:sld>
</file>

<file path=ppt/slides/slide6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96" name="Village Life-filtered.jpeg"/>
          <p:cNvPicPr/>
          <p:nvPr/>
        </p:nvPicPr>
        <p:blipFill>
          <a:blip r:embed="rId2">
            <a:extLst/>
          </a:blip>
          <a:stretch>
            <a:fillRect/>
          </a:stretch>
        </p:blipFill>
        <p:spPr>
          <a:xfrm>
            <a:off x="707543" y="449529"/>
            <a:ext cx="11589714" cy="8854542"/>
          </a:xfrm>
          <a:prstGeom prst="rect">
            <a:avLst/>
          </a:prstGeom>
          <a:ln w="12700">
            <a:miter lim="400000"/>
          </a:ln>
        </p:spPr>
      </p:pic>
      <p:sp>
        <p:nvSpPr>
          <p:cNvPr id="497" name="Shape 497"/>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sld>
</file>

<file path=ppt/slides/slide6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9" name="Shape 499"/>
          <p:cNvSpPr/>
          <p:nvPr/>
        </p:nvSpPr>
        <p:spPr>
          <a:xfrm>
            <a:off x="1240053" y="8835035"/>
            <a:ext cx="10118294"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Look carefully at this photograph for 60 seconds.</a:t>
            </a:r>
          </a:p>
        </p:txBody>
      </p:sp>
      <p:sp>
        <p:nvSpPr>
          <p:cNvPr id="500" name="Shape 500"/>
          <p:cNvSpPr/>
          <p:nvPr/>
        </p:nvSpPr>
        <p:spPr>
          <a:xfrm>
            <a:off x="1168018" y="8835035"/>
            <a:ext cx="10668763"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Write 3 things you see objectively without inference.</a:t>
            </a:r>
          </a:p>
        </p:txBody>
      </p:sp>
      <p:sp>
        <p:nvSpPr>
          <p:cNvPr id="501" name="Shape 501"/>
          <p:cNvSpPr/>
          <p:nvPr/>
        </p:nvSpPr>
        <p:spPr>
          <a:xfrm>
            <a:off x="3268810" y="8835035"/>
            <a:ext cx="6839713"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Write 3 things you wonder about.</a:t>
            </a:r>
          </a:p>
        </p:txBody>
      </p:sp>
      <p:sp>
        <p:nvSpPr>
          <p:cNvPr id="502" name="Shape 502"/>
          <p:cNvSpPr/>
          <p:nvPr/>
        </p:nvSpPr>
        <p:spPr>
          <a:xfrm>
            <a:off x="2650490" y="8835035"/>
            <a:ext cx="7703821"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Write 3 things you think/ hypothesize.</a:t>
            </a:r>
          </a:p>
        </p:txBody>
      </p:sp>
      <p:pic>
        <p:nvPicPr>
          <p:cNvPr id="503" name="pasted-image.tif"/>
          <p:cNvPicPr/>
          <p:nvPr/>
        </p:nvPicPr>
        <p:blipFill>
          <a:blip r:embed="rId2">
            <a:extLst/>
          </a:blip>
          <a:stretch>
            <a:fillRect/>
          </a:stretch>
        </p:blipFill>
        <p:spPr>
          <a:xfrm>
            <a:off x="0" y="68"/>
            <a:ext cx="13004801" cy="8669868"/>
          </a:xfrm>
          <a:prstGeom prst="rect">
            <a:avLst/>
          </a:prstGeom>
          <a:ln w="12700">
            <a:miter lim="400000"/>
          </a:ln>
        </p:spPr>
      </p:pic>
      <p:sp>
        <p:nvSpPr>
          <p:cNvPr id="504" name="Shape 504"/>
          <p:cNvSpPr/>
          <p:nvPr/>
        </p:nvSpPr>
        <p:spPr>
          <a:xfrm>
            <a:off x="12687268" y="93599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4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xit" presetSubtype="0" presetID="1" grpId="2" fill="hold">
                                  <p:stCondLst>
                                    <p:cond delay="0"/>
                                  </p:stCondLst>
                                  <p:iterate type="el" backwards="0">
                                    <p:tmAbs val="0"/>
                                  </p:iterate>
                                  <p:childTnLst>
                                    <p:set>
                                      <p:cBhvr>
                                        <p:cTn id="10" fill="hold">
                                          <p:stCondLst>
                                            <p:cond delay="0"/>
                                          </p:stCondLst>
                                        </p:cTn>
                                        <p:tgtEl>
                                          <p:spTgt spid="499"/>
                                        </p:tgtEl>
                                        <p:attrNameLst>
                                          <p:attrName>style.visibility</p:attrName>
                                        </p:attrNameLst>
                                      </p:cBhvr>
                                      <p:to>
                                        <p:strVal val="hidden"/>
                                      </p:to>
                                    </p:set>
                                  </p:childTnLst>
                                </p:cTn>
                              </p:par>
                            </p:childTnLst>
                          </p:cTn>
                        </p:par>
                        <p:par>
                          <p:cTn id="11" fill="hold">
                            <p:stCondLst>
                              <p:cond delay="0"/>
                            </p:stCondLst>
                            <p:childTnLst>
                              <p:par>
                                <p:cTn id="12" nodeType="afterEffect" presetClass="entr" presetSubtype="0" presetID="1" grpId="3" fill="hold">
                                  <p:stCondLst>
                                    <p:cond delay="0"/>
                                  </p:stCondLst>
                                  <p:iterate type="el" backwards="0">
                                    <p:tmAbs val="0"/>
                                  </p:iterate>
                                  <p:childTnLst>
                                    <p:set>
                                      <p:cBhvr>
                                        <p:cTn id="13" fill="hold"/>
                                        <p:tgtEl>
                                          <p:spTgt spid="50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nodeType="clickEffect" presetClass="exit" presetSubtype="0" presetID="1" grpId="4" fill="hold">
                                  <p:stCondLst>
                                    <p:cond delay="0"/>
                                  </p:stCondLst>
                                  <p:iterate type="el" backwards="0">
                                    <p:tmAbs val="0"/>
                                  </p:iterate>
                                  <p:childTnLst>
                                    <p:set>
                                      <p:cBhvr>
                                        <p:cTn id="17" fill="hold">
                                          <p:stCondLst>
                                            <p:cond delay="0"/>
                                          </p:stCondLst>
                                        </p:cTn>
                                        <p:tgtEl>
                                          <p:spTgt spid="500"/>
                                        </p:tgtEl>
                                        <p:attrNameLst>
                                          <p:attrName>style.visibility</p:attrName>
                                        </p:attrNameLst>
                                      </p:cBhvr>
                                      <p:to>
                                        <p:strVal val="hidden"/>
                                      </p:to>
                                    </p:set>
                                  </p:childTnLst>
                                </p:cTn>
                              </p:par>
                            </p:childTnLst>
                          </p:cTn>
                        </p:par>
                        <p:par>
                          <p:cTn id="18" fill="hold">
                            <p:stCondLst>
                              <p:cond delay="0"/>
                            </p:stCondLst>
                            <p:childTnLst>
                              <p:par>
                                <p:cTn id="19" nodeType="afterEffect" presetClass="entr" presetSubtype="0" presetID="1" grpId="5" fill="hold">
                                  <p:stCondLst>
                                    <p:cond delay="0"/>
                                  </p:stCondLst>
                                  <p:iterate type="el" backwards="0">
                                    <p:tmAbs val="0"/>
                                  </p:iterate>
                                  <p:childTnLst>
                                    <p:set>
                                      <p:cBhvr>
                                        <p:cTn id="20" fill="hold"/>
                                        <p:tgtEl>
                                          <p:spTgt spid="50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nodeType="clickEffect" presetClass="exit" presetSubtype="0" presetID="1" grpId="6" fill="hold">
                                  <p:stCondLst>
                                    <p:cond delay="0"/>
                                  </p:stCondLst>
                                  <p:iterate type="el" backwards="0">
                                    <p:tmAbs val="0"/>
                                  </p:iterate>
                                  <p:childTnLst>
                                    <p:set>
                                      <p:cBhvr>
                                        <p:cTn id="24" fill="hold">
                                          <p:stCondLst>
                                            <p:cond delay="0"/>
                                          </p:stCondLst>
                                        </p:cTn>
                                        <p:tgtEl>
                                          <p:spTgt spid="501"/>
                                        </p:tgtEl>
                                        <p:attrNameLst>
                                          <p:attrName>style.visibility</p:attrName>
                                        </p:attrNameLst>
                                      </p:cBhvr>
                                      <p:to>
                                        <p:strVal val="hidden"/>
                                      </p:to>
                                    </p:set>
                                  </p:childTnLst>
                                </p:cTn>
                              </p:par>
                            </p:childTnLst>
                          </p:cTn>
                        </p:par>
                        <p:par>
                          <p:cTn id="25" fill="hold">
                            <p:stCondLst>
                              <p:cond delay="0"/>
                            </p:stCondLst>
                            <p:childTnLst>
                              <p:par>
                                <p:cTn id="26" nodeType="afterEffect" presetClass="entr" presetSubtype="0" presetID="1" grpId="7" fill="hold">
                                  <p:stCondLst>
                                    <p:cond delay="0"/>
                                  </p:stCondLst>
                                  <p:iterate type="el" backwards="0">
                                    <p:tmAbs val="0"/>
                                  </p:iterate>
                                  <p:childTnLst>
                                    <p:set>
                                      <p:cBhvr>
                                        <p:cTn id="27" fill="hold"/>
                                        <p:tgtEl>
                                          <p:spTgt spid="50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nodeType="clickEffect" presetClass="exit" presetSubtype="0" presetID="1" grpId="8" fill="hold">
                                  <p:stCondLst>
                                    <p:cond delay="0"/>
                                  </p:stCondLst>
                                  <p:iterate type="el" backwards="0">
                                    <p:tmAbs val="0"/>
                                  </p:iterate>
                                  <p:childTnLst>
                                    <p:set>
                                      <p:cBhvr>
                                        <p:cTn id="31" fill="hold">
                                          <p:stCondLst>
                                            <p:cond delay="0"/>
                                          </p:stCondLst>
                                        </p:cTn>
                                        <p:tgtEl>
                                          <p:spTgt spid="50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00" grpId="3"/>
      <p:bldP build="whole" bldLvl="1" animBg="1" rev="0" advAuto="0" spid="500" grpId="4"/>
      <p:bldP build="whole" bldLvl="1" animBg="1" rev="0" advAuto="0" spid="501" grpId="5"/>
      <p:bldP build="whole" bldLvl="1" animBg="1" rev="0" advAuto="0" spid="501" grpId="6"/>
      <p:bldP build="whole" bldLvl="1" animBg="1" rev="0" advAuto="0" spid="499" grpId="1"/>
      <p:bldP build="whole" bldLvl="1" animBg="1" rev="0" advAuto="0" spid="499" grpId="2"/>
      <p:bldP build="whole" bldLvl="1" animBg="1" rev="0" advAuto="0" spid="502" grpId="7"/>
      <p:bldP build="whole" bldLvl="1" animBg="1" rev="0" advAuto="0" spid="502" grpId="8"/>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8" name="Shape 78"/>
          <p:cNvSpPr/>
          <p:nvPr>
            <p:ph type="title"/>
          </p:nvPr>
        </p:nvSpPr>
        <p:spPr>
          <a:xfrm>
            <a:off x="952500" y="3797300"/>
            <a:ext cx="11099800" cy="2159000"/>
          </a:xfrm>
          <a:prstGeom prst="rect">
            <a:avLst/>
          </a:prstGeom>
        </p:spPr>
        <p:txBody>
          <a:bodyPr/>
          <a:lstStyle/>
          <a:p>
            <a:pPr lvl="0">
              <a:defRPr sz="1800"/>
            </a:pPr>
            <a:r>
              <a:rPr sz="8000"/>
              <a:t>Commitment update</a:t>
            </a:r>
          </a:p>
        </p:txBody>
      </p:sp>
      <p:sp>
        <p:nvSpPr>
          <p:cNvPr id="79" name="Shape 79"/>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sld>
</file>

<file path=ppt/slides/slide7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6" name="Shape 506"/>
          <p:cNvSpPr/>
          <p:nvPr>
            <p:ph type="title"/>
          </p:nvPr>
        </p:nvSpPr>
        <p:spPr>
          <a:xfrm>
            <a:off x="1270000" y="787730"/>
            <a:ext cx="10464800" cy="8178140"/>
          </a:xfrm>
          <a:prstGeom prst="rect">
            <a:avLst/>
          </a:prstGeom>
        </p:spPr>
        <p:txBody>
          <a:bodyPr/>
          <a:lstStyle>
            <a:lvl1pPr defTabSz="352043">
              <a:defRPr i="1" sz="3696">
                <a:solidFill>
                  <a:srgbClr val="323333"/>
                </a:solidFill>
                <a:latin typeface="Helvetica"/>
                <a:ea typeface="Helvetica"/>
                <a:cs typeface="Helvetica"/>
                <a:sym typeface="Helvetica"/>
              </a:defRPr>
            </a:lvl1pPr>
          </a:lstStyle>
          <a:p>
            <a:pPr lvl="0">
              <a:defRPr i="0" sz="1800">
                <a:solidFill>
                  <a:srgbClr val="000000"/>
                </a:solidFill>
              </a:defRPr>
            </a:pPr>
            <a:r>
              <a:rPr i="1" sz="3696">
                <a:solidFill>
                  <a:srgbClr val="323333"/>
                </a:solidFill>
              </a:rPr>
              <a:t>“It appears in this picture that a man is trying not to drown in some kind of sewer, and he seems quite in danger because of the frightened look on his face. However, maybe it’s some sort of public punishment because the police are looking at him while driving by and random people to the left don’t seem to care either. It also looks like the area he is in has been barred off, so maybe nobody is allowed to help him. The place seems to not be the richest place on earth. This area is worn down, and it seems Latin because of the writing on the police’s shirt. It is also possible that he is seeking refuge from the police, but he has failed as they have found him.”</a:t>
            </a:r>
          </a:p>
        </p:txBody>
      </p:sp>
      <p:sp>
        <p:nvSpPr>
          <p:cNvPr id="507" name="Shape 507"/>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sld>
</file>

<file path=ppt/slides/slide7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9" name="Shape 509"/>
          <p:cNvSpPr/>
          <p:nvPr>
            <p:ph type="title"/>
          </p:nvPr>
        </p:nvSpPr>
        <p:spPr>
          <a:prstGeom prst="rect">
            <a:avLst/>
          </a:prstGeom>
        </p:spPr>
        <p:txBody>
          <a:bodyPr/>
          <a:lstStyle/>
          <a:p>
            <a:pPr lvl="0" defTabSz="425195">
              <a:defRPr sz="1800"/>
            </a:pPr>
            <a:r>
              <a:rPr i="1" sz="4185">
                <a:solidFill>
                  <a:srgbClr val="323333"/>
                </a:solidFill>
                <a:latin typeface="Helvetica"/>
                <a:ea typeface="Helvetica"/>
                <a:cs typeface="Helvetica"/>
                <a:sym typeface="Helvetica"/>
              </a:rPr>
              <a:t>Fermin Pena attempts to repair </a:t>
            </a:r>
            <a:endParaRPr i="1" sz="4185">
              <a:solidFill>
                <a:srgbClr val="323333"/>
              </a:solidFill>
              <a:latin typeface="Helvetica"/>
              <a:ea typeface="Helvetica"/>
              <a:cs typeface="Helvetica"/>
              <a:sym typeface="Helvetica"/>
            </a:endParaRPr>
          </a:p>
          <a:p>
            <a:pPr lvl="0" defTabSz="425195">
              <a:defRPr sz="1800"/>
            </a:pPr>
            <a:r>
              <a:rPr i="1" sz="4185">
                <a:solidFill>
                  <a:srgbClr val="323333"/>
                </a:solidFill>
                <a:latin typeface="Helvetica"/>
                <a:ea typeface="Helvetica"/>
                <a:cs typeface="Helvetica"/>
                <a:sym typeface="Helvetica"/>
              </a:rPr>
              <a:t>a broken pipe in Caracas, Venezuela</a:t>
            </a:r>
            <a:endParaRPr i="1" sz="4185">
              <a:solidFill>
                <a:srgbClr val="323333"/>
              </a:solidFill>
              <a:latin typeface="Helvetica"/>
              <a:ea typeface="Helvetica"/>
              <a:cs typeface="Helvetica"/>
              <a:sym typeface="Helvetica"/>
            </a:endParaRPr>
          </a:p>
          <a:p>
            <a:pPr lvl="0" defTabSz="425195">
              <a:defRPr sz="1800"/>
            </a:pPr>
            <a:endParaRPr sz="4185">
              <a:solidFill>
                <a:srgbClr val="323333"/>
              </a:solidFill>
              <a:latin typeface="Helvetica"/>
              <a:ea typeface="Helvetica"/>
              <a:cs typeface="Helvetica"/>
              <a:sym typeface="Helvetica"/>
            </a:endParaRPr>
          </a:p>
          <a:p>
            <a:pPr lvl="0" defTabSz="425195">
              <a:defRPr sz="1800"/>
            </a:pPr>
            <a:r>
              <a:rPr sz="4185">
                <a:solidFill>
                  <a:srgbClr val="323333"/>
                </a:solidFill>
                <a:latin typeface="Helvetica"/>
                <a:ea typeface="Helvetica"/>
                <a:cs typeface="Helvetica"/>
                <a:sym typeface="Helvetica"/>
              </a:rPr>
              <a:t>AP Photographer: Rodrigo Abd</a:t>
            </a:r>
            <a:endParaRPr sz="4185">
              <a:solidFill>
                <a:srgbClr val="323333"/>
              </a:solidFill>
              <a:latin typeface="Helvetica"/>
              <a:ea typeface="Helvetica"/>
              <a:cs typeface="Helvetica"/>
              <a:sym typeface="Helvetica"/>
            </a:endParaRPr>
          </a:p>
          <a:p>
            <a:pPr lvl="0" defTabSz="425195">
              <a:defRPr sz="1800"/>
            </a:pPr>
            <a:r>
              <a:rPr sz="4185">
                <a:solidFill>
                  <a:srgbClr val="323333"/>
                </a:solidFill>
                <a:latin typeface="Helvetica"/>
                <a:ea typeface="Helvetica"/>
                <a:cs typeface="Helvetica"/>
                <a:sym typeface="Helvetica"/>
              </a:rPr>
              <a:t>2012</a:t>
            </a:r>
          </a:p>
        </p:txBody>
      </p:sp>
      <p:sp>
        <p:nvSpPr>
          <p:cNvPr id="510" name="Shape 510"/>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sld>
</file>

<file path=ppt/slides/slide7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2" name="Shape 512"/>
          <p:cNvSpPr/>
          <p:nvPr>
            <p:ph type="title"/>
          </p:nvPr>
        </p:nvSpPr>
        <p:spPr>
          <a:prstGeom prst="rect">
            <a:avLst/>
          </a:prstGeom>
        </p:spPr>
        <p:txBody>
          <a:bodyPr/>
          <a:lstStyle/>
          <a:p>
            <a:pPr lvl="0">
              <a:defRPr sz="1800"/>
            </a:pPr>
            <a:r>
              <a:rPr sz="8000"/>
              <a:t>See, Wonder, Think</a:t>
            </a:r>
          </a:p>
        </p:txBody>
      </p:sp>
      <p:sp>
        <p:nvSpPr>
          <p:cNvPr id="513" name="Shape 513"/>
          <p:cNvSpPr/>
          <p:nvPr>
            <p:ph type="body" idx="1"/>
          </p:nvPr>
        </p:nvSpPr>
        <p:spPr>
          <a:xfrm>
            <a:off x="787400" y="2184400"/>
            <a:ext cx="8432304" cy="6591300"/>
          </a:xfrm>
          <a:prstGeom prst="rect">
            <a:avLst/>
          </a:prstGeom>
        </p:spPr>
        <p:txBody>
          <a:bodyPr/>
          <a:lstStyle/>
          <a:p>
            <a:pPr lvl="0" marL="346709" indent="-346709" defTabSz="455675">
              <a:spcBef>
                <a:spcPts val="3200"/>
              </a:spcBef>
              <a:defRPr sz="1800"/>
            </a:pPr>
            <a:r>
              <a:rPr b="1" sz="2807">
                <a:latin typeface="Helvetica"/>
                <a:ea typeface="Helvetica"/>
                <a:cs typeface="Helvetica"/>
                <a:sym typeface="Helvetica"/>
              </a:rPr>
              <a:t>See</a:t>
            </a:r>
            <a:r>
              <a:rPr sz="2807"/>
              <a:t>: observation and description (evidence first)</a:t>
            </a:r>
            <a:endParaRPr sz="2807"/>
          </a:p>
          <a:p>
            <a:pPr lvl="0" marL="346709" indent="-346709" defTabSz="455675">
              <a:spcBef>
                <a:spcPts val="3200"/>
              </a:spcBef>
              <a:defRPr sz="1800"/>
            </a:pPr>
            <a:r>
              <a:rPr b="1" sz="2807">
                <a:latin typeface="Helvetica"/>
                <a:ea typeface="Helvetica"/>
                <a:cs typeface="Helvetica"/>
                <a:sym typeface="Helvetica"/>
              </a:rPr>
              <a:t>Wonder</a:t>
            </a:r>
            <a:r>
              <a:rPr sz="2807"/>
              <a:t>: process the image sufficiently to come up with a question</a:t>
            </a:r>
            <a:endParaRPr sz="2807"/>
          </a:p>
          <a:p>
            <a:pPr lvl="0" marL="346709" indent="-346709" defTabSz="455675">
              <a:spcBef>
                <a:spcPts val="3200"/>
              </a:spcBef>
              <a:defRPr sz="1800"/>
            </a:pPr>
            <a:r>
              <a:rPr b="1" sz="2807">
                <a:latin typeface="Helvetica"/>
                <a:ea typeface="Helvetica"/>
                <a:cs typeface="Helvetica"/>
                <a:sym typeface="Helvetica"/>
              </a:rPr>
              <a:t>Think</a:t>
            </a:r>
            <a:r>
              <a:rPr sz="2807"/>
              <a:t>: construct a hypothesis</a:t>
            </a:r>
            <a:endParaRPr sz="2807"/>
          </a:p>
          <a:p>
            <a:pPr lvl="0" marL="346709" indent="-346709" defTabSz="455675">
              <a:spcBef>
                <a:spcPts val="3200"/>
              </a:spcBef>
              <a:defRPr sz="1800"/>
            </a:pPr>
            <a:r>
              <a:rPr sz="2807"/>
              <a:t>Some teachers separate these into separate sections (3 things you see, then 3 things you wonder, etc)</a:t>
            </a:r>
            <a:endParaRPr sz="2807"/>
          </a:p>
          <a:p>
            <a:pPr lvl="0" marL="346709" indent="-346709" defTabSz="455675">
              <a:spcBef>
                <a:spcPts val="3200"/>
              </a:spcBef>
              <a:defRPr sz="1800"/>
            </a:pPr>
            <a:r>
              <a:rPr sz="2807"/>
              <a:t>Can combine See, Wonder, Think into one sentence</a:t>
            </a:r>
            <a:endParaRPr sz="2807"/>
          </a:p>
          <a:p>
            <a:pPr lvl="0" marL="346709" indent="-346709" defTabSz="455675">
              <a:spcBef>
                <a:spcPts val="3200"/>
              </a:spcBef>
              <a:defRPr sz="1800"/>
            </a:pPr>
            <a:r>
              <a:rPr sz="2807"/>
              <a:t>Some sources use “See, think, wonder” </a:t>
            </a:r>
          </a:p>
        </p:txBody>
      </p:sp>
      <p:sp>
        <p:nvSpPr>
          <p:cNvPr id="514" name="Shape 514"/>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pic>
        <p:nvPicPr>
          <p:cNvPr id="515" name="pasted-image.tif"/>
          <p:cNvPicPr/>
          <p:nvPr/>
        </p:nvPicPr>
        <p:blipFill>
          <a:blip r:embed="rId2">
            <a:extLst/>
          </a:blip>
          <a:stretch>
            <a:fillRect/>
          </a:stretch>
        </p:blipFill>
        <p:spPr>
          <a:xfrm>
            <a:off x="9003016" y="1656204"/>
            <a:ext cx="1814524" cy="1814524"/>
          </a:xfrm>
          <a:prstGeom prst="rect">
            <a:avLst/>
          </a:prstGeom>
          <a:ln w="12700">
            <a:miter lim="400000"/>
          </a:ln>
        </p:spPr>
      </p:pic>
      <p:pic>
        <p:nvPicPr>
          <p:cNvPr id="516" name="pasted-image.tif"/>
          <p:cNvPicPr/>
          <p:nvPr/>
        </p:nvPicPr>
        <p:blipFill>
          <a:blip r:embed="rId3">
            <a:extLst/>
          </a:blip>
          <a:stretch>
            <a:fillRect/>
          </a:stretch>
        </p:blipFill>
        <p:spPr>
          <a:xfrm>
            <a:off x="10231692" y="2628849"/>
            <a:ext cx="1468147" cy="1468147"/>
          </a:xfrm>
          <a:prstGeom prst="rect">
            <a:avLst/>
          </a:prstGeom>
          <a:ln w="12700">
            <a:miter lim="400000"/>
          </a:ln>
        </p:spPr>
      </p:pic>
      <p:pic>
        <p:nvPicPr>
          <p:cNvPr id="517" name="pasted-image.png"/>
          <p:cNvPicPr/>
          <p:nvPr/>
        </p:nvPicPr>
        <p:blipFill>
          <a:blip r:embed="rId4">
            <a:extLst/>
          </a:blip>
          <a:stretch>
            <a:fillRect/>
          </a:stretch>
        </p:blipFill>
        <p:spPr>
          <a:xfrm>
            <a:off x="11549367" y="3487114"/>
            <a:ext cx="1042203" cy="1468147"/>
          </a:xfrm>
          <a:prstGeom prst="rect">
            <a:avLst/>
          </a:prstGeom>
          <a:ln w="12700">
            <a:miter lim="400000"/>
          </a:ln>
        </p:spPr>
      </p:pic>
      <p:grpSp>
        <p:nvGrpSpPr>
          <p:cNvPr id="521" name="Group 521"/>
          <p:cNvGrpSpPr/>
          <p:nvPr/>
        </p:nvGrpSpPr>
        <p:grpSpPr>
          <a:xfrm>
            <a:off x="8812516" y="4792345"/>
            <a:ext cx="2439559" cy="1921510"/>
            <a:chOff x="0" y="0"/>
            <a:chExt cx="2439557" cy="1921509"/>
          </a:xfrm>
        </p:grpSpPr>
        <p:sp>
          <p:nvSpPr>
            <p:cNvPr id="518" name="Shape 518"/>
            <p:cNvSpPr/>
            <p:nvPr/>
          </p:nvSpPr>
          <p:spPr>
            <a:xfrm>
              <a:off x="800038" y="-1"/>
              <a:ext cx="1639520" cy="18491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lvl="0" algn="l">
                <a:defRPr sz="1800"/>
              </a:pPr>
              <a:endParaRPr sz="3600"/>
            </a:p>
            <a:p>
              <a:pPr lvl="0" algn="l">
                <a:lnSpc>
                  <a:spcPct val="120000"/>
                </a:lnSpc>
                <a:defRPr sz="1800"/>
              </a:pPr>
              <a:r>
                <a:rPr sz="3600"/>
                <a:t> 1, 2, 3</a:t>
              </a:r>
              <a:endParaRPr sz="3600"/>
            </a:p>
            <a:p>
              <a:pPr lvl="0" algn="l">
                <a:defRPr sz="1800"/>
              </a:pPr>
              <a:r>
                <a:rPr sz="3600"/>
                <a:t> 1, 2, 3</a:t>
              </a:r>
            </a:p>
          </p:txBody>
        </p:sp>
        <p:pic>
          <p:nvPicPr>
            <p:cNvPr id="519" name="pasted-image.tif"/>
            <p:cNvPicPr/>
            <p:nvPr/>
          </p:nvPicPr>
          <p:blipFill>
            <a:blip r:embed="rId2">
              <a:extLst/>
            </a:blip>
            <a:stretch>
              <a:fillRect/>
            </a:stretch>
          </p:blipFill>
          <p:spPr>
            <a:xfrm>
              <a:off x="0" y="337973"/>
              <a:ext cx="944574" cy="944574"/>
            </a:xfrm>
            <a:prstGeom prst="rect">
              <a:avLst/>
            </a:prstGeom>
            <a:ln w="12700" cap="flat">
              <a:noFill/>
              <a:miter lim="400000"/>
            </a:ln>
            <a:effectLst/>
          </p:spPr>
        </p:pic>
        <p:sp>
          <p:nvSpPr>
            <p:cNvPr id="520" name="Shape 520"/>
            <p:cNvSpPr/>
            <p:nvPr/>
          </p:nvSpPr>
          <p:spPr>
            <a:xfrm>
              <a:off x="240589" y="1134109"/>
              <a:ext cx="463396" cy="787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b="1" sz="4500">
                  <a:latin typeface="Helvetica"/>
                  <a:ea typeface="Helvetica"/>
                  <a:cs typeface="Helvetica"/>
                  <a:sym typeface="Helvetica"/>
                </a:defRPr>
              </a:lvl1pPr>
            </a:lstStyle>
            <a:p>
              <a:pPr lvl="0">
                <a:defRPr b="0" sz="1800"/>
              </a:pPr>
              <a:r>
                <a:rPr b="1" sz="4500"/>
                <a:t>?</a:t>
              </a:r>
            </a:p>
          </p:txBody>
        </p:sp>
      </p:gr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513">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513">
                                            <p:txEl>
                                              <p:pRg st="0" end="0"/>
                                            </p:txEl>
                                          </p:spTgt>
                                        </p:tgtEl>
                                        <p:attrNameLst>
                                          <p:attrName>style.visibility</p:attrName>
                                        </p:attrNameLst>
                                      </p:cBhvr>
                                      <p:to>
                                        <p:strVal val="visible"/>
                                      </p:to>
                                    </p:set>
                                  </p:childTnLst>
                                </p:cTn>
                              </p:par>
                            </p:childTnLst>
                          </p:cTn>
                        </p:par>
                        <p:par>
                          <p:cTn id="9" fill="hold">
                            <p:stCondLst>
                              <p:cond delay="0"/>
                            </p:stCondLst>
                            <p:childTnLst>
                              <p:par>
                                <p:cTn id="10" nodeType="afterEffect" presetClass="entr" presetSubtype="0" presetID="1" grpId="2" fill="hold">
                                  <p:stCondLst>
                                    <p:cond delay="0"/>
                                  </p:stCondLst>
                                  <p:iterate type="el" backwards="0">
                                    <p:tmAbs val="0"/>
                                  </p:iterate>
                                  <p:childTnLst>
                                    <p:set>
                                      <p:cBhvr>
                                        <p:cTn id="11" fill="hold"/>
                                        <p:tgtEl>
                                          <p:spTgt spid="51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1" grpId="3" fill="hold">
                                  <p:stCondLst>
                                    <p:cond delay="0"/>
                                  </p:stCondLst>
                                  <p:iterate type="el" backwards="0">
                                    <p:tmAbs val="0"/>
                                  </p:iterate>
                                  <p:childTnLst>
                                    <p:set>
                                      <p:cBhvr>
                                        <p:cTn id="15" fill="hold"/>
                                        <p:tgtEl>
                                          <p:spTgt spid="516"/>
                                        </p:tgtEl>
                                        <p:attrNameLst>
                                          <p:attrName>style.visibility</p:attrName>
                                        </p:attrNameLst>
                                      </p:cBhvr>
                                      <p:to>
                                        <p:strVal val="visible"/>
                                      </p:to>
                                    </p:set>
                                  </p:childTnLst>
                                </p:cTn>
                              </p:par>
                            </p:childTnLst>
                          </p:cTn>
                        </p:par>
                        <p:par>
                          <p:cTn id="16" fill="hold">
                            <p:stCondLst>
                              <p:cond delay="0"/>
                            </p:stCondLst>
                            <p:childTnLst>
                              <p:par>
                                <p:cTn id="17" nodeType="afterEffect" presetClass="entr" presetSubtype="0" presetID="1" grpId="1" fill="hold">
                                  <p:stCondLst>
                                    <p:cond delay="0"/>
                                  </p:stCondLst>
                                  <p:iterate type="el" backwards="0">
                                    <p:tmAbs val="0"/>
                                  </p:iterate>
                                  <p:childTnLst>
                                    <p:set>
                                      <p:cBhvr>
                                        <p:cTn id="18" fill="hold"/>
                                        <p:tgtEl>
                                          <p:spTgt spid="51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1" fill="hold">
                                  <p:stCondLst>
                                    <p:cond delay="0"/>
                                  </p:stCondLst>
                                  <p:iterate type="el" backwards="0">
                                    <p:tmAbs val="0"/>
                                  </p:iterate>
                                  <p:childTnLst>
                                    <p:set>
                                      <p:cBhvr>
                                        <p:cTn id="22" fill="hold"/>
                                        <p:tgtEl>
                                          <p:spTgt spid="513">
                                            <p:txEl>
                                              <p:pRg st="2" end="2"/>
                                            </p:txEl>
                                          </p:spTgt>
                                        </p:tgtEl>
                                        <p:attrNameLst>
                                          <p:attrName>style.visibility</p:attrName>
                                        </p:attrNameLst>
                                      </p:cBhvr>
                                      <p:to>
                                        <p:strVal val="visible"/>
                                      </p:to>
                                    </p:set>
                                  </p:childTnLst>
                                </p:cTn>
                              </p:par>
                            </p:childTnLst>
                          </p:cTn>
                        </p:par>
                        <p:par>
                          <p:cTn id="23" fill="hold">
                            <p:stCondLst>
                              <p:cond delay="0"/>
                            </p:stCondLst>
                            <p:childTnLst>
                              <p:par>
                                <p:cTn id="24" nodeType="afterEffect" presetClass="entr" presetSubtype="0" presetID="1" grpId="4" fill="hold">
                                  <p:stCondLst>
                                    <p:cond delay="0"/>
                                  </p:stCondLst>
                                  <p:iterate type="el" backwards="0">
                                    <p:tmAbs val="0"/>
                                  </p:iterate>
                                  <p:childTnLst>
                                    <p:set>
                                      <p:cBhvr>
                                        <p:cTn id="25" fill="hold"/>
                                        <p:tgtEl>
                                          <p:spTgt spid="51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nodeType="clickEffect" presetClass="entr" presetSubtype="0" presetID="1" grpId="1" fill="hold">
                                  <p:stCondLst>
                                    <p:cond delay="0"/>
                                  </p:stCondLst>
                                  <p:iterate type="el" backwards="0">
                                    <p:tmAbs val="0"/>
                                  </p:iterate>
                                  <p:childTnLst>
                                    <p:set>
                                      <p:cBhvr>
                                        <p:cTn id="29" fill="hold"/>
                                        <p:tgtEl>
                                          <p:spTgt spid="513">
                                            <p:txEl>
                                              <p:pRg st="3" end="3"/>
                                            </p:txEl>
                                          </p:spTgt>
                                        </p:tgtEl>
                                        <p:attrNameLst>
                                          <p:attrName>style.visibility</p:attrName>
                                        </p:attrNameLst>
                                      </p:cBhvr>
                                      <p:to>
                                        <p:strVal val="visible"/>
                                      </p:to>
                                    </p:set>
                                  </p:childTnLst>
                                </p:cTn>
                              </p:par>
                            </p:childTnLst>
                          </p:cTn>
                        </p:par>
                        <p:par>
                          <p:cTn id="30" fill="hold">
                            <p:stCondLst>
                              <p:cond delay="0"/>
                            </p:stCondLst>
                            <p:childTnLst>
                              <p:par>
                                <p:cTn id="31" nodeType="afterEffect" presetClass="entr" presetSubtype="0" presetID="1" grpId="5" fill="hold">
                                  <p:stCondLst>
                                    <p:cond delay="0"/>
                                  </p:stCondLst>
                                  <p:iterate type="el" backwards="0">
                                    <p:tmAbs val="0"/>
                                  </p:iterate>
                                  <p:childTnLst>
                                    <p:set>
                                      <p:cBhvr>
                                        <p:cTn id="32" fill="hold"/>
                                        <p:tgtEl>
                                          <p:spTgt spid="5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nodeType="clickEffect" presetClass="entr" presetSubtype="0" presetID="1" grpId="1" fill="hold">
                                  <p:stCondLst>
                                    <p:cond delay="0"/>
                                  </p:stCondLst>
                                  <p:iterate type="el" backwards="0">
                                    <p:tmAbs val="0"/>
                                  </p:iterate>
                                  <p:childTnLst>
                                    <p:set>
                                      <p:cBhvr>
                                        <p:cTn id="36" fill="hold"/>
                                        <p:tgtEl>
                                          <p:spTgt spid="513">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nodeType="clickEffect" presetClass="entr" presetSubtype="0" presetID="1" grpId="1" fill="hold">
                                  <p:stCondLst>
                                    <p:cond delay="0"/>
                                  </p:stCondLst>
                                  <p:iterate type="el" backwards="0">
                                    <p:tmAbs val="0"/>
                                  </p:iterate>
                                  <p:childTnLst>
                                    <p:set>
                                      <p:cBhvr>
                                        <p:cTn id="40" fill="hold"/>
                                        <p:tgtEl>
                                          <p:spTgt spid="513">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17" grpId="4"/>
      <p:bldP build="whole" bldLvl="1" animBg="1" rev="0" advAuto="0" spid="521" grpId="5"/>
      <p:bldP build="p" bldLvl="5" animBg="1" rev="0" advAuto="0" spid="513" grpId="1"/>
      <p:bldP build="whole" bldLvl="1" animBg="1" rev="0" advAuto="0" spid="516" grpId="3"/>
      <p:bldP build="whole" bldLvl="1" animBg="1" rev="0" advAuto="0" spid="515" grpId="2"/>
    </p:bldLst>
  </p:timing>
</p:sld>
</file>

<file path=ppt/slides/slide7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3" name="Shape 523"/>
          <p:cNvSpPr/>
          <p:nvPr>
            <p:ph type="title"/>
          </p:nvPr>
        </p:nvSpPr>
        <p:spPr>
          <a:prstGeom prst="rect">
            <a:avLst/>
          </a:prstGeom>
        </p:spPr>
        <p:txBody>
          <a:bodyPr/>
          <a:lstStyle/>
          <a:p>
            <a:pPr lvl="0" defTabSz="490727">
              <a:defRPr sz="1800"/>
            </a:pPr>
            <a:r>
              <a:rPr sz="6719"/>
              <a:t>CCSS Reading </a:t>
            </a:r>
            <a:endParaRPr sz="6719"/>
          </a:p>
          <a:p>
            <a:pPr lvl="0" defTabSz="490727">
              <a:defRPr sz="1800"/>
            </a:pPr>
            <a:r>
              <a:rPr sz="6719"/>
              <a:t>Anchor Standard #1</a:t>
            </a:r>
          </a:p>
        </p:txBody>
      </p:sp>
      <p:sp>
        <p:nvSpPr>
          <p:cNvPr id="524" name="Shape 524"/>
          <p:cNvSpPr/>
          <p:nvPr>
            <p:ph type="body" idx="1"/>
          </p:nvPr>
        </p:nvSpPr>
        <p:spPr>
          <a:xfrm>
            <a:off x="1016000" y="2063750"/>
            <a:ext cx="9042946" cy="6286500"/>
          </a:xfrm>
          <a:prstGeom prst="rect">
            <a:avLst/>
          </a:prstGeom>
        </p:spPr>
        <p:txBody>
          <a:bodyPr/>
          <a:lstStyle/>
          <a:p>
            <a:pPr lvl="0">
              <a:defRPr sz="1800"/>
            </a:pPr>
            <a:r>
              <a:rPr sz="3600"/>
              <a:t>Read closely to determine what the text says explicitly and make logical inferences from it.</a:t>
            </a:r>
            <a:endParaRPr sz="3600"/>
          </a:p>
          <a:p>
            <a:pPr lvl="0">
              <a:defRPr sz="1800"/>
            </a:pPr>
            <a:r>
              <a:rPr sz="3600"/>
              <a:t>Cite specific evidence to support conclusions.</a:t>
            </a:r>
          </a:p>
        </p:txBody>
      </p:sp>
      <p:sp>
        <p:nvSpPr>
          <p:cNvPr id="525" name="Shape 525"/>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grpSp>
        <p:nvGrpSpPr>
          <p:cNvPr id="528" name="Group 528"/>
          <p:cNvGrpSpPr/>
          <p:nvPr/>
        </p:nvGrpSpPr>
        <p:grpSpPr>
          <a:xfrm>
            <a:off x="9565460" y="2916942"/>
            <a:ext cx="4040381" cy="2705401"/>
            <a:chOff x="0" y="0"/>
            <a:chExt cx="4040379" cy="2705400"/>
          </a:xfrm>
        </p:grpSpPr>
        <p:pic>
          <p:nvPicPr>
            <p:cNvPr id="526" name="pasted-image.tif"/>
            <p:cNvPicPr/>
            <p:nvPr/>
          </p:nvPicPr>
          <p:blipFill>
            <a:blip r:embed="rId2">
              <a:extLst/>
            </a:blip>
            <a:srcRect l="0" t="0" r="0" b="10721"/>
            <a:stretch>
              <a:fillRect/>
            </a:stretch>
          </p:blipFill>
          <p:spPr>
            <a:xfrm>
              <a:off x="0" y="-1"/>
              <a:ext cx="4040380" cy="2705402"/>
            </a:xfrm>
            <a:prstGeom prst="rect">
              <a:avLst/>
            </a:prstGeom>
            <a:ln w="12700" cap="flat">
              <a:noFill/>
              <a:miter lim="400000"/>
            </a:ln>
            <a:effectLst/>
          </p:spPr>
        </p:pic>
        <p:sp>
          <p:nvSpPr>
            <p:cNvPr id="527" name="Shape 527"/>
            <p:cNvSpPr/>
            <p:nvPr/>
          </p:nvSpPr>
          <p:spPr>
            <a:xfrm>
              <a:off x="979067" y="1921111"/>
              <a:ext cx="731190" cy="99709"/>
            </a:xfrm>
            <a:prstGeom prst="rect">
              <a:avLst/>
            </a:prstGeom>
            <a:solidFill>
              <a:srgbClr val="FFFFFF"/>
            </a:solidFill>
            <a:ln w="12700" cap="flat">
              <a:noFill/>
              <a:miter lim="400000"/>
            </a:ln>
            <a:effectLst/>
          </p:spPr>
          <p:txBody>
            <a:bodyPr wrap="square" lIns="0" tIns="0" rIns="0" bIns="0" numCol="1" anchor="ctr">
              <a:noAutofit/>
            </a:bodyPr>
            <a:lstStyle/>
            <a:p>
              <a:pPr lvl="0">
                <a:defRPr sz="2400"/>
              </a:pPr>
            </a:p>
          </p:txBody>
        </p:sp>
      </p:grpSp>
      <p:pic>
        <p:nvPicPr>
          <p:cNvPr id="529" name="pasted-image.tif"/>
          <p:cNvPicPr/>
          <p:nvPr/>
        </p:nvPicPr>
        <p:blipFill>
          <a:blip r:embed="rId3">
            <a:extLst/>
          </a:blip>
          <a:srcRect l="17578" t="11839" r="21561" b="14059"/>
          <a:stretch>
            <a:fillRect/>
          </a:stretch>
        </p:blipFill>
        <p:spPr>
          <a:xfrm>
            <a:off x="9112448" y="5935785"/>
            <a:ext cx="3276097" cy="2632091"/>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524">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524">
                                            <p:txEl>
                                              <p:pRg st="0" end="0"/>
                                            </p:txEl>
                                          </p:spTgt>
                                        </p:tgtEl>
                                        <p:attrNameLst>
                                          <p:attrName>style.visibility</p:attrName>
                                        </p:attrNameLst>
                                      </p:cBhvr>
                                      <p:to>
                                        <p:strVal val="visible"/>
                                      </p:to>
                                    </p:set>
                                  </p:childTnLst>
                                </p:cTn>
                              </p:par>
                            </p:childTnLst>
                          </p:cTn>
                        </p:par>
                        <p:par>
                          <p:cTn id="9" fill="hold">
                            <p:stCondLst>
                              <p:cond delay="0"/>
                            </p:stCondLst>
                            <p:childTnLst>
                              <p:par>
                                <p:cTn id="10" nodeType="afterEffect" presetClass="entr" presetSubtype="0" presetID="1" grpId="2" fill="hold">
                                  <p:stCondLst>
                                    <p:cond delay="0"/>
                                  </p:stCondLst>
                                  <p:iterate type="el" backwards="0">
                                    <p:tmAbs val="0"/>
                                  </p:iterate>
                                  <p:childTnLst>
                                    <p:set>
                                      <p:cBhvr>
                                        <p:cTn id="11" fill="hold"/>
                                        <p:tgtEl>
                                          <p:spTgt spid="52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1" grpId="1" fill="hold">
                                  <p:stCondLst>
                                    <p:cond delay="0"/>
                                  </p:stCondLst>
                                  <p:iterate type="el" backwards="0">
                                    <p:tmAbs val="0"/>
                                  </p:iterate>
                                  <p:childTnLst>
                                    <p:set>
                                      <p:cBhvr>
                                        <p:cTn id="15" fill="hold"/>
                                        <p:tgtEl>
                                          <p:spTgt spid="524">
                                            <p:txEl>
                                              <p:pRg st="1" end="1"/>
                                            </p:txEl>
                                          </p:spTgt>
                                        </p:tgtEl>
                                        <p:attrNameLst>
                                          <p:attrName>style.visibility</p:attrName>
                                        </p:attrNameLst>
                                      </p:cBhvr>
                                      <p:to>
                                        <p:strVal val="visible"/>
                                      </p:to>
                                    </p:set>
                                  </p:childTnLst>
                                </p:cTn>
                              </p:par>
                            </p:childTnLst>
                          </p:cTn>
                        </p:par>
                        <p:par>
                          <p:cTn id="16" fill="hold">
                            <p:stCondLst>
                              <p:cond delay="0"/>
                            </p:stCondLst>
                            <p:childTnLst>
                              <p:par>
                                <p:cTn id="17" nodeType="afterEffect" presetClass="entr" presetSubtype="0" presetID="1" grpId="3" fill="hold">
                                  <p:stCondLst>
                                    <p:cond delay="0"/>
                                  </p:stCondLst>
                                  <p:iterate type="el" backwards="0">
                                    <p:tmAbs val="0"/>
                                  </p:iterate>
                                  <p:childTnLst>
                                    <p:set>
                                      <p:cBhvr>
                                        <p:cTn id="18" fill="hold"/>
                                        <p:tgtEl>
                                          <p:spTgt spid="5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29" grpId="3"/>
      <p:bldP build="p" bldLvl="5" animBg="1" rev="0" advAuto="0" spid="524" grpId="1"/>
      <p:bldP build="whole" bldLvl="1" animBg="1" rev="0" advAuto="0" spid="528" grpId="2"/>
    </p:bldLst>
  </p:timing>
</p:sld>
</file>

<file path=ppt/slides/slide7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31" name="Village Life-filtered.jpeg"/>
          <p:cNvPicPr/>
          <p:nvPr/>
        </p:nvPicPr>
        <p:blipFill>
          <a:blip r:embed="rId2">
            <a:extLst/>
          </a:blip>
          <a:stretch>
            <a:fillRect/>
          </a:stretch>
        </p:blipFill>
        <p:spPr>
          <a:xfrm>
            <a:off x="4302197" y="366159"/>
            <a:ext cx="4400406" cy="3361910"/>
          </a:xfrm>
          <a:prstGeom prst="rect">
            <a:avLst/>
          </a:prstGeom>
          <a:ln w="12700">
            <a:miter lim="400000"/>
          </a:ln>
        </p:spPr>
      </p:pic>
      <p:graphicFrame>
        <p:nvGraphicFramePr>
          <p:cNvPr id="532" name="Table 532"/>
          <p:cNvGraphicFramePr/>
          <p:nvPr/>
        </p:nvGraphicFramePr>
        <p:xfrm>
          <a:off x="741089" y="4445000"/>
          <a:ext cx="11535322" cy="4257192"/>
        </p:xfrm>
        <a:graphic xmlns:a="http://schemas.openxmlformats.org/drawingml/2006/main">
          <a:graphicData uri="http://schemas.openxmlformats.org/drawingml/2006/table">
            <a:tbl>
              <a:tblPr firstCol="0" firstRow="0" lastCol="0" lastRow="0" bandCol="0" bandRow="0" rtl="0">
                <a:tableStyleId>{33BA23B1-9221-436E-865A-0063620EA4FD}</a:tableStyleId>
              </a:tblPr>
              <a:tblGrid>
                <a:gridCol w="5604349"/>
                <a:gridCol w="5918271"/>
              </a:tblGrid>
              <a:tr h="1468173">
                <a:tc>
                  <a:txBody>
                    <a:bodyPr/>
                    <a:lstStyle/>
                    <a:p>
                      <a:pPr lvl="0" algn="ctr" defTabSz="914400">
                        <a:defRPr sz="1800"/>
                      </a:pPr>
                      <a:r>
                        <a:rPr b="1" sz="2600">
                          <a:latin typeface="Helvetica"/>
                          <a:ea typeface="Helvetica"/>
                          <a:cs typeface="Helvetica"/>
                          <a:sym typeface="Helvetica"/>
                        </a:rPr>
                        <a:t>What’s going on in this picture?</a:t>
                      </a:r>
                    </a:p>
                  </a:txBody>
                  <a:tcPr marL="50800" marR="50800" marT="50800" marB="50800" anchor="ctr" anchorCtr="0" horzOverflow="overflow">
                    <a:lnL w="12700">
                      <a:solidFill>
                        <a:srgbClr val="010101"/>
                      </a:solidFill>
                      <a:miter lim="400000"/>
                    </a:lnL>
                    <a:lnR w="12700">
                      <a:solidFill>
                        <a:srgbClr val="010101"/>
                      </a:solidFill>
                      <a:miter lim="400000"/>
                    </a:lnR>
                    <a:lnT w="12700">
                      <a:solidFill>
                        <a:srgbClr val="010101"/>
                      </a:solidFill>
                      <a:miter lim="400000"/>
                    </a:lnT>
                    <a:lnB w="12700">
                      <a:solidFill>
                        <a:srgbClr val="010101"/>
                      </a:solidFill>
                      <a:miter lim="400000"/>
                    </a:lnB>
                    <a:noFill/>
                  </a:tcPr>
                </a:tc>
                <a:tc>
                  <a:txBody>
                    <a:bodyPr/>
                    <a:lstStyle/>
                    <a:p>
                      <a:pPr lvl="0" algn="ctr" defTabSz="914400">
                        <a:defRPr sz="1800"/>
                      </a:pPr>
                      <a:r>
                        <a:rPr b="1" sz="2600">
                          <a:latin typeface="Helvetica"/>
                          <a:ea typeface="Helvetica"/>
                          <a:cs typeface="Helvetica"/>
                          <a:sym typeface="Helvetica"/>
                        </a:rPr>
                        <a:t>See, Wonder, Think</a:t>
                      </a:r>
                    </a:p>
                  </a:txBody>
                  <a:tcPr marL="50800" marR="50800" marT="50800" marB="50800" anchor="ctr" anchorCtr="0" horzOverflow="overflow">
                    <a:lnL w="12700">
                      <a:solidFill>
                        <a:srgbClr val="010101"/>
                      </a:solidFill>
                      <a:miter lim="400000"/>
                    </a:lnL>
                    <a:lnR w="12700">
                      <a:solidFill>
                        <a:srgbClr val="010101"/>
                      </a:solidFill>
                      <a:miter lim="400000"/>
                    </a:lnR>
                    <a:lnT w="12700">
                      <a:solidFill>
                        <a:srgbClr val="010101"/>
                      </a:solidFill>
                      <a:miter lim="400000"/>
                    </a:lnT>
                    <a:lnB w="12700">
                      <a:solidFill>
                        <a:srgbClr val="010101"/>
                      </a:solidFill>
                      <a:miter lim="400000"/>
                    </a:lnB>
                    <a:noFill/>
                  </a:tcPr>
                </a:tc>
              </a:tr>
              <a:tr h="1032837">
                <a:tc>
                  <a:txBody>
                    <a:bodyPr/>
                    <a:lstStyle/>
                    <a:p>
                      <a:pPr lvl="0" algn="ctr" defTabSz="914400">
                        <a:defRPr sz="1800"/>
                      </a:pPr>
                      <a:r>
                        <a:rPr sz="2600">
                          <a:sym typeface="Helvetica Light"/>
                        </a:rPr>
                        <a:t>Inference followed by evidence</a:t>
                      </a:r>
                    </a:p>
                  </a:txBody>
                  <a:tcPr marL="50800" marR="50800" marT="50800" marB="50800" anchor="ctr" anchorCtr="0" horzOverflow="overflow">
                    <a:lnL w="12700">
                      <a:solidFill>
                        <a:srgbClr val="010101"/>
                      </a:solidFill>
                      <a:miter lim="400000"/>
                    </a:lnL>
                    <a:lnR w="12700">
                      <a:solidFill>
                        <a:srgbClr val="010101"/>
                      </a:solidFill>
                      <a:miter lim="400000"/>
                    </a:lnR>
                    <a:lnT w="12700">
                      <a:solidFill>
                        <a:srgbClr val="010101"/>
                      </a:solidFill>
                      <a:miter lim="400000"/>
                    </a:lnT>
                    <a:lnB w="12700">
                      <a:solidFill>
                        <a:srgbClr val="010101"/>
                      </a:solidFill>
                      <a:miter lim="400000"/>
                    </a:lnB>
                    <a:noFill/>
                  </a:tcPr>
                </a:tc>
                <a:tc>
                  <a:txBody>
                    <a:bodyPr/>
                    <a:lstStyle/>
                    <a:p>
                      <a:pPr lvl="0" algn="ctr" defTabSz="914400">
                        <a:defRPr sz="1800"/>
                      </a:pPr>
                      <a:r>
                        <a:rPr sz="2600">
                          <a:sym typeface="Helvetica Light"/>
                        </a:rPr>
                        <a:t>Evidence then inference</a:t>
                      </a:r>
                    </a:p>
                  </a:txBody>
                  <a:tcPr marL="50800" marR="50800" marT="50800" marB="50800" anchor="ctr" anchorCtr="0" horzOverflow="overflow">
                    <a:lnL w="12700">
                      <a:solidFill>
                        <a:srgbClr val="010101"/>
                      </a:solidFill>
                      <a:miter lim="400000"/>
                    </a:lnL>
                    <a:lnR w="12700">
                      <a:solidFill>
                        <a:srgbClr val="010101"/>
                      </a:solidFill>
                      <a:miter lim="400000"/>
                    </a:lnR>
                    <a:lnT w="12700">
                      <a:solidFill>
                        <a:srgbClr val="010101"/>
                      </a:solidFill>
                      <a:miter lim="400000"/>
                    </a:lnT>
                    <a:lnB w="12700">
                      <a:solidFill>
                        <a:srgbClr val="010101"/>
                      </a:solidFill>
                      <a:miter lim="400000"/>
                    </a:lnB>
                    <a:noFill/>
                  </a:tcPr>
                </a:tc>
              </a:tr>
              <a:tr h="1743480">
                <a:tc>
                  <a:txBody>
                    <a:bodyPr/>
                    <a:lstStyle/>
                    <a:p>
                      <a:pPr lvl="0" algn="ctr" defTabSz="914400">
                        <a:defRPr sz="1800"/>
                      </a:pPr>
                      <a:r>
                        <a:rPr sz="2600">
                          <a:sym typeface="Helvetica Light"/>
                        </a:rPr>
                        <a:t>“I think the tall woman is angry because her arms are crossed.”</a:t>
                      </a:r>
                    </a:p>
                  </a:txBody>
                  <a:tcPr marL="50800" marR="50800" marT="50800" marB="50800" anchor="ctr" anchorCtr="0" horzOverflow="overflow">
                    <a:lnL w="12700">
                      <a:solidFill>
                        <a:srgbClr val="010101"/>
                      </a:solidFill>
                      <a:miter lim="400000"/>
                    </a:lnL>
                    <a:lnR w="12700">
                      <a:solidFill>
                        <a:srgbClr val="010101"/>
                      </a:solidFill>
                      <a:miter lim="400000"/>
                    </a:lnR>
                    <a:lnT w="12700">
                      <a:solidFill>
                        <a:srgbClr val="010101"/>
                      </a:solidFill>
                      <a:miter lim="400000"/>
                    </a:lnT>
                    <a:lnB w="12700">
                      <a:solidFill>
                        <a:srgbClr val="010101"/>
                      </a:solidFill>
                      <a:miter lim="400000"/>
                    </a:lnB>
                    <a:noFill/>
                  </a:tcPr>
                </a:tc>
                <a:tc>
                  <a:txBody>
                    <a:bodyPr/>
                    <a:lstStyle/>
                    <a:p>
                      <a:pPr lvl="0" algn="ctr" defTabSz="914400">
                        <a:defRPr sz="1800"/>
                      </a:pPr>
                      <a:r>
                        <a:rPr sz="2600">
                          <a:sym typeface="Helvetica Light"/>
                        </a:rPr>
                        <a:t>“I see a tall woman with arms crossed.
I wonder how she is feeling.
I think she is angry.”</a:t>
                      </a:r>
                    </a:p>
                  </a:txBody>
                  <a:tcPr marL="50800" marR="50800" marT="50800" marB="50800" anchor="ctr" anchorCtr="0" horzOverflow="overflow">
                    <a:lnL w="12700">
                      <a:solidFill>
                        <a:srgbClr val="010101"/>
                      </a:solidFill>
                      <a:miter lim="400000"/>
                    </a:lnL>
                    <a:lnR w="12700">
                      <a:solidFill>
                        <a:srgbClr val="010101"/>
                      </a:solidFill>
                      <a:miter lim="400000"/>
                    </a:lnR>
                    <a:lnT w="12700">
                      <a:solidFill>
                        <a:srgbClr val="010101"/>
                      </a:solidFill>
                      <a:miter lim="400000"/>
                    </a:lnT>
                    <a:lnB w="12700">
                      <a:solidFill>
                        <a:srgbClr val="010101"/>
                      </a:solidFill>
                      <a:miter lim="400000"/>
                    </a:lnB>
                    <a:noFill/>
                  </a:tcPr>
                </a:tc>
              </a:tr>
            </a:tbl>
          </a:graphicData>
        </a:graphic>
      </p:graphicFrame>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53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32" grpId="1"/>
    </p:bldLst>
  </p:timing>
</p:sld>
</file>

<file path=ppt/slides/slide7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536" name="Group 536"/>
          <p:cNvGrpSpPr/>
          <p:nvPr/>
        </p:nvGrpSpPr>
        <p:grpSpPr>
          <a:xfrm>
            <a:off x="1122046" y="784150"/>
            <a:ext cx="10984188" cy="6878278"/>
            <a:chOff x="0" y="0"/>
            <a:chExt cx="10984186" cy="6878277"/>
          </a:xfrm>
        </p:grpSpPr>
        <p:pic>
          <p:nvPicPr>
            <p:cNvPr id="534" name="pasted-image.tif"/>
            <p:cNvPicPr/>
            <p:nvPr/>
          </p:nvPicPr>
          <p:blipFill>
            <a:blip r:embed="rId2">
              <a:extLst/>
            </a:blip>
            <a:srcRect l="0" t="13328" r="0" b="0"/>
            <a:stretch>
              <a:fillRect/>
            </a:stretch>
          </p:blipFill>
          <p:spPr>
            <a:xfrm>
              <a:off x="0" y="0"/>
              <a:ext cx="10984187" cy="6878278"/>
            </a:xfrm>
            <a:prstGeom prst="rect">
              <a:avLst/>
            </a:prstGeom>
            <a:ln w="12700" cap="flat">
              <a:noFill/>
              <a:miter lim="400000"/>
            </a:ln>
            <a:effectLst/>
          </p:spPr>
        </p:pic>
        <p:sp>
          <p:nvSpPr>
            <p:cNvPr id="535" name="Shape 535"/>
            <p:cNvSpPr/>
            <p:nvPr/>
          </p:nvSpPr>
          <p:spPr>
            <a:xfrm rot="1414189">
              <a:off x="8200765" y="3903628"/>
              <a:ext cx="746670" cy="295463"/>
            </a:xfrm>
            <a:prstGeom prst="rect">
              <a:avLst/>
            </a:prstGeom>
            <a:solidFill>
              <a:srgbClr val="F4F4F4"/>
            </a:solidFill>
            <a:ln w="12700" cap="flat">
              <a:noFill/>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defRPr sz="2400">
                  <a:solidFill>
                    <a:srgbClr val="FFFFFF"/>
                  </a:solidFill>
                </a:defRPr>
              </a:pPr>
            </a:p>
          </p:txBody>
        </p:sp>
      </p:grpSp>
      <p:sp>
        <p:nvSpPr>
          <p:cNvPr id="537" name="Shape 537"/>
          <p:cNvSpPr/>
          <p:nvPr/>
        </p:nvSpPr>
        <p:spPr>
          <a:xfrm>
            <a:off x="1660934" y="7334250"/>
            <a:ext cx="432353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373737"/>
                </a:solidFill>
                <a:latin typeface="Helvetica"/>
                <a:ea typeface="Helvetica"/>
                <a:cs typeface="Helvetica"/>
                <a:sym typeface="Helvetica"/>
              </a:defRPr>
            </a:lvl1pPr>
          </a:lstStyle>
          <a:p>
            <a:pPr lvl="0">
              <a:defRPr b="0" sz="1800">
                <a:solidFill>
                  <a:srgbClr val="000000"/>
                </a:solidFill>
              </a:defRPr>
            </a:pPr>
            <a:r>
              <a:rPr b="1" sz="3600">
                <a:solidFill>
                  <a:srgbClr val="373737"/>
                </a:solidFill>
              </a:rPr>
              <a:t>See, Wonder, Think</a:t>
            </a:r>
          </a:p>
        </p:txBody>
      </p:sp>
      <p:sp>
        <p:nvSpPr>
          <p:cNvPr id="538" name="Shape 538"/>
          <p:cNvSpPr/>
          <p:nvPr/>
        </p:nvSpPr>
        <p:spPr>
          <a:xfrm>
            <a:off x="7393620" y="7327900"/>
            <a:ext cx="4465961"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b="1" sz="3600">
                <a:solidFill>
                  <a:srgbClr val="474747"/>
                </a:solidFill>
                <a:latin typeface="Helvetica"/>
                <a:ea typeface="Helvetica"/>
                <a:cs typeface="Helvetica"/>
                <a:sym typeface="Helvetica"/>
              </a:rPr>
              <a:t>What’s Going On in</a:t>
            </a:r>
            <a:endParaRPr b="1" sz="3600">
              <a:solidFill>
                <a:srgbClr val="474747"/>
              </a:solidFill>
              <a:latin typeface="Helvetica"/>
              <a:ea typeface="Helvetica"/>
              <a:cs typeface="Helvetica"/>
              <a:sym typeface="Helvetica"/>
            </a:endParaRPr>
          </a:p>
          <a:p>
            <a:pPr lvl="0">
              <a:defRPr sz="1800"/>
            </a:pPr>
            <a:r>
              <a:rPr b="1" sz="3600">
                <a:solidFill>
                  <a:srgbClr val="474747"/>
                </a:solidFill>
                <a:latin typeface="Helvetica"/>
                <a:ea typeface="Helvetica"/>
                <a:cs typeface="Helvetica"/>
                <a:sym typeface="Helvetica"/>
              </a:rPr>
              <a:t>this Picture?</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5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53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37" grpId="1"/>
      <p:bldP build="whole" bldLvl="1" animBg="1" rev="0" advAuto="0" spid="538" grpId="2"/>
    </p:bldLst>
  </p:timing>
</p:sld>
</file>

<file path=ppt/slides/slide7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0" name="Shape 540"/>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pic>
        <p:nvPicPr>
          <p:cNvPr id="541" name="pasted-image.tif"/>
          <p:cNvPicPr/>
          <p:nvPr/>
        </p:nvPicPr>
        <p:blipFill>
          <a:blip r:embed="rId2">
            <a:extLst/>
          </a:blip>
          <a:stretch>
            <a:fillRect/>
          </a:stretch>
        </p:blipFill>
        <p:spPr>
          <a:xfrm>
            <a:off x="555690" y="742950"/>
            <a:ext cx="11893420" cy="7843229"/>
          </a:xfrm>
          <a:prstGeom prst="rect">
            <a:avLst/>
          </a:prstGeom>
          <a:ln w="12700">
            <a:miter lim="400000"/>
          </a:ln>
        </p:spPr>
      </p:pic>
      <p:grpSp>
        <p:nvGrpSpPr>
          <p:cNvPr id="544" name="Group 544"/>
          <p:cNvGrpSpPr/>
          <p:nvPr/>
        </p:nvGrpSpPr>
        <p:grpSpPr>
          <a:xfrm>
            <a:off x="482600" y="2650066"/>
            <a:ext cx="8846101" cy="5113555"/>
            <a:chOff x="0" y="0"/>
            <a:chExt cx="8846100" cy="5113553"/>
          </a:xfrm>
        </p:grpSpPr>
        <p:sp>
          <p:nvSpPr>
            <p:cNvPr id="542" name="Shape 542"/>
            <p:cNvSpPr/>
            <p:nvPr/>
          </p:nvSpPr>
          <p:spPr>
            <a:xfrm>
              <a:off x="4349936" y="2816556"/>
              <a:ext cx="4496165" cy="2296998"/>
            </a:xfrm>
            <a:custGeom>
              <a:avLst/>
              <a:gdLst/>
              <a:ahLst/>
              <a:cxnLst>
                <a:cxn ang="0">
                  <a:pos x="wd2" y="hd2"/>
                </a:cxn>
                <a:cxn ang="5400000">
                  <a:pos x="wd2" y="hd2"/>
                </a:cxn>
                <a:cxn ang="10800000">
                  <a:pos x="wd2" y="hd2"/>
                </a:cxn>
                <a:cxn ang="16200000">
                  <a:pos x="wd2" y="hd2"/>
                </a:cxn>
              </a:cxnLst>
              <a:rect l="0" t="0" r="r" b="b"/>
              <a:pathLst>
                <a:path w="20722" h="16663" fill="norm" stroke="1" extrusionOk="0">
                  <a:moveTo>
                    <a:pt x="438" y="3800"/>
                  </a:moveTo>
                  <a:cubicBezTo>
                    <a:pt x="646" y="2916"/>
                    <a:pt x="996" y="2135"/>
                    <a:pt x="1452" y="1539"/>
                  </a:cubicBezTo>
                  <a:cubicBezTo>
                    <a:pt x="5181" y="-3334"/>
                    <a:pt x="9433" y="4957"/>
                    <a:pt x="13675" y="4600"/>
                  </a:cubicBezTo>
                  <a:cubicBezTo>
                    <a:pt x="16227" y="4385"/>
                    <a:pt x="19251" y="1979"/>
                    <a:pt x="20469" y="5644"/>
                  </a:cubicBezTo>
                  <a:cubicBezTo>
                    <a:pt x="20994" y="7225"/>
                    <a:pt x="20648" y="9124"/>
                    <a:pt x="19924" y="10537"/>
                  </a:cubicBezTo>
                  <a:cubicBezTo>
                    <a:pt x="18319" y="13673"/>
                    <a:pt x="15602" y="14025"/>
                    <a:pt x="13132" y="14808"/>
                  </a:cubicBezTo>
                  <a:cubicBezTo>
                    <a:pt x="9488" y="15964"/>
                    <a:pt x="5604" y="18266"/>
                    <a:pt x="2518" y="14929"/>
                  </a:cubicBezTo>
                  <a:cubicBezTo>
                    <a:pt x="265" y="12492"/>
                    <a:pt x="-606" y="7834"/>
                    <a:pt x="438" y="3800"/>
                  </a:cubicBezTo>
                  <a:close/>
                </a:path>
              </a:pathLst>
            </a:custGeom>
            <a:solidFill>
              <a:srgbClr val="CCCECE"/>
            </a:solidFill>
            <a:ln w="12700" cap="flat">
              <a:noFill/>
              <a:miter lim="400000"/>
            </a:ln>
            <a:effectLst/>
          </p:spPr>
          <p:txBody>
            <a:bodyPr wrap="square" lIns="0" tIns="0" rIns="0" bIns="0" numCol="1" anchor="ctr">
              <a:noAutofit/>
            </a:bodyPr>
            <a:lstStyle/>
            <a:p>
              <a:pPr lvl="0">
                <a:defRPr sz="2400"/>
              </a:pPr>
            </a:p>
          </p:txBody>
        </p:sp>
        <p:sp>
          <p:nvSpPr>
            <p:cNvPr id="543" name="Shape 543"/>
            <p:cNvSpPr/>
            <p:nvPr/>
          </p:nvSpPr>
          <p:spPr>
            <a:xfrm>
              <a:off x="0" y="0"/>
              <a:ext cx="643467" cy="1591734"/>
            </a:xfrm>
            <a:prstGeom prst="rect">
              <a:avLst/>
            </a:prstGeom>
            <a:solidFill>
              <a:srgbClr val="DADADA"/>
            </a:solidFill>
            <a:ln w="12700" cap="flat">
              <a:noFill/>
              <a:miter lim="400000"/>
            </a:ln>
            <a:effectLst/>
          </p:spPr>
          <p:txBody>
            <a:bodyPr wrap="square" lIns="0" tIns="0" rIns="0" bIns="0" numCol="1" anchor="ctr">
              <a:noAutofit/>
            </a:bodyPr>
            <a:lstStyle/>
            <a:p>
              <a:pPr lvl="0">
                <a:defRPr sz="2400"/>
              </a:pPr>
            </a:p>
          </p:txBody>
        </p:sp>
      </p:grpSp>
      <p:grpSp>
        <p:nvGrpSpPr>
          <p:cNvPr id="548" name="Group 548"/>
          <p:cNvGrpSpPr/>
          <p:nvPr/>
        </p:nvGrpSpPr>
        <p:grpSpPr>
          <a:xfrm>
            <a:off x="1794007" y="520766"/>
            <a:ext cx="10838260" cy="3721034"/>
            <a:chOff x="0" y="0"/>
            <a:chExt cx="10838259" cy="3721033"/>
          </a:xfrm>
        </p:grpSpPr>
        <p:sp>
          <p:nvSpPr>
            <p:cNvPr id="545" name="Shape 545"/>
            <p:cNvSpPr/>
            <p:nvPr/>
          </p:nvSpPr>
          <p:spPr>
            <a:xfrm>
              <a:off x="0" y="0"/>
              <a:ext cx="3244275" cy="31765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88"/>
                  </a:moveTo>
                  <a:lnTo>
                    <a:pt x="7892" y="0"/>
                  </a:lnTo>
                  <a:lnTo>
                    <a:pt x="12468" y="4789"/>
                  </a:lnTo>
                  <a:lnTo>
                    <a:pt x="20360" y="9510"/>
                  </a:lnTo>
                  <a:lnTo>
                    <a:pt x="21600" y="20333"/>
                  </a:lnTo>
                  <a:lnTo>
                    <a:pt x="20017" y="21600"/>
                  </a:lnTo>
                  <a:lnTo>
                    <a:pt x="8179" y="21255"/>
                  </a:lnTo>
                  <a:lnTo>
                    <a:pt x="969" y="10201"/>
                  </a:lnTo>
                  <a:lnTo>
                    <a:pt x="0" y="2188"/>
                  </a:lnTo>
                  <a:close/>
                </a:path>
              </a:pathLst>
            </a:custGeom>
            <a:solidFill>
              <a:srgbClr val="DADADA"/>
            </a:solidFill>
            <a:ln w="12700" cap="flat">
              <a:noFill/>
              <a:miter lim="400000"/>
            </a:ln>
            <a:effectLst/>
          </p:spPr>
          <p:txBody>
            <a:bodyPr wrap="square" lIns="0" tIns="0" rIns="0" bIns="0" numCol="1" anchor="ctr">
              <a:noAutofit/>
            </a:bodyPr>
            <a:lstStyle/>
            <a:p>
              <a:pPr lvl="0">
                <a:defRPr sz="2400"/>
              </a:pPr>
            </a:p>
          </p:txBody>
        </p:sp>
        <p:sp>
          <p:nvSpPr>
            <p:cNvPr id="546" name="Shape 546"/>
            <p:cNvSpPr/>
            <p:nvPr/>
          </p:nvSpPr>
          <p:spPr>
            <a:xfrm>
              <a:off x="10194792" y="2129300"/>
              <a:ext cx="643468" cy="1591734"/>
            </a:xfrm>
            <a:prstGeom prst="rect">
              <a:avLst/>
            </a:prstGeom>
            <a:solidFill>
              <a:srgbClr val="DADADA"/>
            </a:solidFill>
            <a:ln w="12700" cap="flat">
              <a:noFill/>
              <a:miter lim="400000"/>
            </a:ln>
            <a:effectLst/>
          </p:spPr>
          <p:txBody>
            <a:bodyPr wrap="square" lIns="0" tIns="0" rIns="0" bIns="0" numCol="1" anchor="ctr">
              <a:noAutofit/>
            </a:bodyPr>
            <a:lstStyle/>
            <a:p>
              <a:pPr lvl="0">
                <a:defRPr sz="2400"/>
              </a:pPr>
            </a:p>
          </p:txBody>
        </p:sp>
        <p:sp>
          <p:nvSpPr>
            <p:cNvPr id="547" name="Shape 547"/>
            <p:cNvSpPr/>
            <p:nvPr/>
          </p:nvSpPr>
          <p:spPr>
            <a:xfrm>
              <a:off x="6664192" y="1324967"/>
              <a:ext cx="1693334" cy="526607"/>
            </a:xfrm>
            <a:prstGeom prst="rect">
              <a:avLst/>
            </a:prstGeom>
            <a:solidFill>
              <a:srgbClr val="DADADA"/>
            </a:solidFill>
            <a:ln w="12700" cap="flat">
              <a:noFill/>
              <a:miter lim="400000"/>
            </a:ln>
            <a:effectLst/>
          </p:spPr>
          <p:txBody>
            <a:bodyPr wrap="square" lIns="0" tIns="0" rIns="0" bIns="0" numCol="1" anchor="ctr">
              <a:noAutofit/>
            </a:bodyPr>
            <a:lstStyle/>
            <a:p>
              <a:pPr lvl="0">
                <a:defRPr sz="2400"/>
              </a:pPr>
            </a:p>
          </p:txBody>
        </p:sp>
      </p:gr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xit" presetSubtype="0" presetID="1" grpId="1" fill="hold">
                                  <p:stCondLst>
                                    <p:cond delay="0"/>
                                  </p:stCondLst>
                                  <p:iterate type="el" backwards="0">
                                    <p:tmAbs val="0"/>
                                  </p:iterate>
                                  <p:childTnLst>
                                    <p:set>
                                      <p:cBhvr>
                                        <p:cTn id="6" fill="hold">
                                          <p:stCondLst>
                                            <p:cond delay="0"/>
                                          </p:stCondLst>
                                        </p:cTn>
                                        <p:tgtEl>
                                          <p:spTgt spid="54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nodeType="clickEffect" presetClass="exit" presetSubtype="0" presetID="1" grpId="2" fill="hold">
                                  <p:stCondLst>
                                    <p:cond delay="0"/>
                                  </p:stCondLst>
                                  <p:iterate type="el" backwards="0">
                                    <p:tmAbs val="0"/>
                                  </p:iterate>
                                  <p:childTnLst>
                                    <p:set>
                                      <p:cBhvr>
                                        <p:cTn id="10" fill="hold">
                                          <p:stCondLst>
                                            <p:cond delay="0"/>
                                          </p:stCondLst>
                                        </p:cTn>
                                        <p:tgtEl>
                                          <p:spTgt spid="54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44" grpId="2"/>
      <p:bldP build="whole" bldLvl="1" animBg="1" rev="0" advAuto="0" spid="548" grpId="1"/>
    </p:bldLst>
  </p:timing>
</p:sld>
</file>

<file path=ppt/slides/slide7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0" name="Shape 550"/>
          <p:cNvSpPr/>
          <p:nvPr>
            <p:ph type="title"/>
          </p:nvPr>
        </p:nvSpPr>
        <p:spPr>
          <a:xfrm>
            <a:off x="1562099" y="2188633"/>
            <a:ext cx="9880601" cy="3302001"/>
          </a:xfrm>
          <a:prstGeom prst="rect">
            <a:avLst/>
          </a:prstGeom>
        </p:spPr>
        <p:txBody>
          <a:bodyPr/>
          <a:lstStyle>
            <a:lvl1pPr>
              <a:defRPr u="sng">
                <a:hlinkClick r:id="rId2" invalidUrl="" action="" tgtFrame="" tooltip="" history="1" highlightClick="0" endSnd="0"/>
              </a:defRPr>
            </a:lvl1pPr>
          </a:lstStyle>
          <a:p>
            <a:pPr lvl="0">
              <a:defRPr sz="1800" u="none"/>
            </a:pPr>
            <a:r>
              <a:rPr sz="8000" u="sng">
                <a:hlinkClick r:id="rId2" invalidUrl="" action="" tgtFrame="" tooltip="" history="1" highlightClick="0" endSnd="0"/>
              </a:rPr>
              <a:t>See, Wonder, Think w/ David Cooper </a:t>
            </a:r>
          </a:p>
        </p:txBody>
      </p:sp>
      <p:sp>
        <p:nvSpPr>
          <p:cNvPr id="551" name="Shape 551"/>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
        <p:nvSpPr>
          <p:cNvPr id="552" name="Shape 552"/>
          <p:cNvSpPr/>
          <p:nvPr/>
        </p:nvSpPr>
        <p:spPr>
          <a:xfrm>
            <a:off x="2035996" y="6503458"/>
            <a:ext cx="8932808"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u="sng">
                <a:hlinkClick r:id="rId3" invalidUrl="" action="" tgtFrame="" tooltip="" history="1" highlightClick="0" endSnd="0"/>
              </a:defRPr>
            </a:lvl1pPr>
          </a:lstStyle>
          <a:p>
            <a:pPr lvl="0">
              <a:defRPr sz="1800" u="none"/>
            </a:pPr>
            <a:r>
              <a:rPr sz="3600" u="sng">
                <a:hlinkClick r:id="rId3" invalidUrl="" action="" tgtFrame="" tooltip="" history="1" highlightClick="0" endSnd="0"/>
              </a:rPr>
              <a:t>https://www.teachingchannel.org/videos/interpreting-ancient-art-getty</a:t>
            </a:r>
          </a:p>
        </p:txBody>
      </p:sp>
    </p:spTree>
  </p:cSld>
  <p:clrMapOvr>
    <a:masterClrMapping/>
  </p:clrMapOvr>
  <p:transition spd="med" advClick="1"/>
</p:sld>
</file>

<file path=ppt/slides/slide7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4" name="Shape 554"/>
          <p:cNvSpPr/>
          <p:nvPr>
            <p:ph type="title"/>
          </p:nvPr>
        </p:nvSpPr>
        <p:spPr>
          <a:prstGeom prst="rect">
            <a:avLst/>
          </a:prstGeom>
        </p:spPr>
        <p:txBody>
          <a:bodyPr/>
          <a:lstStyle>
            <a:lvl1pPr defTabSz="502412">
              <a:defRPr sz="6880"/>
            </a:lvl1pPr>
          </a:lstStyle>
          <a:p>
            <a:pPr lvl="0">
              <a:defRPr sz="1800"/>
            </a:pPr>
            <a:r>
              <a:rPr sz="6880"/>
              <a:t>Where can you get images?</a:t>
            </a:r>
          </a:p>
        </p:txBody>
      </p:sp>
      <p:sp>
        <p:nvSpPr>
          <p:cNvPr id="555" name="Shape 555"/>
          <p:cNvSpPr/>
          <p:nvPr>
            <p:ph type="body" idx="1"/>
          </p:nvPr>
        </p:nvSpPr>
        <p:spPr>
          <a:xfrm>
            <a:off x="952500" y="2089150"/>
            <a:ext cx="11099800" cy="6286500"/>
          </a:xfrm>
          <a:prstGeom prst="rect">
            <a:avLst/>
          </a:prstGeom>
        </p:spPr>
        <p:txBody>
          <a:bodyPr/>
          <a:lstStyle/>
          <a:p>
            <a:pPr lvl="0" marL="417830" indent="-417830" defTabSz="549148">
              <a:spcBef>
                <a:spcPts val="3900"/>
              </a:spcBef>
              <a:defRPr sz="1800"/>
            </a:pPr>
            <a:r>
              <a:rPr sz="3384"/>
              <a:t>Online search </a:t>
            </a:r>
            <a:endParaRPr sz="3384"/>
          </a:p>
          <a:p>
            <a:pPr lvl="0" marL="417830" indent="-417830" defTabSz="549148">
              <a:spcBef>
                <a:spcPts val="3900"/>
              </a:spcBef>
              <a:defRPr sz="1800"/>
            </a:pPr>
            <a:r>
              <a:rPr sz="3384"/>
              <a:t>_____________(concept) + “painting” or “sculpture”</a:t>
            </a:r>
            <a:endParaRPr sz="3384"/>
          </a:p>
          <a:p>
            <a:pPr lvl="0" marL="417830" indent="-417830" defTabSz="549148">
              <a:spcBef>
                <a:spcPts val="3900"/>
              </a:spcBef>
              <a:defRPr sz="1800"/>
            </a:pPr>
            <a:r>
              <a:rPr sz="3384"/>
              <a:t>Calisphere.com for California history documents/ photos</a:t>
            </a:r>
            <a:endParaRPr sz="3384"/>
          </a:p>
          <a:p>
            <a:pPr lvl="0" marL="417830" indent="-417830" defTabSz="549148">
              <a:spcBef>
                <a:spcPts val="3900"/>
              </a:spcBef>
              <a:defRPr sz="1800"/>
            </a:pPr>
            <a:r>
              <a:rPr sz="3384" u="sng">
                <a:hlinkClick r:id="rId2" invalidUrl="" action="" tgtFrame="" tooltip="" history="1" highlightClick="0" endSnd="0"/>
              </a:rPr>
              <a:t>nytimes.com</a:t>
            </a:r>
            <a:r>
              <a:rPr sz="3384"/>
              <a:t> has weekly “What’s going on in this picture?” series</a:t>
            </a:r>
            <a:endParaRPr sz="3384"/>
          </a:p>
          <a:p>
            <a:pPr lvl="0" marL="417830" indent="-417830" defTabSz="549148">
              <a:spcBef>
                <a:spcPts val="3900"/>
              </a:spcBef>
              <a:defRPr sz="1800"/>
            </a:pPr>
            <a:r>
              <a:rPr sz="3384" u="sng">
                <a:hlinkClick r:id="rId3" invalidUrl="" action="" tgtFrame="" tooltip="" history="1" highlightClick="0" endSnd="0"/>
              </a:rPr>
              <a:t>getty.edu</a:t>
            </a:r>
            <a:r>
              <a:rPr sz="3384"/>
              <a:t> &amp; google art project display art at amazing resolution</a:t>
            </a:r>
          </a:p>
        </p:txBody>
      </p:sp>
      <p:sp>
        <p:nvSpPr>
          <p:cNvPr id="556" name="Shape 556"/>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555">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55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55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1" fill="hold">
                                  <p:stCondLst>
                                    <p:cond delay="0"/>
                                  </p:stCondLst>
                                  <p:iterate type="el" backwards="0">
                                    <p:tmAbs val="0"/>
                                  </p:iterate>
                                  <p:childTnLst>
                                    <p:set>
                                      <p:cBhvr>
                                        <p:cTn id="16" fill="hold"/>
                                        <p:tgtEl>
                                          <p:spTgt spid="55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1" grpId="1" fill="hold">
                                  <p:stCondLst>
                                    <p:cond delay="0"/>
                                  </p:stCondLst>
                                  <p:iterate type="el" backwards="0">
                                    <p:tmAbs val="0"/>
                                  </p:iterate>
                                  <p:childTnLst>
                                    <p:set>
                                      <p:cBhvr>
                                        <p:cTn id="20" fill="hold"/>
                                        <p:tgtEl>
                                          <p:spTgt spid="55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1" grpId="1" fill="hold">
                                  <p:stCondLst>
                                    <p:cond delay="0"/>
                                  </p:stCondLst>
                                  <p:iterate type="el" backwards="0">
                                    <p:tmAbs val="0"/>
                                  </p:iterate>
                                  <p:childTnLst>
                                    <p:set>
                                      <p:cBhvr>
                                        <p:cTn id="24" fill="hold"/>
                                        <p:tgtEl>
                                          <p:spTgt spid="555">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55" grpId="1"/>
    </p:bldLst>
  </p:timing>
</p:sld>
</file>

<file path=ppt/slides/slide7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58" name="pasted-image.png"/>
          <p:cNvPicPr/>
          <p:nvPr/>
        </p:nvPicPr>
        <p:blipFill>
          <a:blip r:embed="rId2">
            <a:extLst/>
          </a:blip>
          <a:stretch>
            <a:fillRect/>
          </a:stretch>
        </p:blipFill>
        <p:spPr>
          <a:xfrm>
            <a:off x="482600" y="247650"/>
            <a:ext cx="5997193" cy="4467758"/>
          </a:xfrm>
          <a:prstGeom prst="rect">
            <a:avLst/>
          </a:prstGeom>
          <a:ln w="12700">
            <a:miter lim="400000"/>
          </a:ln>
        </p:spPr>
      </p:pic>
      <p:pic>
        <p:nvPicPr>
          <p:cNvPr id="559" name="pasted-image.png"/>
          <p:cNvPicPr/>
          <p:nvPr/>
        </p:nvPicPr>
        <p:blipFill>
          <a:blip r:embed="rId3">
            <a:extLst/>
          </a:blip>
          <a:stretch>
            <a:fillRect/>
          </a:stretch>
        </p:blipFill>
        <p:spPr>
          <a:xfrm>
            <a:off x="1930400" y="3165420"/>
            <a:ext cx="10926837" cy="6370164"/>
          </a:xfrm>
          <a:prstGeom prst="rect">
            <a:avLst/>
          </a:prstGeom>
          <a:ln w="12700">
            <a:miter lim="400000"/>
          </a:ln>
        </p:spPr>
      </p:pic>
      <p:sp>
        <p:nvSpPr>
          <p:cNvPr id="560" name="Shape 560"/>
          <p:cNvSpPr/>
          <p:nvPr/>
        </p:nvSpPr>
        <p:spPr>
          <a:xfrm>
            <a:off x="1346200" y="2514600"/>
            <a:ext cx="880534" cy="610328"/>
          </a:xfrm>
          <a:prstGeom prst="rect">
            <a:avLst/>
          </a:prstGeom>
          <a:ln w="25400">
            <a:solidFill>
              <a:srgbClr val="F5D328"/>
            </a:solidFill>
            <a:miter lim="400000"/>
          </a:ln>
          <a:effectLst>
            <a:outerShdw sx="100000" sy="100000" kx="0" ky="0" algn="b" rotWithShape="0" blurRad="38100" dist="25400" dir="5400000">
              <a:srgbClr val="000000">
                <a:alpha val="50000"/>
              </a:srgbClr>
            </a:outerShdw>
          </a:effectLst>
        </p:spPr>
        <p:txBody>
          <a:bodyPr lIns="0" tIns="0" rIns="0" bIns="0" anchor="ctr"/>
          <a:lstStyle/>
          <a:p>
            <a:pPr lvl="0">
              <a:defRPr sz="2400">
                <a:solidFill>
                  <a:srgbClr val="FFFFFF"/>
                </a:solidFill>
              </a:defRPr>
            </a:pP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5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16" presetID="23" grpId="2" fill="hold">
                                  <p:stCondLst>
                                    <p:cond delay="0"/>
                                  </p:stCondLst>
                                  <p:iterate type="el" backwards="0">
                                    <p:tmAbs val="0"/>
                                  </p:iterate>
                                  <p:childTnLst>
                                    <p:set>
                                      <p:cBhvr>
                                        <p:cTn id="10" fill="hold"/>
                                        <p:tgtEl>
                                          <p:spTgt spid="559"/>
                                        </p:tgtEl>
                                        <p:attrNameLst>
                                          <p:attrName>style.visibility</p:attrName>
                                        </p:attrNameLst>
                                      </p:cBhvr>
                                      <p:to>
                                        <p:strVal val="visible"/>
                                      </p:to>
                                    </p:set>
                                    <p:anim calcmode="lin" valueType="num">
                                      <p:cBhvr>
                                        <p:cTn id="11" dur="750" fill="hold"/>
                                        <p:tgtEl>
                                          <p:spTgt spid="559"/>
                                        </p:tgtEl>
                                        <p:attrNameLst>
                                          <p:attrName>ppt_w</p:attrName>
                                        </p:attrNameLst>
                                      </p:cBhvr>
                                      <p:tavLst>
                                        <p:tav tm="0">
                                          <p:val>
                                            <p:fltVal val="0"/>
                                          </p:val>
                                        </p:tav>
                                        <p:tav tm="100000">
                                          <p:val>
                                            <p:strVal val="#ppt_w"/>
                                          </p:val>
                                        </p:tav>
                                      </p:tavLst>
                                    </p:anim>
                                    <p:anim calcmode="lin" valueType="num">
                                      <p:cBhvr>
                                        <p:cTn id="12" dur="750" fill="hold"/>
                                        <p:tgtEl>
                                          <p:spTgt spid="55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60" grpId="1"/>
      <p:bldP build="whole" bldLvl="1" animBg="1" rev="0" advAuto="0" spid="559" grpId="2"/>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aphicFrame>
        <p:nvGraphicFramePr>
          <p:cNvPr id="81" name="Table 81"/>
          <p:cNvGraphicFramePr/>
          <p:nvPr/>
        </p:nvGraphicFramePr>
        <p:xfrm>
          <a:off x="362192" y="873548"/>
          <a:ext cx="12283591" cy="7591058"/>
        </p:xfrm>
        <a:graphic xmlns:a="http://schemas.openxmlformats.org/drawingml/2006/main">
          <a:graphicData uri="http://schemas.openxmlformats.org/drawingml/2006/table">
            <a:tbl>
              <a:tblPr firstCol="0" firstRow="1" lastCol="0" lastRow="0" bandCol="0" bandRow="0" rtl="0">
                <a:tableStyleId>{CF821DB8-F4EB-4A41-A1BA-3FCAFE7338EE}</a:tableStyleId>
              </a:tblPr>
              <a:tblGrid>
                <a:gridCol w="6559109"/>
                <a:gridCol w="5721306"/>
              </a:tblGrid>
              <a:tr h="802204">
                <a:tc>
                  <a:txBody>
                    <a:bodyPr/>
                    <a:lstStyle/>
                    <a:p>
                      <a:pPr lvl="0" algn="ctr">
                        <a:defRPr b="0" sz="1800">
                          <a:solidFill>
                            <a:srgbClr val="000000"/>
                          </a:solidFill>
                        </a:defRPr>
                      </a:pPr>
                      <a:r>
                        <a:rPr b="1" sz="4600">
                          <a:solidFill>
                            <a:srgbClr val="FFFFFF"/>
                          </a:solidFill>
                          <a:latin typeface="Helvetica Neue"/>
                          <a:ea typeface="Helvetica Neue"/>
                          <a:cs typeface="Helvetica Neue"/>
                        </a:rPr>
                        <a:t>Site Leader</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a:solidFill>
                        <a:srgbClr val="000000"/>
                      </a:solidFill>
                      <a:miter lim="400000"/>
                    </a:lnB>
                    <a:solidFill>
                      <a:srgbClr val="64B2DF"/>
                    </a:solidFill>
                  </a:tcPr>
                </a:tc>
                <a:tc>
                  <a:txBody>
                    <a:bodyPr/>
                    <a:lstStyle/>
                    <a:p>
                      <a:pPr lvl="0" algn="ctr">
                        <a:defRPr b="0" sz="1800">
                          <a:solidFill>
                            <a:srgbClr val="000000"/>
                          </a:solidFill>
                        </a:defRPr>
                      </a:pPr>
                      <a:r>
                        <a:rPr b="1" sz="4600">
                          <a:solidFill>
                            <a:srgbClr val="FFFFFF"/>
                          </a:solidFill>
                          <a:latin typeface="Helvetica Neue"/>
                          <a:ea typeface="Helvetica Neue"/>
                          <a:cs typeface="Helvetica Neue"/>
                        </a:rPr>
                        <a:t>Teacher Participant</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a:solidFill>
                        <a:srgbClr val="000000"/>
                      </a:solidFill>
                      <a:miter lim="400000"/>
                    </a:lnB>
                    <a:solidFill>
                      <a:srgbClr val="64B2DF"/>
                    </a:solidFill>
                  </a:tcPr>
                </a:tc>
              </a:tr>
              <a:tr h="654050">
                <a:tc gridSpan="2">
                  <a:txBody>
                    <a:bodyPr/>
                    <a:lstStyle/>
                    <a:p>
                      <a:pPr lvl="0" algn="ctr" defTabSz="457200">
                        <a:defRPr sz="1800"/>
                      </a:pPr>
                      <a:r>
                        <a:rPr sz="3600">
                          <a:latin typeface="Helvetica"/>
                          <a:ea typeface="Helvetica"/>
                          <a:cs typeface="Helvetica"/>
                          <a:sym typeface="Helvetica"/>
                        </a:rPr>
                        <a:t>Design and implement arts integrated lessons </a:t>
                      </a:r>
                    </a:p>
                  </a:txBody>
                  <a:tcPr marL="50800" marR="50800" marT="50800" marB="50800" anchor="t" anchorCtr="0" horzOverflow="overflow">
                    <a:lnL w="3175">
                      <a:solidFill>
                        <a:srgbClr val="000000"/>
                      </a:solidFill>
                      <a:miter lim="400000"/>
                    </a:lnL>
                    <a:lnR w="3175">
                      <a:solidFill>
                        <a:srgbClr val="000000"/>
                      </a:solidFill>
                      <a:miter lim="400000"/>
                    </a:lnR>
                    <a:lnT>
                      <a:solidFill>
                        <a:srgbClr val="000000"/>
                      </a:solidFill>
                      <a:miter lim="400000"/>
                    </a:lnT>
                    <a:lnB w="3175">
                      <a:solidFill>
                        <a:srgbClr val="000000"/>
                      </a:solidFill>
                      <a:miter lim="400000"/>
                    </a:lnB>
                    <a:solidFill>
                      <a:srgbClr val="FFFFFF"/>
                    </a:solidFill>
                  </a:tcPr>
                </a:tc>
                <a:tc hMerge="1">
                  <a:tcPr/>
                </a:tc>
              </a:tr>
              <a:tr h="650875">
                <a:tc gridSpan="2">
                  <a:txBody>
                    <a:bodyPr/>
                    <a:lstStyle/>
                    <a:p>
                      <a:pPr lvl="0" algn="ctr" defTabSz="457200">
                        <a:defRPr sz="1800"/>
                      </a:pPr>
                      <a:r>
                        <a:rPr sz="3600">
                          <a:latin typeface="Helvetica"/>
                          <a:ea typeface="Helvetica"/>
                          <a:cs typeface="Helvetica"/>
                          <a:sym typeface="Helvetica"/>
                        </a:rPr>
                        <a:t>Collaborate and co-teach with teaching artists</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hMerge="1">
                  <a:tcPr/>
                </a:tc>
              </a:tr>
              <a:tr h="650875">
                <a:tc gridSpan="2">
                  <a:txBody>
                    <a:bodyPr/>
                    <a:lstStyle/>
                    <a:p>
                      <a:pPr lvl="0" algn="ctr" defTabSz="457200">
                        <a:defRPr sz="1800"/>
                      </a:pPr>
                      <a:r>
                        <a:rPr sz="3600">
                          <a:latin typeface="Helvetica"/>
                          <a:ea typeface="Helvetica"/>
                          <a:cs typeface="Helvetica"/>
                          <a:sym typeface="Helvetica"/>
                        </a:rPr>
                        <a:t>Regular meetings to discuss progress</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hMerge="1">
                  <a:tcPr/>
                </a:tc>
              </a:tr>
              <a:tr h="650875">
                <a:tc gridSpan="2">
                  <a:txBody>
                    <a:bodyPr/>
                    <a:lstStyle/>
                    <a:p>
                      <a:pPr lvl="0" algn="ctr" defTabSz="457200">
                        <a:defRPr sz="1800"/>
                      </a:pPr>
                      <a:r>
                        <a:rPr sz="3600">
                          <a:latin typeface="Helvetica"/>
                          <a:ea typeface="Helvetica"/>
                          <a:cs typeface="Helvetica"/>
                          <a:sym typeface="Helvetica"/>
                        </a:rPr>
                        <a:t>4 Day Summer Institute August 11-14</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hMerge="1">
                  <a:tcPr/>
                </a:tc>
              </a:tr>
              <a:tr h="650875">
                <a:tc>
                  <a:txBody>
                    <a:bodyPr/>
                    <a:lstStyle/>
                    <a:p>
                      <a:pPr lvl="0" algn="ctr" defTabSz="457200">
                        <a:defRPr sz="1800"/>
                      </a:pPr>
                      <a:r>
                        <a:rPr sz="3600">
                          <a:latin typeface="Helvetica"/>
                          <a:ea typeface="Helvetica"/>
                          <a:cs typeface="Helvetica"/>
                          <a:sym typeface="Helvetica"/>
                        </a:rPr>
                        <a:t>Present at Summer Institute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lgn="ctr" defTabSz="457200">
                        <a:defRPr sz="3600">
                          <a:latin typeface="Helvetica"/>
                          <a:ea typeface="Helvetica"/>
                          <a:cs typeface="Helvetica"/>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r>
              <a:tr h="1196975">
                <a:tc>
                  <a:txBody>
                    <a:bodyPr/>
                    <a:lstStyle/>
                    <a:p>
                      <a:pPr lvl="0" algn="ctr" defTabSz="457200">
                        <a:defRPr sz="1800"/>
                      </a:pPr>
                      <a:r>
                        <a:rPr sz="3600">
                          <a:latin typeface="Helvetica"/>
                          <a:ea typeface="Helvetica"/>
                          <a:cs typeface="Helvetica"/>
                          <a:sym typeface="Helvetica"/>
                        </a:rPr>
                        <a:t>Be contact/ organizing person 
at your school</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lgn="ctr" defTabSz="457200">
                        <a:defRPr sz="1800"/>
                      </a:pPr>
                      <a:r>
                        <a:rPr sz="3600">
                          <a:latin typeface="Helvetica"/>
                          <a:ea typeface="Helvetica"/>
                          <a:cs typeface="Helvetica"/>
                          <a:sym typeface="Helvetica"/>
                        </a:rPr>
                        <a:t>_</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r>
              <a:tr h="776399">
                <a:tc>
                  <a:txBody>
                    <a:bodyPr/>
                    <a:lstStyle/>
                    <a:p>
                      <a:pPr lvl="0" algn="ctr" defTabSz="457200">
                        <a:defRPr sz="1800"/>
                      </a:pPr>
                      <a:r>
                        <a:rPr sz="3600">
                          <a:latin typeface="Helvetica"/>
                          <a:ea typeface="Helvetica"/>
                          <a:cs typeface="Helvetica"/>
                          <a:sym typeface="Helvetica"/>
                        </a:rPr>
                        <a:t>30 hours professional development in Spring</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lgn="ctr" defTabSz="457200">
                        <a:defRPr sz="1800"/>
                      </a:pPr>
                      <a:r>
                        <a:rPr sz="3600">
                          <a:latin typeface="Helvetica"/>
                          <a:ea typeface="Helvetica"/>
                          <a:cs typeface="Helvetica"/>
                          <a:sym typeface="Helvetica"/>
                        </a:rPr>
                        <a:t>_</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r>
              <a:tr h="776399">
                <a:tc>
                  <a:txBody>
                    <a:bodyPr/>
                    <a:lstStyle/>
                    <a:p>
                      <a:pPr lvl="0" algn="ctr" defTabSz="457200">
                        <a:defRPr sz="1800"/>
                      </a:pPr>
                      <a:r>
                        <a:rPr sz="3600">
                          <a:latin typeface="Helvetica"/>
                          <a:ea typeface="Helvetica"/>
                          <a:cs typeface="Helvetica"/>
                          <a:sym typeface="Helvetica"/>
                        </a:rPr>
                        <a:t>3 year commitment</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lgn="ctr" defTabSz="457200">
                        <a:defRPr sz="1800"/>
                      </a:pPr>
                      <a:r>
                        <a:rPr sz="3600">
                          <a:latin typeface="Helvetica"/>
                          <a:ea typeface="Helvetica"/>
                          <a:cs typeface="Helvetica"/>
                          <a:sym typeface="Helvetica"/>
                        </a:rPr>
                        <a:t>1 year renewable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r>
              <a:tr h="776399">
                <a:tc>
                  <a:txBody>
                    <a:bodyPr/>
                    <a:lstStyle/>
                    <a:p>
                      <a:pPr lvl="0" algn="ctr" defTabSz="457200">
                        <a:defRPr sz="1800"/>
                      </a:pPr>
                      <a:r>
                        <a:rPr sz="3600">
                          <a:latin typeface="Helvetica"/>
                          <a:ea typeface="Helvetica"/>
                          <a:cs typeface="Helvetica"/>
                          <a:sym typeface="Helvetica"/>
                        </a:rPr>
                        <a:t>$1000 per 12 month year
 (1/2 in June then 1/2 in Dec)</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lgn="ctr" defTabSz="457200">
                        <a:defRPr sz="1800"/>
                      </a:pPr>
                      <a:r>
                        <a:rPr sz="3600">
                          <a:latin typeface="Helvetica"/>
                          <a:ea typeface="Helvetica"/>
                          <a:cs typeface="Helvetica"/>
                          <a:sym typeface="Helvetica"/>
                        </a:rPr>
                        <a:t>$500 per year
(paid in June)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r>
            </a:tbl>
          </a:graphicData>
        </a:graphic>
      </p:graphicFrame>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81"/>
                                        </p:tgtEl>
                                        <p:attrNameLst>
                                          <p:attrName>style.visibility</p:attrName>
                                        </p:attrNameLst>
                                      </p:cBhvr>
                                      <p:to>
                                        <p:strVal val="visible"/>
                                      </p:to>
                                    </p:set>
                                    <p:animEffect filter="fade" transition="in">
                                      <p:cBhvr>
                                        <p:cTn id="7" dur="500"/>
                                        <p:tgtEl>
                                          <p:spTgt spid="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1" grpId="1"/>
    </p:bldLst>
  </p:timing>
</p:sld>
</file>

<file path=ppt/slides/slide8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2" name="Shape 562"/>
          <p:cNvSpPr/>
          <p:nvPr>
            <p:ph type="title"/>
          </p:nvPr>
        </p:nvSpPr>
        <p:spPr>
          <a:xfrm>
            <a:off x="952500" y="224366"/>
            <a:ext cx="11099800" cy="2379134"/>
          </a:xfrm>
          <a:prstGeom prst="rect">
            <a:avLst/>
          </a:prstGeom>
        </p:spPr>
        <p:txBody>
          <a:bodyPr/>
          <a:lstStyle>
            <a:lvl1pPr algn="l">
              <a:spcBef>
                <a:spcPts val="4200"/>
              </a:spcBef>
              <a:defRPr sz="4900"/>
            </a:lvl1pPr>
          </a:lstStyle>
          <a:p>
            <a:pPr lvl="0">
              <a:defRPr sz="1800"/>
            </a:pPr>
            <a:r>
              <a:rPr sz="4900"/>
              <a:t>Artwork in text is more than decoration</a:t>
            </a:r>
            <a:endParaRPr sz="4900"/>
          </a:p>
        </p:txBody>
      </p:sp>
      <p:sp>
        <p:nvSpPr>
          <p:cNvPr id="563" name="Shape 563"/>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pic>
        <p:nvPicPr>
          <p:cNvPr id="564" name="pasted-image.tif"/>
          <p:cNvPicPr/>
          <p:nvPr/>
        </p:nvPicPr>
        <p:blipFill>
          <a:blip r:embed="rId2">
            <a:extLst/>
          </a:blip>
          <a:stretch>
            <a:fillRect/>
          </a:stretch>
        </p:blipFill>
        <p:spPr>
          <a:xfrm>
            <a:off x="2702057" y="1096036"/>
            <a:ext cx="8686801" cy="3733801"/>
          </a:xfrm>
          <a:prstGeom prst="rect">
            <a:avLst/>
          </a:prstGeom>
          <a:ln w="12700">
            <a:miter lim="400000"/>
          </a:ln>
        </p:spPr>
      </p:pic>
      <p:pic>
        <p:nvPicPr>
          <p:cNvPr id="565" name="pasted-image.tif"/>
          <p:cNvPicPr/>
          <p:nvPr/>
        </p:nvPicPr>
        <p:blipFill>
          <a:blip r:embed="rId3">
            <a:extLst/>
          </a:blip>
          <a:srcRect l="0" t="13057" r="0" b="0"/>
          <a:stretch>
            <a:fillRect/>
          </a:stretch>
        </p:blipFill>
        <p:spPr>
          <a:xfrm>
            <a:off x="1448778" y="1401029"/>
            <a:ext cx="3979381" cy="5189681"/>
          </a:xfrm>
          <a:prstGeom prst="rect">
            <a:avLst/>
          </a:prstGeom>
          <a:ln w="12700">
            <a:miter lim="400000"/>
          </a:ln>
        </p:spPr>
      </p:pic>
      <p:pic>
        <p:nvPicPr>
          <p:cNvPr id="566" name="pasted-image.tif"/>
          <p:cNvPicPr/>
          <p:nvPr/>
        </p:nvPicPr>
        <p:blipFill>
          <a:blip r:embed="rId4">
            <a:extLst/>
          </a:blip>
          <a:stretch>
            <a:fillRect/>
          </a:stretch>
        </p:blipFill>
        <p:spPr>
          <a:xfrm>
            <a:off x="5949751" y="5054600"/>
            <a:ext cx="6121872" cy="4387341"/>
          </a:xfrm>
          <a:prstGeom prst="rect">
            <a:avLst/>
          </a:prstGeom>
          <a:ln w="12700">
            <a:miter lim="400000"/>
          </a:ln>
        </p:spPr>
      </p:pic>
      <p:pic>
        <p:nvPicPr>
          <p:cNvPr id="567" name="pasted-image.tif"/>
          <p:cNvPicPr/>
          <p:nvPr/>
        </p:nvPicPr>
        <p:blipFill>
          <a:blip r:embed="rId5">
            <a:extLst/>
          </a:blip>
          <a:srcRect l="25447" t="26079" r="0" b="0"/>
          <a:stretch>
            <a:fillRect/>
          </a:stretch>
        </p:blipFill>
        <p:spPr>
          <a:xfrm>
            <a:off x="1409971" y="5853386"/>
            <a:ext cx="4564005" cy="3839650"/>
          </a:xfrm>
          <a:prstGeom prst="rect">
            <a:avLst/>
          </a:prstGeom>
          <a:ln w="12700">
            <a:miter lim="400000"/>
          </a:ln>
        </p:spPr>
      </p:pic>
    </p:spTree>
  </p:cSld>
  <p:clrMapOvr>
    <a:masterClrMapping/>
  </p:clrMapOvr>
  <p:transition spd="med" advClick="1"/>
</p:sld>
</file>

<file path=ppt/slides/slide8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9" name="Shape 569"/>
          <p:cNvSpPr/>
          <p:nvPr>
            <p:ph type="title"/>
          </p:nvPr>
        </p:nvSpPr>
        <p:spPr>
          <a:xfrm>
            <a:off x="1270000" y="707330"/>
            <a:ext cx="10464800" cy="4249540"/>
          </a:xfrm>
          <a:prstGeom prst="rect">
            <a:avLst/>
          </a:prstGeom>
        </p:spPr>
        <p:txBody>
          <a:bodyPr/>
          <a:lstStyle>
            <a:lvl1pPr defTabSz="490727">
              <a:defRPr sz="6719"/>
            </a:lvl1pPr>
          </a:lstStyle>
          <a:p>
            <a:pPr lvl="0">
              <a:defRPr sz="1800"/>
            </a:pPr>
            <a:r>
              <a:rPr sz="6719"/>
              <a:t>Goal 1: use 2+ of these in your classroom and collect student work samples before May 27</a:t>
            </a:r>
          </a:p>
        </p:txBody>
      </p:sp>
      <p:sp>
        <p:nvSpPr>
          <p:cNvPr id="570" name="Shape 570"/>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pic>
        <p:nvPicPr>
          <p:cNvPr id="571" name="pasted-image.tif"/>
          <p:cNvPicPr/>
          <p:nvPr/>
        </p:nvPicPr>
        <p:blipFill>
          <a:blip r:embed="rId2">
            <a:extLst/>
          </a:blip>
          <a:stretch>
            <a:fillRect/>
          </a:stretch>
        </p:blipFill>
        <p:spPr>
          <a:xfrm>
            <a:off x="4054059" y="5099889"/>
            <a:ext cx="4896683" cy="4484643"/>
          </a:xfrm>
          <a:prstGeom prst="rect">
            <a:avLst/>
          </a:prstGeom>
          <a:ln w="12700">
            <a:miter lim="400000"/>
          </a:ln>
        </p:spPr>
      </p:pic>
    </p:spTree>
  </p:cSld>
  <p:clrMapOvr>
    <a:masterClrMapping/>
  </p:clrMapOvr>
  <p:transition spd="med" advClick="1"/>
</p:sld>
</file>

<file path=ppt/slides/slide8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3" name="Shape 573"/>
          <p:cNvSpPr/>
          <p:nvPr>
            <p:ph type="title"/>
          </p:nvPr>
        </p:nvSpPr>
        <p:spPr>
          <a:xfrm>
            <a:off x="1270000" y="1168400"/>
            <a:ext cx="10464800" cy="4165600"/>
          </a:xfrm>
          <a:prstGeom prst="rect">
            <a:avLst/>
          </a:prstGeom>
        </p:spPr>
        <p:txBody>
          <a:bodyPr/>
          <a:lstStyle>
            <a:lvl1pPr defTabSz="479044">
              <a:defRPr sz="6560"/>
            </a:lvl1pPr>
          </a:lstStyle>
          <a:p>
            <a:pPr lvl="0">
              <a:defRPr sz="1800"/>
            </a:pPr>
            <a:r>
              <a:rPr sz="6560"/>
              <a:t>Goal 2: consider presenting one of these strategies as part of your summer leadership responsibilities</a:t>
            </a:r>
          </a:p>
        </p:txBody>
      </p:sp>
      <p:sp>
        <p:nvSpPr>
          <p:cNvPr id="574" name="Shape 574"/>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pic>
        <p:nvPicPr>
          <p:cNvPr id="575" name="pasted-image.tif"/>
          <p:cNvPicPr/>
          <p:nvPr/>
        </p:nvPicPr>
        <p:blipFill>
          <a:blip r:embed="rId2">
            <a:extLst/>
          </a:blip>
          <a:stretch>
            <a:fillRect/>
          </a:stretch>
        </p:blipFill>
        <p:spPr>
          <a:xfrm>
            <a:off x="4509445" y="5596525"/>
            <a:ext cx="3985909" cy="3344275"/>
          </a:xfrm>
          <a:prstGeom prst="rect">
            <a:avLst/>
          </a:prstGeom>
          <a:ln w="12700">
            <a:miter lim="400000"/>
          </a:ln>
        </p:spPr>
      </p:pic>
    </p:spTree>
  </p:cSld>
  <p:clrMapOvr>
    <a:masterClrMapping/>
  </p:clrMapOvr>
  <p:transition spd="med" advClick="1"/>
</p:sld>
</file>

<file path=ppt/slides/slide8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7" name="Shape 577"/>
          <p:cNvSpPr/>
          <p:nvPr>
            <p:ph type="title"/>
          </p:nvPr>
        </p:nvSpPr>
        <p:spPr>
          <a:prstGeom prst="rect">
            <a:avLst/>
          </a:prstGeom>
        </p:spPr>
        <p:txBody>
          <a:bodyPr/>
          <a:lstStyle/>
          <a:p>
            <a:pPr lvl="0">
              <a:defRPr sz="1800"/>
            </a:pPr>
            <a:r>
              <a:rPr sz="8000"/>
              <a:t>Summer presentations</a:t>
            </a:r>
          </a:p>
        </p:txBody>
      </p:sp>
      <p:sp>
        <p:nvSpPr>
          <p:cNvPr id="578" name="Shape 578"/>
          <p:cNvSpPr/>
          <p:nvPr>
            <p:ph type="body" idx="1"/>
          </p:nvPr>
        </p:nvSpPr>
        <p:spPr>
          <a:prstGeom prst="rect">
            <a:avLst/>
          </a:prstGeom>
        </p:spPr>
        <p:txBody>
          <a:bodyPr/>
          <a:lstStyle/>
          <a:p>
            <a:pPr lvl="0">
              <a:defRPr sz="1800"/>
            </a:pPr>
            <a:r>
              <a:rPr sz="3600"/>
              <a:t>Artful thinking strategies: BME, Telephone, What’s going on in this picture?, See, Wonder, Think, Elaboration Game, Creative Questions, etc.</a:t>
            </a:r>
            <a:endParaRPr sz="3600"/>
          </a:p>
          <a:p>
            <a:pPr lvl="0">
              <a:defRPr sz="1800"/>
            </a:pPr>
            <a:r>
              <a:rPr sz="3600"/>
              <a:t>Why Arts Integration? </a:t>
            </a:r>
            <a:endParaRPr sz="3600"/>
          </a:p>
          <a:p>
            <a:pPr lvl="0">
              <a:defRPr sz="1800"/>
            </a:pPr>
            <a:r>
              <a:rPr sz="3600"/>
              <a:t>Elements &amp; Principles of Visual Art, Music, Theater…</a:t>
            </a:r>
            <a:endParaRPr sz="3600"/>
          </a:p>
          <a:p>
            <a:pPr lvl="0">
              <a:defRPr sz="1800"/>
            </a:pPr>
            <a:r>
              <a:rPr sz="3600"/>
              <a:t>Making Learning Visible, Studio Habits of Mind</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578">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57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57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1" fill="hold">
                                  <p:stCondLst>
                                    <p:cond delay="0"/>
                                  </p:stCondLst>
                                  <p:iterate type="el" backwards="0">
                                    <p:tmAbs val="0"/>
                                  </p:iterate>
                                  <p:childTnLst>
                                    <p:set>
                                      <p:cBhvr>
                                        <p:cTn id="16" fill="hold"/>
                                        <p:tgtEl>
                                          <p:spTgt spid="57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1" grpId="1" fill="hold">
                                  <p:stCondLst>
                                    <p:cond delay="0"/>
                                  </p:stCondLst>
                                  <p:iterate type="el" backwards="0">
                                    <p:tmAbs val="0"/>
                                  </p:iterate>
                                  <p:childTnLst>
                                    <p:set>
                                      <p:cBhvr>
                                        <p:cTn id="20" fill="hold"/>
                                        <p:tgtEl>
                                          <p:spTgt spid="578">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78" grpId="1"/>
    </p:bldLst>
  </p:timing>
</p:sld>
</file>

<file path=ppt/slides/slide8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0" name="Shape 580"/>
          <p:cNvSpPr/>
          <p:nvPr>
            <p:ph type="title"/>
          </p:nvPr>
        </p:nvSpPr>
        <p:spPr>
          <a:prstGeom prst="rect">
            <a:avLst/>
          </a:prstGeom>
        </p:spPr>
        <p:txBody>
          <a:bodyPr/>
          <a:lstStyle/>
          <a:p>
            <a:pPr lvl="0">
              <a:defRPr sz="1800"/>
            </a:pPr>
            <a:r>
              <a:rPr sz="8000"/>
              <a:t>Field Test Planning </a:t>
            </a:r>
          </a:p>
        </p:txBody>
      </p:sp>
      <p:sp>
        <p:nvSpPr>
          <p:cNvPr id="581" name="Shape 581"/>
          <p:cNvSpPr/>
          <p:nvPr>
            <p:ph type="body" idx="1"/>
          </p:nvPr>
        </p:nvSpPr>
        <p:spPr>
          <a:xfrm>
            <a:off x="952500" y="2603500"/>
            <a:ext cx="8610600" cy="6286500"/>
          </a:xfrm>
          <a:prstGeom prst="rect">
            <a:avLst/>
          </a:prstGeom>
        </p:spPr>
        <p:txBody>
          <a:bodyPr/>
          <a:lstStyle/>
          <a:p>
            <a:pPr lvl="0" marL="444499" indent="-444499">
              <a:defRPr sz="1800"/>
            </a:pPr>
            <a:r>
              <a:rPr sz="4700"/>
              <a:t>Choose 2+ Artful Thinking Strategies to use in your classroom</a:t>
            </a:r>
            <a:endParaRPr sz="4700"/>
          </a:p>
          <a:p>
            <a:pPr lvl="0" marL="444499" indent="-444499">
              <a:defRPr sz="1800"/>
            </a:pPr>
            <a:r>
              <a:rPr sz="4700"/>
              <a:t>Choose core topic for each </a:t>
            </a:r>
            <a:endParaRPr sz="4700"/>
          </a:p>
          <a:p>
            <a:pPr lvl="0" marL="444499" indent="-444499">
              <a:defRPr sz="1800"/>
            </a:pPr>
            <a:r>
              <a:rPr sz="4700"/>
              <a:t>Choose image for each</a:t>
            </a:r>
            <a:endParaRPr sz="4700"/>
          </a:p>
          <a:p>
            <a:pPr lvl="0" marL="444499" indent="-444499">
              <a:defRPr sz="1800"/>
            </a:pPr>
            <a:r>
              <a:rPr sz="4700"/>
              <a:t>Discuss &amp; plan with us </a:t>
            </a:r>
          </a:p>
        </p:txBody>
      </p:sp>
      <p:pic>
        <p:nvPicPr>
          <p:cNvPr id="582" name="pasted-image.tif"/>
          <p:cNvPicPr/>
          <p:nvPr/>
        </p:nvPicPr>
        <p:blipFill>
          <a:blip r:embed="rId2">
            <a:extLst/>
          </a:blip>
          <a:stretch>
            <a:fillRect/>
          </a:stretch>
        </p:blipFill>
        <p:spPr>
          <a:xfrm>
            <a:off x="8141547" y="2292941"/>
            <a:ext cx="4805801" cy="3066704"/>
          </a:xfrm>
          <a:prstGeom prst="rect">
            <a:avLst/>
          </a:prstGeom>
          <a:ln w="12700">
            <a:miter lim="400000"/>
          </a:ln>
        </p:spPr>
      </p:pic>
      <p:pic>
        <p:nvPicPr>
          <p:cNvPr id="583" name="pasted-image.tif"/>
          <p:cNvPicPr/>
          <p:nvPr/>
        </p:nvPicPr>
        <p:blipFill>
          <a:blip r:embed="rId3">
            <a:extLst/>
          </a:blip>
          <a:stretch>
            <a:fillRect/>
          </a:stretch>
        </p:blipFill>
        <p:spPr>
          <a:xfrm>
            <a:off x="10680284" y="5655714"/>
            <a:ext cx="2395326" cy="2058793"/>
          </a:xfrm>
          <a:prstGeom prst="rect">
            <a:avLst/>
          </a:prstGeom>
          <a:ln w="12700">
            <a:miter lim="400000"/>
          </a:ln>
        </p:spPr>
      </p:pic>
      <p:pic>
        <p:nvPicPr>
          <p:cNvPr id="584" name="pasted-image.tif"/>
          <p:cNvPicPr/>
          <p:nvPr/>
        </p:nvPicPr>
        <p:blipFill>
          <a:blip r:embed="rId4">
            <a:extLst/>
          </a:blip>
          <a:stretch>
            <a:fillRect/>
          </a:stretch>
        </p:blipFill>
        <p:spPr>
          <a:xfrm>
            <a:off x="8282830" y="7092602"/>
            <a:ext cx="2577315" cy="2108201"/>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581">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581">
                                            <p:txEl>
                                              <p:pRg st="0" end="0"/>
                                            </p:txEl>
                                          </p:spTgt>
                                        </p:tgtEl>
                                        <p:attrNameLst>
                                          <p:attrName>style.visibility</p:attrName>
                                        </p:attrNameLst>
                                      </p:cBhvr>
                                      <p:to>
                                        <p:strVal val="visible"/>
                                      </p:to>
                                    </p:set>
                                  </p:childTnLst>
                                </p:cTn>
                              </p:par>
                            </p:childTnLst>
                          </p:cTn>
                        </p:par>
                        <p:par>
                          <p:cTn id="9" fill="hold">
                            <p:stCondLst>
                              <p:cond delay="0"/>
                            </p:stCondLst>
                            <p:childTnLst>
                              <p:par>
                                <p:cTn id="10" nodeType="afterEffect" presetClass="entr" presetSubtype="0" presetID="1" grpId="2" fill="hold">
                                  <p:stCondLst>
                                    <p:cond delay="0"/>
                                  </p:stCondLst>
                                  <p:iterate type="el" backwards="0">
                                    <p:tmAbs val="0"/>
                                  </p:iterate>
                                  <p:childTnLst>
                                    <p:set>
                                      <p:cBhvr>
                                        <p:cTn id="11" fill="hold"/>
                                        <p:tgtEl>
                                          <p:spTgt spid="58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1" grpId="1" fill="hold">
                                  <p:stCondLst>
                                    <p:cond delay="0"/>
                                  </p:stCondLst>
                                  <p:iterate type="el" backwards="0">
                                    <p:tmAbs val="0"/>
                                  </p:iterate>
                                  <p:childTnLst>
                                    <p:set>
                                      <p:cBhvr>
                                        <p:cTn id="15" fill="hold"/>
                                        <p:tgtEl>
                                          <p:spTgt spid="581">
                                            <p:txEl>
                                              <p:pRg st="1" end="1"/>
                                            </p:txEl>
                                          </p:spTgt>
                                        </p:tgtEl>
                                        <p:attrNameLst>
                                          <p:attrName>style.visibility</p:attrName>
                                        </p:attrNameLst>
                                      </p:cBhvr>
                                      <p:to>
                                        <p:strVal val="visible"/>
                                      </p:to>
                                    </p:set>
                                  </p:childTnLst>
                                </p:cTn>
                              </p:par>
                            </p:childTnLst>
                          </p:cTn>
                        </p:par>
                        <p:par>
                          <p:cTn id="16" fill="hold">
                            <p:stCondLst>
                              <p:cond delay="0"/>
                            </p:stCondLst>
                            <p:childTnLst>
                              <p:par>
                                <p:cTn id="17" nodeType="afterEffect" presetClass="entr" presetSubtype="0" presetID="1" grpId="3" fill="hold">
                                  <p:stCondLst>
                                    <p:cond delay="0"/>
                                  </p:stCondLst>
                                  <p:iterate type="el" backwards="0">
                                    <p:tmAbs val="0"/>
                                  </p:iterate>
                                  <p:childTnLst>
                                    <p:set>
                                      <p:cBhvr>
                                        <p:cTn id="18" fill="hold"/>
                                        <p:tgtEl>
                                          <p:spTgt spid="58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4" fill="hold">
                                  <p:stCondLst>
                                    <p:cond delay="0"/>
                                  </p:stCondLst>
                                  <p:iterate type="el" backwards="0">
                                    <p:tmAbs val="0"/>
                                  </p:iterate>
                                  <p:childTnLst>
                                    <p:set>
                                      <p:cBhvr>
                                        <p:cTn id="22" fill="hold"/>
                                        <p:tgtEl>
                                          <p:spTgt spid="584"/>
                                        </p:tgtEl>
                                        <p:attrNameLst>
                                          <p:attrName>style.visibility</p:attrName>
                                        </p:attrNameLst>
                                      </p:cBhvr>
                                      <p:to>
                                        <p:strVal val="visible"/>
                                      </p:to>
                                    </p:set>
                                  </p:childTnLst>
                                </p:cTn>
                              </p:par>
                            </p:childTnLst>
                          </p:cTn>
                        </p:par>
                        <p:par>
                          <p:cTn id="23" fill="hold">
                            <p:stCondLst>
                              <p:cond delay="0"/>
                            </p:stCondLst>
                            <p:childTnLst>
                              <p:par>
                                <p:cTn id="24" nodeType="afterEffect" presetClass="entr" presetSubtype="0" presetID="1" grpId="1" fill="hold">
                                  <p:stCondLst>
                                    <p:cond delay="0"/>
                                  </p:stCondLst>
                                  <p:iterate type="el" backwards="0">
                                    <p:tmAbs val="0"/>
                                  </p:iterate>
                                  <p:childTnLst>
                                    <p:set>
                                      <p:cBhvr>
                                        <p:cTn id="25" fill="hold"/>
                                        <p:tgtEl>
                                          <p:spTgt spid="581">
                                            <p:txEl>
                                              <p:pRg st="2" end="2"/>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nodeType="clickEffect" presetClass="entr" presetSubtype="0" presetID="1" grpId="1" fill="hold">
                                  <p:stCondLst>
                                    <p:cond delay="0"/>
                                  </p:stCondLst>
                                  <p:iterate type="el" backwards="0">
                                    <p:tmAbs val="0"/>
                                  </p:iterate>
                                  <p:childTnLst>
                                    <p:set>
                                      <p:cBhvr>
                                        <p:cTn id="29" fill="hold"/>
                                        <p:tgtEl>
                                          <p:spTgt spid="581">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82" grpId="2"/>
      <p:bldP build="whole" bldLvl="1" animBg="1" rev="0" advAuto="0" spid="584" grpId="4"/>
      <p:bldP build="whole" bldLvl="1" animBg="1" rev="0" advAuto="0" spid="583" grpId="3"/>
      <p:bldP build="p" bldLvl="5" animBg="1" rev="0" advAuto="0" spid="581" grpId="1"/>
    </p:bldLst>
  </p:timing>
</p:sld>
</file>

<file path=ppt/slides/slide8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86" name="pasted-image.png"/>
          <p:cNvPicPr/>
          <p:nvPr/>
        </p:nvPicPr>
        <p:blipFill>
          <a:blip r:embed="rId2">
            <a:extLst/>
          </a:blip>
          <a:stretch>
            <a:fillRect/>
          </a:stretch>
        </p:blipFill>
        <p:spPr>
          <a:xfrm>
            <a:off x="2358553" y="4803182"/>
            <a:ext cx="7233594" cy="4535267"/>
          </a:xfrm>
          <a:prstGeom prst="rect">
            <a:avLst/>
          </a:prstGeom>
          <a:ln w="12700">
            <a:miter lim="400000"/>
          </a:ln>
        </p:spPr>
      </p:pic>
      <p:pic>
        <p:nvPicPr>
          <p:cNvPr id="587" name="pasted-image.png"/>
          <p:cNvPicPr/>
          <p:nvPr/>
        </p:nvPicPr>
        <p:blipFill>
          <a:blip r:embed="rId3">
            <a:extLst/>
          </a:blip>
          <a:stretch>
            <a:fillRect/>
          </a:stretch>
        </p:blipFill>
        <p:spPr>
          <a:xfrm>
            <a:off x="1619250" y="400050"/>
            <a:ext cx="8394700" cy="4483100"/>
          </a:xfrm>
          <a:prstGeom prst="rect">
            <a:avLst/>
          </a:prstGeom>
          <a:ln w="12700">
            <a:miter lim="400000"/>
          </a:ln>
        </p:spPr>
      </p:pic>
      <p:pic>
        <p:nvPicPr>
          <p:cNvPr id="588" name=""/>
          <p:cNvPicPr/>
          <p:nvPr/>
        </p:nvPicPr>
        <p:blipFill>
          <a:blip r:embed="rId4">
            <a:extLst/>
          </a:blip>
          <a:stretch>
            <a:fillRect/>
          </a:stretch>
        </p:blipFill>
        <p:spPr>
          <a:xfrm>
            <a:off x="2628900" y="1930945"/>
            <a:ext cx="1969989" cy="1421310"/>
          </a:xfrm>
          <a:prstGeom prst="rect">
            <a:avLst/>
          </a:prstGeom>
          <a:effectLst>
            <a:outerShdw sx="100000" sy="100000" kx="0" ky="0" algn="b" rotWithShape="0" blurRad="38100" dist="25400" dir="5400000">
              <a:srgbClr val="000000">
                <a:alpha val="50000"/>
              </a:srgbClr>
            </a:outerShdw>
          </a:effectLst>
        </p:spPr>
      </p:pic>
      <p:sp>
        <p:nvSpPr>
          <p:cNvPr id="589" name="Shape 589"/>
          <p:cNvSpPr/>
          <p:nvPr/>
        </p:nvSpPr>
        <p:spPr>
          <a:xfrm>
            <a:off x="1562100" y="1790700"/>
            <a:ext cx="8826500" cy="3200400"/>
          </a:xfrm>
          <a:prstGeom prst="rect">
            <a:avLst/>
          </a:prstGeom>
          <a:solidFill>
            <a:srgbClr val="FFFFFF"/>
          </a:solidFill>
          <a:ln w="12700">
            <a:miter lim="400000"/>
          </a:ln>
        </p:spPr>
        <p:txBody>
          <a:bodyPr lIns="0" tIns="0" rIns="0" bIns="0" anchor="ctr"/>
          <a:lstStyle/>
          <a:p>
            <a:pPr lvl="0">
              <a:defRPr sz="2400">
                <a:solidFill>
                  <a:srgbClr val="FFFFFF"/>
                </a:solidFill>
              </a:defRPr>
            </a:pPr>
          </a:p>
        </p:txBody>
      </p:sp>
      <p:pic>
        <p:nvPicPr>
          <p:cNvPr id="590" name=""/>
          <p:cNvPicPr/>
          <p:nvPr/>
        </p:nvPicPr>
        <p:blipFill>
          <a:blip r:embed="rId5">
            <a:extLst/>
          </a:blip>
          <a:stretch>
            <a:fillRect/>
          </a:stretch>
        </p:blipFill>
        <p:spPr>
          <a:xfrm>
            <a:off x="3771900" y="1143545"/>
            <a:ext cx="1207046" cy="1028652"/>
          </a:xfrm>
          <a:prstGeom prst="rect">
            <a:avLst/>
          </a:prstGeom>
          <a:effectLst>
            <a:outerShdw sx="100000" sy="100000" kx="0" ky="0" algn="b" rotWithShape="0" blurRad="38100" dist="25400" dir="5400000">
              <a:srgbClr val="000000">
                <a:alpha val="50000"/>
              </a:srgbClr>
            </a:outerShdw>
          </a:effectLst>
        </p:spPr>
      </p:pic>
      <p:pic>
        <p:nvPicPr>
          <p:cNvPr id="591" name=""/>
          <p:cNvPicPr/>
          <p:nvPr/>
        </p:nvPicPr>
        <p:blipFill>
          <a:blip r:embed="rId6">
            <a:extLst/>
          </a:blip>
          <a:stretch>
            <a:fillRect/>
          </a:stretch>
        </p:blipFill>
        <p:spPr>
          <a:xfrm>
            <a:off x="8191500" y="1016545"/>
            <a:ext cx="1664246" cy="1028652"/>
          </a:xfrm>
          <a:prstGeom prst="rect">
            <a:avLst/>
          </a:prstGeom>
          <a:effectLst>
            <a:outerShdw sx="100000" sy="100000" kx="0" ky="0" algn="b" rotWithShape="0" blurRad="38100" dist="25400" dir="5400000">
              <a:srgbClr val="000000">
                <a:alpha val="50000"/>
              </a:srgbClr>
            </a:outerShdw>
          </a:effectLst>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5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5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presetClass="exit" presetSubtype="0" presetID="1" grpId="3" fill="hold">
                                  <p:stCondLst>
                                    <p:cond delay="0"/>
                                  </p:stCondLst>
                                  <p:iterate type="el" backwards="0">
                                    <p:tmAbs val="0"/>
                                  </p:iterate>
                                  <p:childTnLst>
                                    <p:set>
                                      <p:cBhvr>
                                        <p:cTn id="14" fill="hold">
                                          <p:stCondLst>
                                            <p:cond delay="0"/>
                                          </p:stCondLst>
                                        </p:cTn>
                                        <p:tgtEl>
                                          <p:spTgt spid="58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0" presetID="1" grpId="4" fill="hold">
                                  <p:stCondLst>
                                    <p:cond delay="0"/>
                                  </p:stCondLst>
                                  <p:iterate type="el" backwards="0">
                                    <p:tmAbs val="0"/>
                                  </p:iterate>
                                  <p:childTnLst>
                                    <p:set>
                                      <p:cBhvr>
                                        <p:cTn id="18" fill="hold"/>
                                        <p:tgtEl>
                                          <p:spTgt spid="58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5" fill="hold">
                                  <p:stCondLst>
                                    <p:cond delay="0"/>
                                  </p:stCondLst>
                                  <p:iterate type="el" backwards="0">
                                    <p:tmAbs val="0"/>
                                  </p:iterate>
                                  <p:childTnLst>
                                    <p:set>
                                      <p:cBhvr>
                                        <p:cTn id="22" fill="hold"/>
                                        <p:tgtEl>
                                          <p:spTgt spid="5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88" grpId="4"/>
      <p:bldP build="whole" bldLvl="1" animBg="1" rev="0" advAuto="0" spid="591" grpId="2"/>
      <p:bldP build="whole" bldLvl="1" animBg="1" rev="0" advAuto="0" spid="589" grpId="3"/>
      <p:bldP build="whole" bldLvl="1" animBg="1" rev="0" advAuto="0" spid="586" grpId="5"/>
      <p:bldP build="whole" bldLvl="1" animBg="1" rev="0" advAuto="0" spid="590" grpId="1"/>
    </p:bldLst>
  </p:timing>
</p:sld>
</file>

<file path=ppt/slides/slide8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3" name="Shape 593"/>
          <p:cNvSpPr/>
          <p:nvPr>
            <p:ph type="title"/>
          </p:nvPr>
        </p:nvSpPr>
        <p:spPr>
          <a:xfrm>
            <a:off x="952500" y="139700"/>
            <a:ext cx="11099800" cy="2159000"/>
          </a:xfrm>
          <a:prstGeom prst="rect">
            <a:avLst/>
          </a:prstGeom>
        </p:spPr>
        <p:txBody>
          <a:bodyPr/>
          <a:lstStyle>
            <a:lvl1pPr defTabSz="566674">
              <a:defRPr sz="7760"/>
            </a:lvl1pPr>
          </a:lstStyle>
          <a:p>
            <a:pPr lvl="0">
              <a:defRPr sz="1800"/>
            </a:pPr>
            <a:r>
              <a:rPr sz="7760"/>
              <a:t>Consider several images</a:t>
            </a:r>
          </a:p>
        </p:txBody>
      </p:sp>
      <p:pic>
        <p:nvPicPr>
          <p:cNvPr id="594" name="pasted-image.tif"/>
          <p:cNvPicPr/>
          <p:nvPr/>
        </p:nvPicPr>
        <p:blipFill>
          <a:blip r:embed="rId2">
            <a:extLst/>
          </a:blip>
          <a:stretch>
            <a:fillRect/>
          </a:stretch>
        </p:blipFill>
        <p:spPr>
          <a:xfrm>
            <a:off x="830064" y="2211836"/>
            <a:ext cx="5312888" cy="3459111"/>
          </a:xfrm>
          <a:prstGeom prst="rect">
            <a:avLst/>
          </a:prstGeom>
          <a:ln w="12700">
            <a:miter lim="400000"/>
          </a:ln>
        </p:spPr>
      </p:pic>
      <p:pic>
        <p:nvPicPr>
          <p:cNvPr id="595" name="pasted-image.tif"/>
          <p:cNvPicPr/>
          <p:nvPr/>
        </p:nvPicPr>
        <p:blipFill>
          <a:blip r:embed="rId3">
            <a:extLst/>
          </a:blip>
          <a:stretch>
            <a:fillRect/>
          </a:stretch>
        </p:blipFill>
        <p:spPr>
          <a:xfrm>
            <a:off x="817087" y="5727877"/>
            <a:ext cx="5338842" cy="3677870"/>
          </a:xfrm>
          <a:prstGeom prst="rect">
            <a:avLst/>
          </a:prstGeom>
          <a:ln w="12700">
            <a:miter lim="400000"/>
          </a:ln>
        </p:spPr>
      </p:pic>
      <p:pic>
        <p:nvPicPr>
          <p:cNvPr id="596" name="pasted-image.tif"/>
          <p:cNvPicPr/>
          <p:nvPr/>
        </p:nvPicPr>
        <p:blipFill>
          <a:blip r:embed="rId4">
            <a:extLst/>
          </a:blip>
          <a:stretch>
            <a:fillRect/>
          </a:stretch>
        </p:blipFill>
        <p:spPr>
          <a:xfrm>
            <a:off x="6280480" y="5733454"/>
            <a:ext cx="5765184" cy="3836469"/>
          </a:xfrm>
          <a:prstGeom prst="rect">
            <a:avLst/>
          </a:prstGeom>
          <a:ln w="12700">
            <a:miter lim="400000"/>
          </a:ln>
        </p:spPr>
      </p:pic>
      <p:pic>
        <p:nvPicPr>
          <p:cNvPr id="597" name="pasted-image.tif"/>
          <p:cNvPicPr/>
          <p:nvPr/>
        </p:nvPicPr>
        <p:blipFill>
          <a:blip r:embed="rId5">
            <a:extLst/>
          </a:blip>
          <a:stretch>
            <a:fillRect/>
          </a:stretch>
        </p:blipFill>
        <p:spPr>
          <a:xfrm>
            <a:off x="6265135" y="2211836"/>
            <a:ext cx="5765184" cy="3459111"/>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5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5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 grpId="3" fill="hold">
                                  <p:stCondLst>
                                    <p:cond delay="0"/>
                                  </p:stCondLst>
                                  <p:iterate type="el" backwards="0">
                                    <p:tmAbs val="0"/>
                                  </p:iterate>
                                  <p:childTnLst>
                                    <p:set>
                                      <p:cBhvr>
                                        <p:cTn id="14" fill="hold"/>
                                        <p:tgtEl>
                                          <p:spTgt spid="5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96" grpId="3"/>
      <p:bldP build="whole" bldLvl="1" animBg="1" rev="0" advAuto="0" spid="597" grpId="1"/>
      <p:bldP build="whole" bldLvl="1" animBg="1" rev="0" advAuto="0" spid="595" grpId="2"/>
    </p:bldLst>
  </p:timing>
</p:sld>
</file>

<file path=ppt/slides/slide8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9" name="Shape 599"/>
          <p:cNvSpPr/>
          <p:nvPr>
            <p:ph type="title"/>
          </p:nvPr>
        </p:nvSpPr>
        <p:spPr>
          <a:xfrm>
            <a:off x="952500" y="38100"/>
            <a:ext cx="11099800" cy="2159000"/>
          </a:xfrm>
          <a:prstGeom prst="rect">
            <a:avLst/>
          </a:prstGeom>
        </p:spPr>
        <p:txBody>
          <a:bodyPr/>
          <a:lstStyle/>
          <a:p>
            <a:pPr lvl="0">
              <a:defRPr sz="1800"/>
            </a:pPr>
            <a:r>
              <a:rPr sz="8000"/>
              <a:t>Select one image</a:t>
            </a:r>
          </a:p>
        </p:txBody>
      </p:sp>
      <p:pic>
        <p:nvPicPr>
          <p:cNvPr id="600" name="pasted-image.tif"/>
          <p:cNvPicPr/>
          <p:nvPr/>
        </p:nvPicPr>
        <p:blipFill>
          <a:blip r:embed="rId2">
            <a:extLst/>
          </a:blip>
          <a:stretch>
            <a:fillRect/>
          </a:stretch>
        </p:blipFill>
        <p:spPr>
          <a:xfrm>
            <a:off x="759951" y="2226161"/>
            <a:ext cx="9275069" cy="7053878"/>
          </a:xfrm>
          <a:prstGeom prst="rect">
            <a:avLst/>
          </a:prstGeom>
          <a:ln w="12700">
            <a:miter lim="400000"/>
          </a:ln>
        </p:spPr>
      </p:pic>
      <p:sp>
        <p:nvSpPr>
          <p:cNvPr id="601" name="Shape 601"/>
          <p:cNvSpPr/>
          <p:nvPr/>
        </p:nvSpPr>
        <p:spPr>
          <a:xfrm>
            <a:off x="10182164" y="5846233"/>
            <a:ext cx="2759264" cy="337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pPr>
            <a:r>
              <a:rPr sz="3600"/>
              <a:t>I will use this image with the “See, Wonder, Think” strategy </a:t>
            </a:r>
          </a:p>
        </p:txBody>
      </p:sp>
      <p:sp>
        <p:nvSpPr>
          <p:cNvPr id="602" name="Shape 602"/>
          <p:cNvSpPr/>
          <p:nvPr/>
        </p:nvSpPr>
        <p:spPr>
          <a:xfrm>
            <a:off x="10182164" y="2233083"/>
            <a:ext cx="2759264" cy="191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pPr>
            <a:r>
              <a:rPr sz="3000"/>
              <a:t>BME</a:t>
            </a:r>
            <a:endParaRPr sz="3000"/>
          </a:p>
          <a:p>
            <a:pPr lvl="0">
              <a:defRPr sz="1800"/>
            </a:pPr>
            <a:r>
              <a:rPr sz="3000"/>
              <a:t>Telephone</a:t>
            </a:r>
            <a:endParaRPr sz="3000"/>
          </a:p>
          <a:p>
            <a:pPr lvl="0">
              <a:defRPr sz="1800"/>
            </a:pPr>
            <a:r>
              <a:rPr sz="2900"/>
              <a:t>What’s going on</a:t>
            </a:r>
            <a:endParaRPr sz="2900"/>
          </a:p>
          <a:p>
            <a:pPr lvl="0">
              <a:defRPr sz="1800"/>
            </a:pPr>
            <a:r>
              <a:rPr sz="3000"/>
              <a:t>See, Wonder… </a:t>
            </a:r>
          </a:p>
        </p:txBody>
      </p:sp>
      <p:sp>
        <p:nvSpPr>
          <p:cNvPr id="603" name="Shape 603"/>
          <p:cNvSpPr/>
          <p:nvPr/>
        </p:nvSpPr>
        <p:spPr>
          <a:xfrm>
            <a:off x="10801416" y="2556933"/>
            <a:ext cx="1246651" cy="1"/>
          </a:xfrm>
          <a:prstGeom prst="line">
            <a:avLst/>
          </a:prstGeom>
          <a:ln w="63500">
            <a:solidFill>
              <a:srgbClr val="861001"/>
            </a:solidFill>
            <a:miter lim="400000"/>
          </a:ln>
        </p:spPr>
        <p:txBody>
          <a:bodyPr lIns="0" tIns="0" rIns="0" bIns="0" anchor="ctr"/>
          <a:lstStyle/>
          <a:p>
            <a:pPr lvl="0">
              <a:defRPr sz="2400"/>
            </a:pPr>
          </a:p>
        </p:txBody>
      </p:sp>
      <p:sp>
        <p:nvSpPr>
          <p:cNvPr id="604" name="Shape 604"/>
          <p:cNvSpPr/>
          <p:nvPr/>
        </p:nvSpPr>
        <p:spPr>
          <a:xfrm>
            <a:off x="10606683" y="2997200"/>
            <a:ext cx="1910226" cy="0"/>
          </a:xfrm>
          <a:prstGeom prst="line">
            <a:avLst/>
          </a:prstGeom>
          <a:ln w="63500">
            <a:solidFill>
              <a:srgbClr val="861001"/>
            </a:solidFill>
            <a:miter lim="400000"/>
          </a:ln>
        </p:spPr>
        <p:txBody>
          <a:bodyPr lIns="0" tIns="0" rIns="0" bIns="0" anchor="ctr"/>
          <a:lstStyle/>
          <a:p>
            <a:pPr lvl="0">
              <a:defRPr sz="2400"/>
            </a:pP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6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6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 grpId="3" fill="hold">
                                  <p:stCondLst>
                                    <p:cond delay="0"/>
                                  </p:stCondLst>
                                  <p:iterate type="el" backwards="0">
                                    <p:tmAbs val="0"/>
                                  </p:iterate>
                                  <p:childTnLst>
                                    <p:set>
                                      <p:cBhvr>
                                        <p:cTn id="14" fill="hold"/>
                                        <p:tgtEl>
                                          <p:spTgt spid="60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0" presetID="1" grpId="4" fill="hold">
                                  <p:stCondLst>
                                    <p:cond delay="0"/>
                                  </p:stCondLst>
                                  <p:iterate type="el" backwards="0">
                                    <p:tmAbs val="0"/>
                                  </p:iterate>
                                  <p:childTnLst>
                                    <p:set>
                                      <p:cBhvr>
                                        <p:cTn id="18" fill="hold"/>
                                        <p:tgtEl>
                                          <p:spTgt spid="6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03" grpId="2"/>
      <p:bldP build="whole" bldLvl="1" animBg="1" rev="0" advAuto="0" spid="604" grpId="3"/>
      <p:bldP build="whole" bldLvl="1" animBg="1" rev="0" advAuto="0" spid="601" grpId="4"/>
      <p:bldP build="whole" bldLvl="1" animBg="1" rev="0" advAuto="0" spid="602" grpId="1"/>
    </p:bldLst>
  </p:timing>
</p:sld>
</file>

<file path=ppt/slides/slide8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06" name="pasted-image.tif"/>
          <p:cNvPicPr/>
          <p:nvPr/>
        </p:nvPicPr>
        <p:blipFill>
          <a:blip r:embed="rId2">
            <a:extLst/>
          </a:blip>
          <a:srcRect l="24222" t="0" r="0" b="0"/>
          <a:stretch>
            <a:fillRect/>
          </a:stretch>
        </p:blipFill>
        <p:spPr>
          <a:xfrm>
            <a:off x="945753" y="73832"/>
            <a:ext cx="10918674" cy="9605863"/>
          </a:xfrm>
          <a:prstGeom prst="rect">
            <a:avLst/>
          </a:prstGeom>
          <a:ln w="12700">
            <a:miter lim="400000"/>
          </a:ln>
        </p:spPr>
      </p:pic>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3" name="Shape 83"/>
          <p:cNvSpPr/>
          <p:nvPr>
            <p:ph type="title"/>
          </p:nvPr>
        </p:nvSpPr>
        <p:spPr>
          <a:xfrm>
            <a:off x="952500" y="3797300"/>
            <a:ext cx="11099800" cy="2159000"/>
          </a:xfrm>
          <a:prstGeom prst="rect">
            <a:avLst/>
          </a:prstGeom>
        </p:spPr>
        <p:txBody>
          <a:bodyPr/>
          <a:lstStyle/>
          <a:p>
            <a:pPr lvl="0">
              <a:defRPr sz="1800"/>
            </a:pPr>
            <a:r>
              <a:rPr sz="8000"/>
              <a:t>Next year update</a:t>
            </a:r>
          </a:p>
        </p:txBody>
      </p:sp>
      <p:sp>
        <p:nvSpPr>
          <p:cNvPr id="84" name="Shape 84"/>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