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46"/>
          <p:cNvSpPr/>
          <p:nvPr>
            <p:ph type="sldImg"/>
          </p:nvPr>
        </p:nvSpPr>
        <p:spPr>
          <a:xfrm>
            <a:off x="1143000" y="685800"/>
            <a:ext cx="4572000" cy="3429000"/>
          </a:xfrm>
          <a:prstGeom prst="rect">
            <a:avLst/>
          </a:prstGeom>
        </p:spPr>
        <p:txBody>
          <a:bodyPr/>
          <a:lstStyle/>
          <a:p>
            <a:pPr lvl="0"/>
          </a:p>
        </p:txBody>
      </p:sp>
      <p:sp>
        <p:nvSpPr>
          <p:cNvPr id="47" name="Shape 4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6" name="Shape 6"/>
          <p:cNvSpPr/>
          <p:nvPr>
            <p:ph type="title"/>
          </p:nvPr>
        </p:nvSpPr>
        <p:spPr>
          <a:xfrm>
            <a:off x="1270000" y="1638300"/>
            <a:ext cx="10464800" cy="33020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7" name="Shape 7"/>
          <p:cNvSpPr/>
          <p:nvPr>
            <p:ph type="body" idx="1"/>
          </p:nvPr>
        </p:nvSpPr>
        <p:spPr>
          <a:xfrm>
            <a:off x="1270000" y="50292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2" name="Shape 32"/>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33" name="Shape 33"/>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6" name="Shape 36"/>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38" name="Shape 38"/>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9" name="Shape 39"/>
          <p:cNvSpPr/>
          <p:nvPr>
            <p:ph type="title"/>
          </p:nvPr>
        </p:nvSpPr>
        <p:spPr>
          <a:xfrm>
            <a:off x="571500" y="1435100"/>
            <a:ext cx="5334000" cy="3175000"/>
          </a:xfrm>
          <a:prstGeom prst="rect">
            <a:avLst/>
          </a:prstGeom>
        </p:spPr>
        <p:txBody>
          <a:bodyPr/>
          <a:lstStyle/>
          <a:p>
            <a:pPr lvl="0">
              <a:defRPr sz="1800"/>
            </a:pPr>
            <a:r>
              <a:rPr sz="4200"/>
              <a:t>Title Text</a:t>
            </a:r>
          </a:p>
        </p:txBody>
      </p:sp>
      <p:sp>
        <p:nvSpPr>
          <p:cNvPr id="40" name="Shape 40"/>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2" name="Shape 42"/>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sz="1800"/>
            </a:pPr>
            <a:r>
              <a:rPr sz="4200"/>
              <a:t>Title Text</a:t>
            </a:r>
          </a:p>
        </p:txBody>
      </p:sp>
      <p:sp>
        <p:nvSpPr>
          <p:cNvPr id="45" name="Shape 45"/>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9" name="Shape 9"/>
          <p:cNvSpPr/>
          <p:nvPr>
            <p:ph type="title"/>
          </p:nvPr>
        </p:nvSpPr>
        <p:spPr>
          <a:xfrm>
            <a:off x="1270000" y="6718300"/>
            <a:ext cx="10464800" cy="1422400"/>
          </a:xfrm>
          <a:prstGeom prst="rect">
            <a:avLst/>
          </a:prstGeom>
        </p:spPr>
        <p:txBody>
          <a:bodyPr/>
          <a:lstStyle>
            <a:lvl1pPr algn="ctr">
              <a:defRPr sz="8000">
                <a:latin typeface="+mn-lt"/>
                <a:ea typeface="+mn-ea"/>
                <a:cs typeface="+mn-cs"/>
                <a:sym typeface="Helvetica Light"/>
              </a:defRPr>
            </a:lvl1pPr>
          </a:lstStyle>
          <a:p>
            <a:pPr lvl="0">
              <a:defRPr sz="1800"/>
            </a:pPr>
            <a:r>
              <a:rPr sz="8000"/>
              <a:t>Title Text</a:t>
            </a:r>
          </a:p>
        </p:txBody>
      </p:sp>
      <p:sp>
        <p:nvSpPr>
          <p:cNvPr id="10" name="Shape 10"/>
          <p:cNvSpPr/>
          <p:nvPr>
            <p:ph type="body" idx="1"/>
          </p:nvPr>
        </p:nvSpPr>
        <p:spPr>
          <a:xfrm>
            <a:off x="1270000" y="8191500"/>
            <a:ext cx="10464800" cy="11303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2" name="Shape 12"/>
          <p:cNvSpPr/>
          <p:nvPr>
            <p:ph type="title"/>
          </p:nvPr>
        </p:nvSpPr>
        <p:spPr>
          <a:xfrm>
            <a:off x="1270000" y="3225800"/>
            <a:ext cx="10464800" cy="3302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14" name="Shape 14"/>
          <p:cNvSpPr/>
          <p:nvPr>
            <p:ph type="title"/>
          </p:nvPr>
        </p:nvSpPr>
        <p:spPr>
          <a:xfrm>
            <a:off x="952500" y="635000"/>
            <a:ext cx="5334000" cy="3987800"/>
          </a:xfrm>
          <a:prstGeom prst="rect">
            <a:avLst/>
          </a:prstGeom>
        </p:spPr>
        <p:txBody>
          <a:bodyPr/>
          <a:lstStyle>
            <a:lvl1pPr algn="ctr">
              <a:defRPr sz="6000">
                <a:latin typeface="+mn-lt"/>
                <a:ea typeface="+mn-ea"/>
                <a:cs typeface="+mn-cs"/>
                <a:sym typeface="Helvetica Light"/>
              </a:defRPr>
            </a:lvl1pPr>
          </a:lstStyle>
          <a:p>
            <a:pPr lvl="0">
              <a:defRPr sz="1800"/>
            </a:pPr>
            <a:r>
              <a:rPr sz="6000"/>
              <a:t>Title Text</a:t>
            </a:r>
          </a:p>
        </p:txBody>
      </p:sp>
      <p:sp>
        <p:nvSpPr>
          <p:cNvPr id="15" name="Shape 15"/>
          <p:cNvSpPr/>
          <p:nvPr>
            <p:ph type="body" idx="1"/>
          </p:nvPr>
        </p:nvSpPr>
        <p:spPr>
          <a:xfrm>
            <a:off x="952500" y="4762500"/>
            <a:ext cx="5334000" cy="4102100"/>
          </a:xfrm>
          <a:prstGeom prst="rect">
            <a:avLst/>
          </a:prstGeom>
        </p:spPr>
        <p:txBody>
          <a:bodyPr/>
          <a:lstStyle>
            <a:lvl1pPr marL="0" indent="0" algn="ctr">
              <a:spcBef>
                <a:spcPts val="0"/>
              </a:spcBef>
              <a:buSzTx/>
              <a:buFontTx/>
              <a:buNone/>
              <a:defRPr sz="3200">
                <a:solidFill>
                  <a:srgbClr val="000000"/>
                </a:solidFill>
                <a:latin typeface="+mn-lt"/>
                <a:ea typeface="+mn-ea"/>
                <a:cs typeface="+mn-cs"/>
                <a:sym typeface="Helvetica Light"/>
              </a:defRPr>
            </a:lvl1pPr>
            <a:lvl2pPr marL="0" indent="228600" algn="ctr">
              <a:spcBef>
                <a:spcPts val="0"/>
              </a:spcBef>
              <a:buSzTx/>
              <a:buFontTx/>
              <a:buNone/>
              <a:defRPr sz="3200">
                <a:solidFill>
                  <a:srgbClr val="000000"/>
                </a:solidFill>
                <a:latin typeface="+mn-lt"/>
                <a:ea typeface="+mn-ea"/>
                <a:cs typeface="+mn-cs"/>
                <a:sym typeface="Helvetica Light"/>
              </a:defRPr>
            </a:lvl2pPr>
            <a:lvl3pPr marL="0" indent="457200" algn="ctr">
              <a:spcBef>
                <a:spcPts val="0"/>
              </a:spcBef>
              <a:buSzTx/>
              <a:buFontTx/>
              <a:buNone/>
              <a:defRPr sz="3200">
                <a:solidFill>
                  <a:srgbClr val="000000"/>
                </a:solidFill>
                <a:latin typeface="+mn-lt"/>
                <a:ea typeface="+mn-ea"/>
                <a:cs typeface="+mn-cs"/>
                <a:sym typeface="Helvetica Light"/>
              </a:defRPr>
            </a:lvl3pPr>
            <a:lvl4pPr marL="0" indent="685800" algn="ctr">
              <a:spcBef>
                <a:spcPts val="0"/>
              </a:spcBef>
              <a:buSzTx/>
              <a:buFontTx/>
              <a:buNone/>
              <a:defRPr sz="3200">
                <a:solidFill>
                  <a:srgbClr val="000000"/>
                </a:solidFill>
                <a:latin typeface="+mn-lt"/>
                <a:ea typeface="+mn-ea"/>
                <a:cs typeface="+mn-cs"/>
                <a:sym typeface="Helvetica Light"/>
              </a:defRPr>
            </a:lvl4pPr>
            <a:lvl5pPr marL="0" indent="914400" algn="ctr">
              <a:spcBef>
                <a:spcPts val="0"/>
              </a:spcBef>
              <a:buSzTx/>
              <a:buFontTx/>
              <a:buNone/>
              <a:defRPr sz="3200">
                <a:solidFill>
                  <a:srgbClr val="000000"/>
                </a:solidFill>
                <a:latin typeface="+mn-lt"/>
                <a:ea typeface="+mn-ea"/>
                <a:cs typeface="+mn-cs"/>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17" name="Shape 17"/>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9" name="Shape 19"/>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0" name="Shape 20"/>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22" name="Shape 22"/>
          <p:cNvSpPr/>
          <p:nvPr>
            <p:ph type="title"/>
          </p:nvPr>
        </p:nvSpPr>
        <p:spPr>
          <a:xfrm>
            <a:off x="952500" y="444500"/>
            <a:ext cx="11099800" cy="2159000"/>
          </a:xfrm>
          <a:prstGeom prst="rect">
            <a:avLst/>
          </a:prstGeom>
        </p:spPr>
        <p:txBody>
          <a:bodyPr anchor="ctr"/>
          <a:lstStyle>
            <a:lvl1pPr algn="ctr">
              <a:defRPr sz="8000">
                <a:latin typeface="+mn-lt"/>
                <a:ea typeface="+mn-ea"/>
                <a:cs typeface="+mn-cs"/>
                <a:sym typeface="Helvetica Light"/>
              </a:defRPr>
            </a:lvl1pPr>
          </a:lstStyle>
          <a:p>
            <a:pPr lvl="0">
              <a:defRPr sz="1800"/>
            </a:pPr>
            <a:r>
              <a:rPr sz="8000"/>
              <a:t>Title Text</a:t>
            </a:r>
          </a:p>
        </p:txBody>
      </p:sp>
      <p:sp>
        <p:nvSpPr>
          <p:cNvPr id="23" name="Shape 23"/>
          <p:cNvSpPr/>
          <p:nvPr>
            <p:ph type="body" idx="1"/>
          </p:nvPr>
        </p:nvSpPr>
        <p:spPr>
          <a:xfrm>
            <a:off x="952500" y="2603500"/>
            <a:ext cx="5334000" cy="6286500"/>
          </a:xfrm>
          <a:prstGeom prst="rect">
            <a:avLst/>
          </a:prstGeom>
        </p:spPr>
        <p:txBody>
          <a:bodyPr anchor="ctr"/>
          <a:lstStyle>
            <a:lvl1pPr marL="342900" indent="-342900">
              <a:spcBef>
                <a:spcPts val="3200"/>
              </a:spcBef>
              <a:buFontTx/>
              <a:defRPr sz="2800">
                <a:solidFill>
                  <a:srgbClr val="000000"/>
                </a:solidFill>
                <a:latin typeface="+mn-lt"/>
                <a:ea typeface="+mn-ea"/>
                <a:cs typeface="+mn-cs"/>
                <a:sym typeface="Helvetica Light"/>
              </a:defRPr>
            </a:lvl1pPr>
            <a:lvl2pPr marL="685800" indent="-342900">
              <a:spcBef>
                <a:spcPts val="3200"/>
              </a:spcBef>
              <a:buFontTx/>
              <a:defRPr sz="2800">
                <a:solidFill>
                  <a:srgbClr val="000000"/>
                </a:solidFill>
                <a:latin typeface="+mn-lt"/>
                <a:ea typeface="+mn-ea"/>
                <a:cs typeface="+mn-cs"/>
                <a:sym typeface="Helvetica Light"/>
              </a:defRPr>
            </a:lvl2pPr>
            <a:lvl3pPr marL="1028700" indent="-342900">
              <a:spcBef>
                <a:spcPts val="3200"/>
              </a:spcBef>
              <a:buFontTx/>
              <a:defRPr sz="2800">
                <a:solidFill>
                  <a:srgbClr val="000000"/>
                </a:solidFill>
                <a:latin typeface="+mn-lt"/>
                <a:ea typeface="+mn-ea"/>
                <a:cs typeface="+mn-cs"/>
                <a:sym typeface="Helvetica Light"/>
              </a:defRPr>
            </a:lvl3pPr>
            <a:lvl4pPr marL="1371600" indent="-342900">
              <a:spcBef>
                <a:spcPts val="3200"/>
              </a:spcBef>
              <a:buFontTx/>
              <a:defRPr sz="2800">
                <a:solidFill>
                  <a:srgbClr val="000000"/>
                </a:solidFill>
                <a:latin typeface="+mn-lt"/>
                <a:ea typeface="+mn-ea"/>
                <a:cs typeface="+mn-cs"/>
                <a:sym typeface="Helvetica Light"/>
              </a:defRPr>
            </a:lvl4pPr>
            <a:lvl5pPr marL="1714500" indent="-342900">
              <a:spcBef>
                <a:spcPts val="3200"/>
              </a:spcBef>
              <a:buFontTx/>
              <a:defRPr sz="2800">
                <a:solidFill>
                  <a:srgbClr val="000000"/>
                </a:solidFill>
                <a:latin typeface="+mn-lt"/>
                <a:ea typeface="+mn-ea"/>
                <a:cs typeface="+mn-cs"/>
                <a:sym typeface="Helvetica Light"/>
              </a:defRPr>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25" name="Shape 25"/>
          <p:cNvSpPr/>
          <p:nvPr>
            <p:ph type="body" idx="1"/>
          </p:nvPr>
        </p:nvSpPr>
        <p:spPr>
          <a:xfrm>
            <a:off x="952500" y="1270000"/>
            <a:ext cx="11099800" cy="7213600"/>
          </a:xfrm>
          <a:prstGeom prst="rect">
            <a:avLst/>
          </a:prstGeom>
        </p:spPr>
        <p:txBody>
          <a:bodyPr anchor="ctr"/>
          <a:lstStyle>
            <a:lvl1pPr marL="444500" indent="-444500">
              <a:buFontTx/>
              <a:defRPr>
                <a:solidFill>
                  <a:srgbClr val="000000"/>
                </a:solidFill>
                <a:latin typeface="+mn-lt"/>
                <a:ea typeface="+mn-ea"/>
                <a:cs typeface="+mn-cs"/>
                <a:sym typeface="Helvetica Light"/>
              </a:defRPr>
            </a:lvl1pPr>
            <a:lvl2pPr marL="889000" indent="-444500">
              <a:buFontTx/>
              <a:defRPr>
                <a:solidFill>
                  <a:srgbClr val="000000"/>
                </a:solidFill>
                <a:latin typeface="+mn-lt"/>
                <a:ea typeface="+mn-ea"/>
                <a:cs typeface="+mn-cs"/>
                <a:sym typeface="Helvetica Light"/>
              </a:defRPr>
            </a:lvl2pPr>
            <a:lvl3pPr marL="1333500" indent="-444500">
              <a:buFontTx/>
              <a:defRPr>
                <a:solidFill>
                  <a:srgbClr val="000000"/>
                </a:solidFill>
                <a:latin typeface="+mn-lt"/>
                <a:ea typeface="+mn-ea"/>
                <a:cs typeface="+mn-cs"/>
                <a:sym typeface="Helvetica Light"/>
              </a:defRPr>
            </a:lvl3pPr>
            <a:lvl4pPr marL="1778000" indent="-444500">
              <a:buFontTx/>
              <a:defRPr>
                <a:solidFill>
                  <a:srgbClr val="000000"/>
                </a:solidFill>
                <a:latin typeface="+mn-lt"/>
                <a:ea typeface="+mn-ea"/>
                <a:cs typeface="+mn-cs"/>
                <a:sym typeface="Helvetica Light"/>
              </a:defRPr>
            </a:lvl4pPr>
            <a:lvl5pPr marL="2222500" indent="-444500">
              <a:buFontTx/>
              <a:defRPr>
                <a:solidFill>
                  <a:srgbClr val="000000"/>
                </a:solidFill>
                <a:latin typeface="+mn-lt"/>
                <a:ea typeface="+mn-ea"/>
                <a:cs typeface="+mn-cs"/>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 name="Shape 3"/>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sz="1800"/>
            </a:pPr>
            <a:r>
              <a:rPr sz="4200"/>
              <a:t>Title Text</a:t>
            </a:r>
          </a:p>
        </p:txBody>
      </p:sp>
      <p:sp>
        <p:nvSpPr>
          <p:cNvPr id="4" name="Shape 4"/>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spd="med" advClick="1"/>
  <p:txStyles>
    <p:titleStyle>
      <a:lvl1pPr defTabSz="584200">
        <a:defRPr sz="4200">
          <a:latin typeface="Helvetica Neue Light"/>
          <a:ea typeface="Helvetica Neue Light"/>
          <a:cs typeface="Helvetica Neue Light"/>
          <a:sym typeface="Helvetica Neue Light"/>
        </a:defRPr>
      </a:lvl1pPr>
      <a:lvl2pPr indent="228600" defTabSz="584200">
        <a:defRPr sz="4200">
          <a:latin typeface="Helvetica Neue Light"/>
          <a:ea typeface="Helvetica Neue Light"/>
          <a:cs typeface="Helvetica Neue Light"/>
          <a:sym typeface="Helvetica Neue Light"/>
        </a:defRPr>
      </a:lvl2pPr>
      <a:lvl3pPr indent="457200" defTabSz="584200">
        <a:defRPr sz="4200">
          <a:latin typeface="Helvetica Neue Light"/>
          <a:ea typeface="Helvetica Neue Light"/>
          <a:cs typeface="Helvetica Neue Light"/>
          <a:sym typeface="Helvetica Neue Light"/>
        </a:defRPr>
      </a:lvl3pPr>
      <a:lvl4pPr indent="685800" defTabSz="584200">
        <a:defRPr sz="4200">
          <a:latin typeface="Helvetica Neue Light"/>
          <a:ea typeface="Helvetica Neue Light"/>
          <a:cs typeface="Helvetica Neue Light"/>
          <a:sym typeface="Helvetica Neue Light"/>
        </a:defRPr>
      </a:lvl4pPr>
      <a:lvl5pPr indent="914400" defTabSz="584200">
        <a:defRPr sz="4200">
          <a:latin typeface="Helvetica Neue Light"/>
          <a:ea typeface="Helvetica Neue Light"/>
          <a:cs typeface="Helvetica Neue Light"/>
          <a:sym typeface="Helvetica Neue Light"/>
        </a:defRPr>
      </a:lvl5pPr>
      <a:lvl6pPr indent="1143000" defTabSz="584200">
        <a:defRPr sz="4200">
          <a:latin typeface="Helvetica Neue Light"/>
          <a:ea typeface="Helvetica Neue Light"/>
          <a:cs typeface="Helvetica Neue Light"/>
          <a:sym typeface="Helvetica Neue Light"/>
        </a:defRPr>
      </a:lvl6pPr>
      <a:lvl7pPr indent="1371600" defTabSz="584200">
        <a:defRPr sz="4200">
          <a:latin typeface="Helvetica Neue Light"/>
          <a:ea typeface="Helvetica Neue Light"/>
          <a:cs typeface="Helvetica Neue Light"/>
          <a:sym typeface="Helvetica Neue Light"/>
        </a:defRPr>
      </a:lvl7pPr>
      <a:lvl8pPr indent="1600200" defTabSz="584200">
        <a:defRPr sz="4200">
          <a:latin typeface="Helvetica Neue Light"/>
          <a:ea typeface="Helvetica Neue Light"/>
          <a:cs typeface="Helvetica Neue Light"/>
          <a:sym typeface="Helvetica Neue Light"/>
        </a:defRPr>
      </a:lvl8pPr>
      <a:lvl9pPr indent="1828800" defTabSz="584200">
        <a:defRPr sz="4200">
          <a:latin typeface="Helvetica Neue Light"/>
          <a:ea typeface="Helvetica Neue Light"/>
          <a:cs typeface="Helvetica Neue Light"/>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1pPr>
      <a:lvl2pPr marL="914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2pPr>
      <a:lvl3pPr marL="1371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3pPr>
      <a:lvl4pPr marL="1828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4pPr>
      <a:lvl5pPr marL="22860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5pPr>
      <a:lvl6pPr marL="27432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6pPr>
      <a:lvl7pPr marL="32004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7pPr>
      <a:lvl8pPr marL="36576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8pPr>
      <a:lvl9pPr marL="4114800" indent="-457200" defTabSz="584200">
        <a:spcBef>
          <a:spcPts val="4200"/>
        </a:spcBef>
        <a:buSzPct val="75000"/>
        <a:buFont typeface="Helvetica Neue"/>
        <a:buChar char="•"/>
        <a:defRPr sz="3600">
          <a:solidFill>
            <a:srgbClr val="747474"/>
          </a:solidFill>
          <a:latin typeface="Helvetica Neue Light"/>
          <a:ea typeface="Helvetica Neue Light"/>
          <a:cs typeface="Helvetica Neue Light"/>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8.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18.tif"/><Relationship Id="rId4" Type="http://schemas.openxmlformats.org/officeDocument/2006/relationships/image" Target="../media/image19.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tif"/><Relationship Id="rId3" Type="http://schemas.openxmlformats.org/officeDocument/2006/relationships/image" Target="../media/image21.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25.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tif"/></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t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tif"/></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Relationship Id="rId3" Type="http://schemas.openxmlformats.org/officeDocument/2006/relationships/image" Target="../media/image34.tif"/><Relationship Id="rId4" Type="http://schemas.openxmlformats.org/officeDocument/2006/relationships/image" Target="../media/image7.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tif"/></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tif"/><Relationship Id="rId3" Type="http://schemas.openxmlformats.org/officeDocument/2006/relationships/image" Target="../media/image34.tif"/><Relationship Id="rId4" Type="http://schemas.openxmlformats.org/officeDocument/2006/relationships/image" Target="../media/image7.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tif"/></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nytimes.com" TargetMode="External"/><Relationship Id="rId3" Type="http://schemas.openxmlformats.org/officeDocument/2006/relationships/hyperlink" Target="http://getty.edu" TargetMode="Externa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tif"/></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lvl="0">
              <a:defRPr sz="1800"/>
            </a:pPr>
            <a:r>
              <a:rPr sz="8000"/>
              <a:t>North Coast Arts Integration Project</a:t>
            </a:r>
          </a:p>
        </p:txBody>
      </p:sp>
      <p:sp>
        <p:nvSpPr>
          <p:cNvPr id="50" name="Shape 50"/>
          <p:cNvSpPr/>
          <p:nvPr>
            <p:ph type="body" idx="1"/>
          </p:nvPr>
        </p:nvSpPr>
        <p:spPr>
          <a:prstGeom prst="rect">
            <a:avLst/>
          </a:prstGeom>
        </p:spPr>
        <p:txBody>
          <a:bodyPr/>
          <a:lstStyle/>
          <a:p>
            <a:pPr lvl="0">
              <a:defRPr sz="1800"/>
            </a:pPr>
            <a:r>
              <a:rPr i="1" sz="3200"/>
              <a:t>A guide for art teachers</a:t>
            </a:r>
            <a:endParaRPr i="1" sz="3200"/>
          </a:p>
          <a:p>
            <a:pPr lvl="0">
              <a:defRPr sz="1800"/>
            </a:pPr>
            <a:r>
              <a:rPr i="1" sz="3200"/>
              <a:t>HCOE April 2, 2015</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 name="Shape 93"/>
          <p:cNvSpPr/>
          <p:nvPr>
            <p:ph type="title"/>
          </p:nvPr>
        </p:nvSpPr>
        <p:spPr>
          <a:xfrm>
            <a:off x="952500" y="241300"/>
            <a:ext cx="11099800" cy="2159000"/>
          </a:xfrm>
          <a:prstGeom prst="rect">
            <a:avLst/>
          </a:prstGeom>
        </p:spPr>
        <p:txBody>
          <a:bodyPr/>
          <a:lstStyle/>
          <a:p>
            <a:pPr lvl="0">
              <a:defRPr sz="1800"/>
            </a:pPr>
            <a:r>
              <a:rPr sz="8000"/>
              <a:t>Goals</a:t>
            </a:r>
          </a:p>
        </p:txBody>
      </p:sp>
      <p:sp>
        <p:nvSpPr>
          <p:cNvPr id="94" name="Shape 94"/>
          <p:cNvSpPr/>
          <p:nvPr>
            <p:ph type="body" idx="1"/>
          </p:nvPr>
        </p:nvSpPr>
        <p:spPr>
          <a:xfrm>
            <a:off x="806177" y="2133600"/>
            <a:ext cx="9627146" cy="7239000"/>
          </a:xfrm>
          <a:prstGeom prst="rect">
            <a:avLst/>
          </a:prstGeom>
        </p:spPr>
        <p:txBody>
          <a:bodyPr/>
          <a:lstStyle/>
          <a:p>
            <a:pPr lvl="0" marL="628649" indent="-628649" defTabSz="578358">
              <a:spcBef>
                <a:spcPts val="4100"/>
              </a:spcBef>
              <a:buSzPct val="100000"/>
              <a:buAutoNum type="arabicPeriod" startAt="1"/>
              <a:defRPr sz="1800"/>
            </a:pPr>
            <a:r>
              <a:rPr i="1" sz="4257"/>
              <a:t>Explore foundational thinking strategies for any class on any day.</a:t>
            </a:r>
            <a:endParaRPr i="1" sz="4257"/>
          </a:p>
          <a:p>
            <a:pPr lvl="0" marL="628649" indent="-628649" defTabSz="578358">
              <a:spcBef>
                <a:spcPts val="4100"/>
              </a:spcBef>
              <a:buSzPct val="100000"/>
              <a:buAutoNum type="arabicPeriod" startAt="1"/>
              <a:defRPr sz="1800"/>
            </a:pPr>
            <a:r>
              <a:rPr i="1" sz="4257"/>
              <a:t>Strengthen the connections between your art class and core content.</a:t>
            </a:r>
            <a:endParaRPr i="1" sz="4257"/>
          </a:p>
          <a:p>
            <a:pPr lvl="0" marL="628649" indent="-628649" defTabSz="578358">
              <a:spcBef>
                <a:spcPts val="4100"/>
              </a:spcBef>
              <a:buSzPct val="100000"/>
              <a:buAutoNum type="arabicPeriod" startAt="1"/>
              <a:defRPr sz="1800"/>
            </a:pPr>
            <a:r>
              <a:rPr i="1" sz="4257"/>
              <a:t>Increase engagement, creativity and critical thinking in your class.</a:t>
            </a:r>
            <a:endParaRPr i="1" sz="4257"/>
          </a:p>
          <a:p>
            <a:pPr lvl="0" marL="628649" indent="-628649" defTabSz="578358">
              <a:spcBef>
                <a:spcPts val="4100"/>
              </a:spcBef>
              <a:buSzPct val="100000"/>
              <a:buAutoNum type="arabicPeriod" startAt="1"/>
              <a:defRPr sz="1800"/>
            </a:pPr>
            <a:r>
              <a:rPr i="1" sz="4257"/>
              <a:t>Use these techniques in your class tomorrow.</a:t>
            </a:r>
          </a:p>
        </p:txBody>
      </p:sp>
      <p:pic>
        <p:nvPicPr>
          <p:cNvPr id="95" name="pasted-image.tif"/>
          <p:cNvPicPr/>
          <p:nvPr/>
        </p:nvPicPr>
        <p:blipFill>
          <a:blip r:embed="rId2">
            <a:extLst/>
          </a:blip>
          <a:stretch>
            <a:fillRect/>
          </a:stretch>
        </p:blipFill>
        <p:spPr>
          <a:xfrm>
            <a:off x="10765631" y="1662321"/>
            <a:ext cx="1672861" cy="2007434"/>
          </a:xfrm>
          <a:prstGeom prst="rect">
            <a:avLst/>
          </a:prstGeom>
          <a:ln w="12700">
            <a:miter lim="400000"/>
          </a:ln>
        </p:spPr>
      </p:pic>
      <p:pic>
        <p:nvPicPr>
          <p:cNvPr id="96" name="pasted-image.tif"/>
          <p:cNvPicPr/>
          <p:nvPr/>
        </p:nvPicPr>
        <p:blipFill>
          <a:blip r:embed="rId3">
            <a:extLst/>
          </a:blip>
          <a:srcRect l="14223" t="0" r="0" b="0"/>
          <a:stretch>
            <a:fillRect/>
          </a:stretch>
        </p:blipFill>
        <p:spPr>
          <a:xfrm>
            <a:off x="10565027" y="6489066"/>
            <a:ext cx="2074017" cy="1609015"/>
          </a:xfrm>
          <a:prstGeom prst="rect">
            <a:avLst/>
          </a:prstGeom>
          <a:ln w="12700">
            <a:miter lim="400000"/>
          </a:ln>
        </p:spPr>
      </p:pic>
      <p:pic>
        <p:nvPicPr>
          <p:cNvPr id="97" name="pasted-image.tif"/>
          <p:cNvPicPr/>
          <p:nvPr/>
        </p:nvPicPr>
        <p:blipFill>
          <a:blip r:embed="rId4">
            <a:extLst/>
          </a:blip>
          <a:stretch>
            <a:fillRect/>
          </a:stretch>
        </p:blipFill>
        <p:spPr>
          <a:xfrm>
            <a:off x="10392500" y="7872820"/>
            <a:ext cx="2419123" cy="1812007"/>
          </a:xfrm>
          <a:prstGeom prst="rect">
            <a:avLst/>
          </a:prstGeom>
          <a:ln w="12700">
            <a:miter lim="400000"/>
          </a:ln>
        </p:spPr>
      </p:pic>
      <p:pic>
        <p:nvPicPr>
          <p:cNvPr id="98" name="pasted-image.tif"/>
          <p:cNvPicPr/>
          <p:nvPr/>
        </p:nvPicPr>
        <p:blipFill>
          <a:blip r:embed="rId5">
            <a:extLst/>
          </a:blip>
          <a:stretch>
            <a:fillRect/>
          </a:stretch>
        </p:blipFill>
        <p:spPr>
          <a:xfrm>
            <a:off x="10326740" y="3917360"/>
            <a:ext cx="2550642" cy="2159001"/>
          </a:xfrm>
          <a:prstGeom prst="rect">
            <a:avLst/>
          </a:prstGeom>
          <a:ln w="12700">
            <a:miter lim="400000"/>
          </a:ln>
        </p:spPr>
      </p:pic>
      <p:sp>
        <p:nvSpPr>
          <p:cNvPr id="99" name="Shape 99"/>
          <p:cNvSpPr/>
          <p:nvPr/>
        </p:nvSpPr>
        <p:spPr>
          <a:xfrm>
            <a:off x="12567729" y="92075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94">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94">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9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1" fill="hold">
                                  <p:stCondLst>
                                    <p:cond delay="0"/>
                                  </p:stCondLst>
                                  <p:iterate type="el" backwards="0">
                                    <p:tmAbs val="0"/>
                                  </p:iterate>
                                  <p:childTnLst>
                                    <p:set>
                                      <p:cBhvr>
                                        <p:cTn id="26" fill="hold"/>
                                        <p:tgtEl>
                                          <p:spTgt spid="94">
                                            <p:txEl>
                                              <p:pRg st="3" end="3"/>
                                            </p:txEl>
                                          </p:spTgt>
                                        </p:tgtEl>
                                        <p:attrNameLst>
                                          <p:attrName>style.visibility</p:attrName>
                                        </p:attrNameLst>
                                      </p:cBhvr>
                                      <p:to>
                                        <p:strVal val="visible"/>
                                      </p:to>
                                    </p:set>
                                  </p:childTnLst>
                                </p:cTn>
                              </p:par>
                            </p:childTnLst>
                          </p:cTn>
                        </p:par>
                        <p:par>
                          <p:cTn id="27" fill="hold">
                            <p:stCondLst>
                              <p:cond delay="0"/>
                            </p:stCondLst>
                            <p:childTnLst>
                              <p:par>
                                <p:cTn id="28" nodeType="afterEffect" presetClass="entr" presetSubtype="0" presetID="1" grpId="4" fill="hold">
                                  <p:stCondLst>
                                    <p:cond delay="0"/>
                                  </p:stCondLst>
                                  <p:iterate type="el" backwards="0">
                                    <p:tmAbs val="0"/>
                                  </p:iterate>
                                  <p:childTnLst>
                                    <p:set>
                                      <p:cBhvr>
                                        <p:cTn id="29" fill="hold"/>
                                        <p:tgtEl>
                                          <p:spTgt spid="96"/>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94" grpId="1"/>
      <p:bldP build="whole" bldLvl="1" animBg="1" rev="0" advAuto="0" spid="95" grpId="2"/>
      <p:bldP build="whole" bldLvl="1" animBg="1" rev="0" advAuto="0" spid="96" grpId="4"/>
      <p:bldP build="whole" bldLvl="1" animBg="1" rev="0" advAuto="0" spid="98" grpId="3"/>
      <p:bldP build="whole" bldLvl="1" animBg="1" rev="0" advAuto="0" spid="97" grpId="5"/>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p:nvPr>
        </p:nvSpPr>
        <p:spPr>
          <a:xfrm>
            <a:off x="1287749" y="1006357"/>
            <a:ext cx="11099801" cy="2159001"/>
          </a:xfrm>
          <a:prstGeom prst="rect">
            <a:avLst/>
          </a:prstGeom>
        </p:spPr>
        <p:txBody>
          <a:bodyPr/>
          <a:lstStyle>
            <a:lvl1pPr defTabSz="549148">
              <a:defRPr sz="7519"/>
            </a:lvl1pPr>
          </a:lstStyle>
          <a:p>
            <a:pPr lvl="0">
              <a:defRPr sz="1800"/>
            </a:pPr>
            <a:r>
              <a:rPr sz="7519"/>
              <a:t>Visual Thinking Strategies</a:t>
            </a:r>
          </a:p>
        </p:txBody>
      </p:sp>
      <p:sp>
        <p:nvSpPr>
          <p:cNvPr id="102" name="Shape 102"/>
          <p:cNvSpPr/>
          <p:nvPr>
            <p:ph type="body" idx="1"/>
          </p:nvPr>
        </p:nvSpPr>
        <p:spPr>
          <a:xfrm>
            <a:off x="1391706" y="2387058"/>
            <a:ext cx="5280613" cy="6286501"/>
          </a:xfrm>
          <a:prstGeom prst="rect">
            <a:avLst/>
          </a:prstGeom>
        </p:spPr>
        <p:txBody>
          <a:bodyPr/>
          <a:lstStyle>
            <a:lvl1pPr>
              <a:defRPr sz="4200"/>
            </a:lvl1pPr>
          </a:lstStyle>
          <a:p>
            <a:pPr lvl="0">
              <a:defRPr sz="1800"/>
            </a:pPr>
            <a:r>
              <a:rPr sz="4200"/>
              <a:t>Once visual thinking strategies are learned, artwork is not viewed the same way ever again.</a:t>
            </a:r>
          </a:p>
        </p:txBody>
      </p:sp>
      <p:sp>
        <p:nvSpPr>
          <p:cNvPr id="103" name="Shape 10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104" name="pasted-image.png"/>
          <p:cNvPicPr/>
          <p:nvPr/>
        </p:nvPicPr>
        <p:blipFill>
          <a:blip r:embed="rId2">
            <a:extLst/>
          </a:blip>
          <a:stretch>
            <a:fillRect/>
          </a:stretch>
        </p:blipFill>
        <p:spPr>
          <a:xfrm>
            <a:off x="7413633" y="3488695"/>
            <a:ext cx="4536918" cy="4083227"/>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xfrm>
            <a:off x="1270000" y="2273300"/>
            <a:ext cx="10464800" cy="3302000"/>
          </a:xfrm>
          <a:prstGeom prst="rect">
            <a:avLst/>
          </a:prstGeom>
        </p:spPr>
        <p:txBody>
          <a:bodyPr/>
          <a:lstStyle/>
          <a:p>
            <a:pPr lvl="0">
              <a:defRPr sz="1800"/>
            </a:pPr>
            <a:r>
              <a:rPr sz="8000"/>
              <a:t>Beginning, </a:t>
            </a:r>
            <a:endParaRPr sz="8000"/>
          </a:p>
          <a:p>
            <a:pPr lvl="0">
              <a:defRPr sz="1800"/>
            </a:pPr>
            <a:r>
              <a:rPr sz="8000"/>
              <a:t>Middle or End?</a:t>
            </a:r>
          </a:p>
        </p:txBody>
      </p:sp>
      <p:sp>
        <p:nvSpPr>
          <p:cNvPr id="107" name="Shape 10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p>
            <a:pPr lvl="0">
              <a:defRPr sz="1800"/>
            </a:pPr>
            <a:r>
              <a:rPr sz="8000"/>
              <a:t>Need</a:t>
            </a:r>
          </a:p>
        </p:txBody>
      </p:sp>
      <p:pic>
        <p:nvPicPr>
          <p:cNvPr id="110" name="pasted-image.tif"/>
          <p:cNvPicPr/>
          <p:nvPr/>
        </p:nvPicPr>
        <p:blipFill>
          <a:blip r:embed="rId2">
            <a:extLst/>
          </a:blip>
          <a:stretch>
            <a:fillRect/>
          </a:stretch>
        </p:blipFill>
        <p:spPr>
          <a:xfrm>
            <a:off x="2601019" y="4206457"/>
            <a:ext cx="1510236" cy="1036878"/>
          </a:xfrm>
          <a:prstGeom prst="rect">
            <a:avLst/>
          </a:prstGeom>
          <a:ln w="12700">
            <a:miter lim="400000"/>
          </a:ln>
        </p:spPr>
      </p:pic>
      <p:pic>
        <p:nvPicPr>
          <p:cNvPr id="111" name="pasted-image.tif"/>
          <p:cNvPicPr/>
          <p:nvPr/>
        </p:nvPicPr>
        <p:blipFill>
          <a:blip r:embed="rId3">
            <a:extLst/>
          </a:blip>
          <a:stretch>
            <a:fillRect/>
          </a:stretch>
        </p:blipFill>
        <p:spPr>
          <a:xfrm>
            <a:off x="4697511" y="3296146"/>
            <a:ext cx="2857501" cy="2857501"/>
          </a:xfrm>
          <a:prstGeom prst="rect">
            <a:avLst/>
          </a:prstGeom>
          <a:ln w="12700">
            <a:miter lim="400000"/>
          </a:ln>
        </p:spPr>
      </p:pic>
      <p:grpSp>
        <p:nvGrpSpPr>
          <p:cNvPr id="125" name="Group 125"/>
          <p:cNvGrpSpPr/>
          <p:nvPr/>
        </p:nvGrpSpPr>
        <p:grpSpPr>
          <a:xfrm>
            <a:off x="8141268" y="3397622"/>
            <a:ext cx="4279253" cy="2958356"/>
            <a:chOff x="0" y="0"/>
            <a:chExt cx="4279251" cy="2958355"/>
          </a:xfrm>
        </p:grpSpPr>
        <p:sp>
          <p:nvSpPr>
            <p:cNvPr id="112" name="Shape 112"/>
            <p:cNvSpPr/>
            <p:nvPr/>
          </p:nvSpPr>
          <p:spPr>
            <a:xfrm>
              <a:off x="0" y="0"/>
              <a:ext cx="4279252" cy="2958356"/>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13" name="Shape 113"/>
            <p:cNvSpPr/>
            <p:nvPr/>
          </p:nvSpPr>
          <p:spPr>
            <a:xfrm>
              <a:off x="517860" y="264287"/>
              <a:ext cx="775498"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14" name="Shape 114"/>
            <p:cNvSpPr/>
            <p:nvPr/>
          </p:nvSpPr>
          <p:spPr>
            <a:xfrm>
              <a:off x="1751876" y="264287"/>
              <a:ext cx="775499"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15" name="Shape 115"/>
            <p:cNvSpPr/>
            <p:nvPr/>
          </p:nvSpPr>
          <p:spPr>
            <a:xfrm>
              <a:off x="2985893" y="264287"/>
              <a:ext cx="775498" cy="775498"/>
            </a:xfrm>
            <a:prstGeom prst="rect">
              <a:avLst/>
            </a:prstGeom>
            <a:noFill/>
            <a:ln w="25400" cap="flat">
              <a:solidFill>
                <a:srgbClr val="85888D"/>
              </a:solidFill>
              <a:prstDash val="solid"/>
              <a:miter lim="400000"/>
            </a:ln>
            <a:effectLst/>
          </p:spPr>
          <p:txBody>
            <a:bodyPr wrap="square" lIns="50800" tIns="50800" rIns="50800" bIns="50800" numCol="1" anchor="ctr">
              <a:noAutofit/>
            </a:bodyPr>
            <a:lstStyle/>
            <a:p>
              <a:pPr lvl="0">
                <a:defRPr sz="2400"/>
              </a:pPr>
            </a:p>
          </p:txBody>
        </p:sp>
        <p:sp>
          <p:nvSpPr>
            <p:cNvPr id="116" name="Shape 116"/>
            <p:cNvSpPr/>
            <p:nvPr/>
          </p:nvSpPr>
          <p:spPr>
            <a:xfrm>
              <a:off x="417994"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17" name="Shape 117"/>
            <p:cNvSpPr/>
            <p:nvPr/>
          </p:nvSpPr>
          <p:spPr>
            <a:xfrm>
              <a:off x="417994"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18" name="Shape 118"/>
            <p:cNvSpPr/>
            <p:nvPr/>
          </p:nvSpPr>
          <p:spPr>
            <a:xfrm>
              <a:off x="417995" y="2433767"/>
              <a:ext cx="975229"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19" name="Shape 119"/>
            <p:cNvSpPr/>
            <p:nvPr/>
          </p:nvSpPr>
          <p:spPr>
            <a:xfrm>
              <a:off x="1652011"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20" name="Shape 120"/>
            <p:cNvSpPr/>
            <p:nvPr/>
          </p:nvSpPr>
          <p:spPr>
            <a:xfrm>
              <a:off x="1652011"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21" name="Shape 121"/>
            <p:cNvSpPr/>
            <p:nvPr/>
          </p:nvSpPr>
          <p:spPr>
            <a:xfrm>
              <a:off x="1652011" y="2433767"/>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22" name="Shape 122"/>
            <p:cNvSpPr/>
            <p:nvPr/>
          </p:nvSpPr>
          <p:spPr>
            <a:xfrm>
              <a:off x="2886027" y="1597821"/>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23" name="Shape 123"/>
            <p:cNvSpPr/>
            <p:nvPr/>
          </p:nvSpPr>
          <p:spPr>
            <a:xfrm>
              <a:off x="2886027" y="2015794"/>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sp>
          <p:nvSpPr>
            <p:cNvPr id="124" name="Shape 124"/>
            <p:cNvSpPr/>
            <p:nvPr/>
          </p:nvSpPr>
          <p:spPr>
            <a:xfrm>
              <a:off x="2886027" y="2433767"/>
              <a:ext cx="975230" cy="1"/>
            </a:xfrm>
            <a:prstGeom prst="line">
              <a:avLst/>
            </a:prstGeom>
            <a:noFill/>
            <a:ln w="38100" cap="flat">
              <a:solidFill>
                <a:srgbClr val="777777"/>
              </a:solidFill>
              <a:prstDash val="solid"/>
              <a:miter lim="400000"/>
            </a:ln>
            <a:effectLst/>
          </p:spPr>
          <p:txBody>
            <a:bodyPr wrap="square" lIns="0" tIns="0" rIns="0" bIns="0" numCol="1" anchor="ctr">
              <a:noAutofit/>
            </a:bodyPr>
            <a:lstStyle/>
            <a:p>
              <a:pPr lvl="0">
                <a:defRPr sz="2400"/>
              </a:pPr>
            </a:p>
          </p:txBody>
        </p:sp>
      </p:gr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nvSpPr>
        <p:spPr>
          <a:xfrm>
            <a:off x="841730" y="8417559"/>
            <a:ext cx="11321339"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Look closely to fill in the </a:t>
            </a:r>
            <a:endParaRPr sz="3600"/>
          </a:p>
          <a:p>
            <a:pPr lvl="0">
              <a:defRPr sz="1800"/>
            </a:pPr>
            <a:r>
              <a:rPr sz="3600"/>
              <a:t>beginning, middle and end of this story</a:t>
            </a:r>
          </a:p>
        </p:txBody>
      </p:sp>
      <p:sp>
        <p:nvSpPr>
          <p:cNvPr id="128" name="Shape 128"/>
          <p:cNvSpPr/>
          <p:nvPr/>
        </p:nvSpPr>
        <p:spPr>
          <a:xfrm>
            <a:off x="12763468" y="93980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29" name="pasted-image.tif"/>
          <p:cNvPicPr/>
          <p:nvPr/>
        </p:nvPicPr>
        <p:blipFill>
          <a:blip r:embed="rId2">
            <a:extLst/>
          </a:blip>
          <a:stretch>
            <a:fillRect/>
          </a:stretch>
        </p:blipFill>
        <p:spPr>
          <a:xfrm>
            <a:off x="759519" y="847923"/>
            <a:ext cx="10928108" cy="750288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xfrm>
            <a:off x="1155700" y="25400"/>
            <a:ext cx="11099800" cy="2159000"/>
          </a:xfrm>
          <a:prstGeom prst="rect">
            <a:avLst/>
          </a:prstGeom>
        </p:spPr>
        <p:txBody>
          <a:bodyPr/>
          <a:lstStyle/>
          <a:p>
            <a:pPr lvl="0">
              <a:defRPr sz="1800"/>
            </a:pPr>
            <a:r>
              <a:rPr sz="8000"/>
              <a:t>Focus considerations</a:t>
            </a:r>
          </a:p>
        </p:txBody>
      </p:sp>
      <p:sp>
        <p:nvSpPr>
          <p:cNvPr id="132" name="Shape 132"/>
          <p:cNvSpPr/>
          <p:nvPr>
            <p:ph type="body" idx="1"/>
          </p:nvPr>
        </p:nvSpPr>
        <p:spPr>
          <a:xfrm>
            <a:off x="2425700" y="1852083"/>
            <a:ext cx="4140200" cy="7497234"/>
          </a:xfrm>
          <a:prstGeom prst="rect">
            <a:avLst/>
          </a:prstGeom>
        </p:spPr>
        <p:txBody>
          <a:bodyPr/>
          <a:lstStyle/>
          <a:p>
            <a:pPr lvl="0" marL="400050" indent="-400050" defTabSz="525779">
              <a:spcBef>
                <a:spcPts val="3700"/>
              </a:spcBef>
              <a:defRPr sz="1800"/>
            </a:pPr>
            <a:r>
              <a:rPr sz="3239"/>
              <a:t>Setting</a:t>
            </a:r>
            <a:endParaRPr sz="3239"/>
          </a:p>
          <a:p>
            <a:pPr lvl="0" marL="400050" indent="-400050" defTabSz="525779">
              <a:spcBef>
                <a:spcPts val="3700"/>
              </a:spcBef>
              <a:defRPr sz="1800"/>
            </a:pPr>
            <a:r>
              <a:rPr sz="3239"/>
              <a:t>Plot</a:t>
            </a:r>
            <a:endParaRPr sz="3239"/>
          </a:p>
          <a:p>
            <a:pPr lvl="0" marL="400050" indent="-400050" defTabSz="525779">
              <a:spcBef>
                <a:spcPts val="3700"/>
              </a:spcBef>
              <a:defRPr sz="1800"/>
            </a:pPr>
            <a:r>
              <a:rPr sz="3239"/>
              <a:t>Character </a:t>
            </a:r>
            <a:endParaRPr sz="3239"/>
          </a:p>
          <a:p>
            <a:pPr lvl="0" marL="400050" indent="-400050" defTabSz="525779">
              <a:spcBef>
                <a:spcPts val="3700"/>
              </a:spcBef>
              <a:defRPr sz="1800"/>
            </a:pPr>
            <a:r>
              <a:rPr sz="3239"/>
              <a:t>Point of view</a:t>
            </a:r>
            <a:endParaRPr sz="3239"/>
          </a:p>
          <a:p>
            <a:pPr lvl="0" marL="400050" indent="-400050" defTabSz="525779">
              <a:spcBef>
                <a:spcPts val="3700"/>
              </a:spcBef>
              <a:defRPr sz="1800"/>
            </a:pPr>
            <a:r>
              <a:rPr sz="3239"/>
              <a:t>Dialogue</a:t>
            </a:r>
            <a:endParaRPr sz="3239"/>
          </a:p>
          <a:p>
            <a:pPr lvl="0" marL="400050" indent="-400050" defTabSz="525779">
              <a:spcBef>
                <a:spcPts val="3700"/>
              </a:spcBef>
              <a:defRPr sz="1800"/>
            </a:pPr>
            <a:r>
              <a:rPr sz="3239"/>
              <a:t>Conflict</a:t>
            </a:r>
            <a:endParaRPr sz="3239"/>
          </a:p>
          <a:p>
            <a:pPr lvl="0" marL="400050" indent="-400050" defTabSz="525779">
              <a:spcBef>
                <a:spcPts val="3700"/>
              </a:spcBef>
              <a:defRPr sz="1800"/>
            </a:pPr>
            <a:r>
              <a:rPr sz="3239"/>
              <a:t>Intent</a:t>
            </a:r>
            <a:endParaRPr sz="3239"/>
          </a:p>
          <a:p>
            <a:pPr lvl="0" marL="400050" indent="-400050" defTabSz="525779">
              <a:spcBef>
                <a:spcPts val="3700"/>
              </a:spcBef>
              <a:defRPr sz="1800"/>
            </a:pPr>
            <a:r>
              <a:rPr sz="3239"/>
              <a:t>Theme</a:t>
            </a:r>
          </a:p>
        </p:txBody>
      </p:sp>
      <p:sp>
        <p:nvSpPr>
          <p:cNvPr id="133" name="Shape 133"/>
          <p:cNvSpPr/>
          <p:nvPr/>
        </p:nvSpPr>
        <p:spPr>
          <a:xfrm>
            <a:off x="6646926" y="4006849"/>
            <a:ext cx="5527548" cy="173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Are these considerations for writing, visual art, or both?</a:t>
            </a:r>
          </a:p>
        </p:txBody>
      </p:sp>
      <p:sp>
        <p:nvSpPr>
          <p:cNvPr id="134" name="Shape 13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2" presetID="2" grpId="1" fill="hold">
                                  <p:stCondLst>
                                    <p:cond delay="0"/>
                                  </p:stCondLst>
                                  <p:iterate type="el" backwards="0">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ppt_x</p:attrName>
                                        </p:attrNameLst>
                                      </p:cBhvr>
                                      <p:tavLst>
                                        <p:tav tm="0">
                                          <p:val>
                                            <p:strVal val="1+#ppt_w/2"/>
                                          </p:val>
                                        </p:tav>
                                        <p:tav tm="100000">
                                          <p:val>
                                            <p:strVal val="#ppt_x"/>
                                          </p:val>
                                        </p:tav>
                                      </p:tavLst>
                                    </p:anim>
                                    <p:anim calcmode="lin" valueType="num">
                                      <p:cBhvr>
                                        <p:cTn id="8"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prstGeom prst="rect">
            <a:avLst/>
          </a:prstGeom>
        </p:spPr>
        <p:txBody>
          <a:bodyPr/>
          <a:lstStyle/>
          <a:p>
            <a:pPr lvl="0" defTabSz="514095">
              <a:defRPr sz="1800"/>
            </a:pPr>
            <a:r>
              <a:rPr sz="7040"/>
              <a:t>Gregory Crewdson</a:t>
            </a:r>
            <a:endParaRPr sz="7040"/>
          </a:p>
          <a:p>
            <a:pPr lvl="0" defTabSz="514095">
              <a:defRPr sz="1800"/>
            </a:pPr>
            <a:r>
              <a:rPr sz="7040"/>
              <a:t>“Untitled”</a:t>
            </a:r>
            <a:endParaRPr sz="7040"/>
          </a:p>
          <a:p>
            <a:pPr lvl="0" defTabSz="514095">
              <a:defRPr sz="1800"/>
            </a:pPr>
            <a:r>
              <a:rPr sz="7040"/>
              <a:t>1998-2002</a:t>
            </a:r>
          </a:p>
        </p:txBody>
      </p:sp>
      <p:sp>
        <p:nvSpPr>
          <p:cNvPr id="137" name="Shape 13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nvSpPr>
        <p:spPr>
          <a:xfrm>
            <a:off x="1382883" y="1286933"/>
            <a:ext cx="10239035"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pPr>
            <a:r>
              <a:rPr sz="4000">
                <a:solidFill>
                  <a:srgbClr val="323333"/>
                </a:solidFill>
                <a:latin typeface="Times"/>
                <a:ea typeface="Times"/>
                <a:cs typeface="Times"/>
                <a:sym typeface="Times"/>
              </a:rPr>
              <a:t>“I was always influenced by a particularly American tradition of art making that searches to find an intersection between ordinary life and theatricality.  The painting of Edward Hopper and Norman Rockwell…The photographs of Walker Evans, Diane Arbus, William Eggleston…</a:t>
            </a:r>
            <a:endParaRPr sz="4000">
              <a:solidFill>
                <a:srgbClr val="323333"/>
              </a:solidFill>
              <a:latin typeface="Times"/>
              <a:ea typeface="Times"/>
              <a:cs typeface="Times"/>
              <a:sym typeface="Times"/>
            </a:endParaRPr>
          </a:p>
          <a:p>
            <a:pPr lvl="0" algn="l" defTabSz="457200">
              <a:defRPr sz="1800"/>
            </a:pPr>
            <a:r>
              <a:rPr sz="4000">
                <a:solidFill>
                  <a:srgbClr val="323333"/>
                </a:solidFill>
                <a:latin typeface="Times"/>
                <a:ea typeface="Times"/>
                <a:cs typeface="Times"/>
                <a:sym typeface="Times"/>
              </a:rPr>
              <a:t>The short stories of Raymond Carver and John Cheever.  The movie </a:t>
            </a:r>
            <a:r>
              <a:rPr i="1" sz="4000">
                <a:solidFill>
                  <a:srgbClr val="323333"/>
                </a:solidFill>
                <a:latin typeface="Times"/>
                <a:ea typeface="Times"/>
                <a:cs typeface="Times"/>
                <a:sym typeface="Times"/>
              </a:rPr>
              <a:t>Blue Velvet</a:t>
            </a:r>
            <a:r>
              <a:rPr sz="4000">
                <a:solidFill>
                  <a:srgbClr val="323333"/>
                </a:solidFill>
                <a:latin typeface="Times"/>
                <a:ea typeface="Times"/>
                <a:cs typeface="Times"/>
                <a:sym typeface="Times"/>
              </a:rPr>
              <a:t> fits squarely within this tradition. The tension between ordinary life and something mysterious and unknown.”</a:t>
            </a:r>
            <a:endParaRPr sz="4000">
              <a:solidFill>
                <a:srgbClr val="323333"/>
              </a:solidFill>
              <a:latin typeface="Times"/>
              <a:ea typeface="Times"/>
              <a:cs typeface="Times"/>
              <a:sym typeface="Times"/>
            </a:endParaRPr>
          </a:p>
        </p:txBody>
      </p:sp>
      <p:sp>
        <p:nvSpPr>
          <p:cNvPr id="140" name="Shape 14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pasted-image.tif"/>
          <p:cNvPicPr/>
          <p:nvPr/>
        </p:nvPicPr>
        <p:blipFill>
          <a:blip r:embed="rId2">
            <a:extLst/>
          </a:blip>
          <a:stretch>
            <a:fillRect/>
          </a:stretch>
        </p:blipFill>
        <p:spPr>
          <a:xfrm>
            <a:off x="402629" y="254767"/>
            <a:ext cx="6579963" cy="4490618"/>
          </a:xfrm>
          <a:prstGeom prst="rect">
            <a:avLst/>
          </a:prstGeom>
          <a:ln w="12700">
            <a:miter lim="400000"/>
          </a:ln>
        </p:spPr>
      </p:pic>
      <p:pic>
        <p:nvPicPr>
          <p:cNvPr id="143" name="pasted-image.tif"/>
          <p:cNvPicPr/>
          <p:nvPr/>
        </p:nvPicPr>
        <p:blipFill>
          <a:blip r:embed="rId3">
            <a:extLst/>
          </a:blip>
          <a:stretch>
            <a:fillRect/>
          </a:stretch>
        </p:blipFill>
        <p:spPr>
          <a:xfrm>
            <a:off x="2644896" y="1568033"/>
            <a:ext cx="6383285" cy="6617534"/>
          </a:xfrm>
          <a:prstGeom prst="rect">
            <a:avLst/>
          </a:prstGeom>
          <a:ln w="12700">
            <a:miter lim="400000"/>
          </a:ln>
        </p:spPr>
      </p:pic>
      <p:pic>
        <p:nvPicPr>
          <p:cNvPr id="144" name="pasted-image.tif"/>
          <p:cNvPicPr/>
          <p:nvPr/>
        </p:nvPicPr>
        <p:blipFill>
          <a:blip r:embed="rId4">
            <a:extLst/>
          </a:blip>
          <a:stretch>
            <a:fillRect/>
          </a:stretch>
        </p:blipFill>
        <p:spPr>
          <a:xfrm>
            <a:off x="5364824" y="4541449"/>
            <a:ext cx="7309910" cy="4739259"/>
          </a:xfrm>
          <a:prstGeom prst="rect">
            <a:avLst/>
          </a:prstGeom>
          <a:ln w="12700">
            <a:miter lim="400000"/>
          </a:ln>
        </p:spPr>
      </p:pic>
      <p:sp>
        <p:nvSpPr>
          <p:cNvPr id="145" name="Shape 145"/>
          <p:cNvSpPr/>
          <p:nvPr/>
        </p:nvSpPr>
        <p:spPr>
          <a:xfrm>
            <a:off x="9243102" y="1689100"/>
            <a:ext cx="278206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Diane Arbus</a:t>
            </a:r>
            <a:endParaRPr sz="3600"/>
          </a:p>
          <a:p>
            <a:pPr lvl="0">
              <a:defRPr sz="1800"/>
            </a:pPr>
            <a:r>
              <a:rPr sz="3600"/>
              <a:t>1962</a:t>
            </a:r>
          </a:p>
        </p:txBody>
      </p:sp>
      <p:sp>
        <p:nvSpPr>
          <p:cNvPr id="146" name="Shape 146"/>
          <p:cNvSpPr/>
          <p:nvPr/>
        </p:nvSpPr>
        <p:spPr>
          <a:xfrm>
            <a:off x="7003905" y="207433"/>
            <a:ext cx="348432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Edward Hopper</a:t>
            </a:r>
            <a:endParaRPr sz="3600"/>
          </a:p>
          <a:p>
            <a:pPr lvl="0">
              <a:defRPr sz="1800"/>
            </a:pPr>
            <a:r>
              <a:rPr sz="3600"/>
              <a:t>1952</a:t>
            </a:r>
          </a:p>
        </p:txBody>
      </p:sp>
      <p:sp>
        <p:nvSpPr>
          <p:cNvPr id="147" name="Shape 147"/>
          <p:cNvSpPr/>
          <p:nvPr/>
        </p:nvSpPr>
        <p:spPr>
          <a:xfrm>
            <a:off x="2541625" y="8064500"/>
            <a:ext cx="279075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David Lynch</a:t>
            </a:r>
            <a:endParaRPr sz="3600"/>
          </a:p>
          <a:p>
            <a:pPr lvl="0">
              <a:defRPr sz="1800"/>
            </a:pPr>
            <a:r>
              <a:rPr sz="3600"/>
              <a:t>1986</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1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 grpId="3"/>
      <p:bldP build="whole" bldLvl="1" animBg="1" rev="0" advAuto="0" spid="143" grpId="1"/>
      <p:bldP build="whole" bldLvl="1" animBg="1" rev="0" advAuto="0" spid="147" grpId="4"/>
      <p:bldP build="whole" bldLvl="1" animBg="1" rev="0" advAuto="0" spid="145" grpId="2"/>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nvSpPr>
        <p:spPr>
          <a:xfrm>
            <a:off x="12763468" y="93980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150" name="pasted-image.tif"/>
          <p:cNvPicPr/>
          <p:nvPr/>
        </p:nvPicPr>
        <p:blipFill>
          <a:blip r:embed="rId2">
            <a:extLst/>
          </a:blip>
          <a:stretch>
            <a:fillRect/>
          </a:stretch>
        </p:blipFill>
        <p:spPr>
          <a:xfrm>
            <a:off x="0" y="651413"/>
            <a:ext cx="13004801" cy="8450774"/>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title"/>
          </p:nvPr>
        </p:nvSpPr>
        <p:spPr>
          <a:prstGeom prst="rect">
            <a:avLst/>
          </a:prstGeom>
        </p:spPr>
        <p:txBody>
          <a:bodyPr/>
          <a:lstStyle/>
          <a:p>
            <a:pPr lvl="0">
              <a:defRPr sz="1800"/>
            </a:pPr>
            <a:r>
              <a:rPr sz="8000"/>
              <a:t>Curate a show</a:t>
            </a:r>
          </a:p>
        </p:txBody>
      </p:sp>
      <p:sp>
        <p:nvSpPr>
          <p:cNvPr id="53" name="Shape 53"/>
          <p:cNvSpPr/>
          <p:nvPr>
            <p:ph type="body" idx="1"/>
          </p:nvPr>
        </p:nvSpPr>
        <p:spPr>
          <a:xfrm>
            <a:off x="952500" y="1943100"/>
            <a:ext cx="11099800" cy="6477000"/>
          </a:xfrm>
          <a:prstGeom prst="rect">
            <a:avLst/>
          </a:prstGeom>
        </p:spPr>
        <p:txBody>
          <a:bodyPr/>
          <a:lstStyle/>
          <a:p>
            <a:pPr lvl="0">
              <a:defRPr sz="1800"/>
            </a:pPr>
            <a:r>
              <a:rPr sz="3600"/>
              <a:t>Curators select and arrange artworks to inform and inspire people.</a:t>
            </a:r>
            <a:endParaRPr sz="3600"/>
          </a:p>
          <a:p>
            <a:pPr lvl="0">
              <a:defRPr sz="1800"/>
            </a:pPr>
            <a:r>
              <a:rPr sz="3600"/>
              <a:t>Many exhibitions are organized around a theme.</a:t>
            </a:r>
            <a:endParaRPr sz="3600"/>
          </a:p>
          <a:p>
            <a:pPr lvl="0">
              <a:defRPr sz="1800"/>
            </a:pPr>
            <a:r>
              <a:rPr sz="3600"/>
              <a:t>Most shows have a curator’s statement explaining the thinking behind their selection.</a:t>
            </a:r>
          </a:p>
        </p:txBody>
      </p:sp>
      <p:sp>
        <p:nvSpPr>
          <p:cNvPr id="54" name="Shape 5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5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2" name="pasted-image.tif"/>
          <p:cNvPicPr/>
          <p:nvPr/>
        </p:nvPicPr>
        <p:blipFill>
          <a:blip r:embed="rId2">
            <a:extLst/>
          </a:blip>
          <a:stretch>
            <a:fillRect/>
          </a:stretch>
        </p:blipFill>
        <p:spPr>
          <a:xfrm>
            <a:off x="-8599" y="407656"/>
            <a:ext cx="13021998" cy="8510196"/>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Shape 154"/>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155" name="pasted-image.tif"/>
          <p:cNvPicPr/>
          <p:nvPr/>
        </p:nvPicPr>
        <p:blipFill>
          <a:blip r:embed="rId2">
            <a:extLst/>
          </a:blip>
          <a:stretch>
            <a:fillRect/>
          </a:stretch>
        </p:blipFill>
        <p:spPr>
          <a:xfrm>
            <a:off x="-1" y="499723"/>
            <a:ext cx="13004801" cy="8111745"/>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nvSpPr>
        <p:spPr>
          <a:xfrm>
            <a:off x="841730" y="8474709"/>
            <a:ext cx="11321339"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What was presented January 26 at HCOE</a:t>
            </a:r>
          </a:p>
        </p:txBody>
      </p:sp>
      <p:pic>
        <p:nvPicPr>
          <p:cNvPr id="158" name="pasted-image-filtered.jpeg"/>
          <p:cNvPicPr/>
          <p:nvPr/>
        </p:nvPicPr>
        <p:blipFill>
          <a:blip r:embed="rId2">
            <a:extLst/>
          </a:blip>
          <a:stretch>
            <a:fillRect/>
          </a:stretch>
        </p:blipFill>
        <p:spPr>
          <a:xfrm>
            <a:off x="0" y="378235"/>
            <a:ext cx="13004801" cy="7714827"/>
          </a:xfrm>
          <a:prstGeom prst="rect">
            <a:avLst/>
          </a:prstGeom>
          <a:ln w="12700">
            <a:miter lim="400000"/>
          </a:ln>
        </p:spPr>
      </p:pic>
      <p:sp>
        <p:nvSpPr>
          <p:cNvPr id="159" name="Shape 159"/>
          <p:cNvSpPr/>
          <p:nvPr/>
        </p:nvSpPr>
        <p:spPr>
          <a:xfrm>
            <a:off x="12758229" y="93980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lvl1pPr defTabSz="508254">
              <a:defRPr sz="6960"/>
            </a:lvl1pPr>
          </a:lstStyle>
          <a:p>
            <a:pPr lvl="0">
              <a:defRPr sz="1800"/>
            </a:pPr>
            <a:r>
              <a:rPr sz="6960"/>
              <a:t>Writing Anchor Standard #3</a:t>
            </a:r>
          </a:p>
        </p:txBody>
      </p:sp>
      <p:sp>
        <p:nvSpPr>
          <p:cNvPr id="162" name="Shape 162"/>
          <p:cNvSpPr/>
          <p:nvPr>
            <p:ph type="body" idx="1"/>
          </p:nvPr>
        </p:nvSpPr>
        <p:spPr>
          <a:xfrm>
            <a:off x="1092200" y="2012950"/>
            <a:ext cx="11099800" cy="5727700"/>
          </a:xfrm>
          <a:prstGeom prst="rect">
            <a:avLst/>
          </a:prstGeom>
        </p:spPr>
        <p:txBody>
          <a:bodyPr/>
          <a:lstStyle/>
          <a:p>
            <a:pPr lvl="0">
              <a:defRPr sz="1800"/>
            </a:pPr>
            <a:r>
              <a:rPr sz="3600"/>
              <a:t>Write narratives to develop real or imagined experiences of events using effective technique, well-chosen details and well-structured event sequences.</a:t>
            </a:r>
          </a:p>
        </p:txBody>
      </p:sp>
      <p:sp>
        <p:nvSpPr>
          <p:cNvPr id="163" name="Shape 16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5" name="pasted-image.tif"/>
          <p:cNvPicPr/>
          <p:nvPr/>
        </p:nvPicPr>
        <p:blipFill>
          <a:blip r:embed="rId2">
            <a:extLst/>
          </a:blip>
          <a:stretch>
            <a:fillRect/>
          </a:stretch>
        </p:blipFill>
        <p:spPr>
          <a:xfrm>
            <a:off x="2579909" y="175064"/>
            <a:ext cx="7844982" cy="9403472"/>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pasted-image.tif"/>
          <p:cNvPicPr/>
          <p:nvPr/>
        </p:nvPicPr>
        <p:blipFill>
          <a:blip r:embed="rId2">
            <a:extLst/>
          </a:blip>
          <a:stretch>
            <a:fillRect/>
          </a:stretch>
        </p:blipFill>
        <p:spPr>
          <a:xfrm>
            <a:off x="0" y="-42417"/>
            <a:ext cx="13004800" cy="9129371"/>
          </a:xfrm>
          <a:prstGeom prst="rect">
            <a:avLst/>
          </a:prstGeom>
          <a:ln w="12700">
            <a:miter lim="400000"/>
          </a:ln>
        </p:spPr>
      </p:pic>
      <p:sp>
        <p:nvSpPr>
          <p:cNvPr id="168" name="Shape 168"/>
          <p:cNvSpPr/>
          <p:nvPr/>
        </p:nvSpPr>
        <p:spPr>
          <a:xfrm>
            <a:off x="10343540" y="9036050"/>
            <a:ext cx="23253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Shawn Tan</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171" name="Shape 17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xfrm>
            <a:off x="1270000" y="2565400"/>
            <a:ext cx="10464800" cy="3302000"/>
          </a:xfrm>
          <a:prstGeom prst="rect">
            <a:avLst/>
          </a:prstGeom>
        </p:spPr>
        <p:txBody>
          <a:bodyPr/>
          <a:lstStyle/>
          <a:p>
            <a:pPr lvl="0">
              <a:defRPr sz="1800"/>
            </a:pPr>
            <a:r>
              <a:rPr sz="8000"/>
              <a:t>What’s Going On In This Picture?</a:t>
            </a:r>
          </a:p>
        </p:txBody>
      </p:sp>
      <p:sp>
        <p:nvSpPr>
          <p:cNvPr id="174" name="Shape 17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lvl1pPr defTabSz="490727">
              <a:defRPr sz="6719"/>
            </a:lvl1pPr>
          </a:lstStyle>
          <a:p>
            <a:pPr lvl="0">
              <a:defRPr sz="1800"/>
            </a:pPr>
            <a:r>
              <a:rPr sz="6719"/>
              <a:t>What’s going on in this picture?</a:t>
            </a:r>
          </a:p>
        </p:txBody>
      </p:sp>
      <p:sp>
        <p:nvSpPr>
          <p:cNvPr id="177" name="Shape 177"/>
          <p:cNvSpPr/>
          <p:nvPr>
            <p:ph type="body" idx="1"/>
          </p:nvPr>
        </p:nvSpPr>
        <p:spPr>
          <a:xfrm>
            <a:off x="965200" y="2455019"/>
            <a:ext cx="8356600" cy="6286501"/>
          </a:xfrm>
          <a:prstGeom prst="rect">
            <a:avLst/>
          </a:prstGeom>
        </p:spPr>
        <p:txBody>
          <a:bodyPr/>
          <a:lstStyle/>
          <a:p>
            <a:pPr lvl="0">
              <a:defRPr sz="1800"/>
            </a:pPr>
            <a:r>
              <a:rPr sz="3600"/>
              <a:t>Start with observation period</a:t>
            </a:r>
            <a:endParaRPr sz="3600"/>
          </a:p>
          <a:p>
            <a:pPr lvl="0">
              <a:defRPr sz="1800"/>
            </a:pPr>
            <a:r>
              <a:rPr sz="3600"/>
              <a:t>Explain what is going on in this picture</a:t>
            </a:r>
            <a:endParaRPr sz="3600"/>
          </a:p>
          <a:p>
            <a:pPr lvl="0">
              <a:defRPr sz="1800"/>
            </a:pPr>
            <a:r>
              <a:rPr sz="3600"/>
              <a:t>You will be asked to support your inference with evidence</a:t>
            </a:r>
          </a:p>
        </p:txBody>
      </p:sp>
      <p:sp>
        <p:nvSpPr>
          <p:cNvPr id="178" name="Shape 17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179" name="pasted-image.tif"/>
          <p:cNvPicPr/>
          <p:nvPr/>
        </p:nvPicPr>
        <p:blipFill>
          <a:blip r:embed="rId2">
            <a:extLst/>
          </a:blip>
          <a:stretch>
            <a:fillRect/>
          </a:stretch>
        </p:blipFill>
        <p:spPr>
          <a:xfrm>
            <a:off x="9690917" y="1939688"/>
            <a:ext cx="2678044" cy="2463801"/>
          </a:xfrm>
          <a:prstGeom prst="rect">
            <a:avLst/>
          </a:prstGeom>
          <a:ln w="12700">
            <a:miter lim="400000"/>
          </a:ln>
        </p:spPr>
      </p:pic>
      <p:grpSp>
        <p:nvGrpSpPr>
          <p:cNvPr id="183" name="Group 183"/>
          <p:cNvGrpSpPr/>
          <p:nvPr/>
        </p:nvGrpSpPr>
        <p:grpSpPr>
          <a:xfrm>
            <a:off x="9255113" y="4506069"/>
            <a:ext cx="3302001" cy="2324101"/>
            <a:chOff x="0" y="139700"/>
            <a:chExt cx="3302000" cy="2324100"/>
          </a:xfrm>
        </p:grpSpPr>
        <p:pic>
          <p:nvPicPr>
            <p:cNvPr id="180" name="pasted-image.tif"/>
            <p:cNvPicPr/>
            <p:nvPr/>
          </p:nvPicPr>
          <p:blipFill>
            <a:blip r:embed="rId3">
              <a:extLst/>
            </a:blip>
            <a:srcRect l="0" t="5670" r="0" b="0"/>
            <a:stretch>
              <a:fillRect/>
            </a:stretch>
          </p:blipFill>
          <p:spPr>
            <a:xfrm>
              <a:off x="0" y="139700"/>
              <a:ext cx="3302000" cy="2324100"/>
            </a:xfrm>
            <a:prstGeom prst="rect">
              <a:avLst/>
            </a:prstGeom>
            <a:ln w="12700" cap="flat">
              <a:noFill/>
              <a:miter lim="400000"/>
            </a:ln>
            <a:effectLst/>
          </p:spPr>
        </p:pic>
        <p:sp>
          <p:nvSpPr>
            <p:cNvPr id="181" name="Shape 181"/>
            <p:cNvSpPr/>
            <p:nvPr/>
          </p:nvSpPr>
          <p:spPr>
            <a:xfrm>
              <a:off x="98425" y="821580"/>
              <a:ext cx="876300" cy="234951"/>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sp>
          <p:nvSpPr>
            <p:cNvPr id="182" name="Shape 182"/>
            <p:cNvSpPr/>
            <p:nvPr/>
          </p:nvSpPr>
          <p:spPr>
            <a:xfrm>
              <a:off x="1539875" y="719980"/>
              <a:ext cx="121122" cy="234951"/>
            </a:xfrm>
            <a:prstGeom prst="rect">
              <a:avLst/>
            </a:prstGeom>
            <a:solidFill>
              <a:srgbClr val="FFFFFF"/>
            </a:solidFill>
            <a:ln w="12700" cap="flat">
              <a:noFill/>
              <a:miter lim="400000"/>
            </a:ln>
            <a:effectLst/>
          </p:spPr>
          <p:txBody>
            <a:bodyPr wrap="square" lIns="0" tIns="0" rIns="0" bIns="0" numCol="1" anchor="ctr">
              <a:noAutofit/>
            </a:bodyPr>
            <a:lstStyle/>
            <a:p>
              <a:pPr lvl="0">
                <a:defRPr sz="2400">
                  <a:solidFill>
                    <a:srgbClr val="FFFFFF"/>
                  </a:solidFill>
                </a:defRPr>
              </a:pPr>
            </a:p>
          </p:txBody>
        </p:sp>
      </p:grpSp>
      <p:pic>
        <p:nvPicPr>
          <p:cNvPr id="184" name="pasted-image.tif"/>
          <p:cNvPicPr/>
          <p:nvPr/>
        </p:nvPicPr>
        <p:blipFill>
          <a:blip r:embed="rId4">
            <a:extLst/>
          </a:blip>
          <a:stretch>
            <a:fillRect/>
          </a:stretch>
        </p:blipFill>
        <p:spPr>
          <a:xfrm>
            <a:off x="9950438" y="6932749"/>
            <a:ext cx="2159001" cy="215900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7">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1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177">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177">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1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 grpId="2"/>
      <p:bldP build="p" bldLvl="5" animBg="1" rev="0" advAuto="0" spid="177" grpId="1"/>
      <p:bldP build="whole" bldLvl="1" animBg="1" rev="0" advAuto="0" spid="183" grpId="3"/>
      <p:bldP build="whole" bldLvl="1" animBg="1" rev="0" advAuto="0" spid="184" grpId="4"/>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pasted-image.png"/>
          <p:cNvPicPr/>
          <p:nvPr/>
        </p:nvPicPr>
        <p:blipFill>
          <a:blip r:embed="rId2">
            <a:extLst/>
          </a:blip>
          <a:stretch>
            <a:fillRect/>
          </a:stretch>
        </p:blipFill>
        <p:spPr>
          <a:xfrm>
            <a:off x="1717665" y="32543"/>
            <a:ext cx="9204768" cy="9204767"/>
          </a:xfrm>
          <a:prstGeom prst="rect">
            <a:avLst/>
          </a:prstGeom>
          <a:ln w="12700">
            <a:miter lim="400000"/>
          </a:ln>
        </p:spPr>
      </p:pic>
      <p:sp>
        <p:nvSpPr>
          <p:cNvPr id="187" name="Shape 18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88" name="Shape 188"/>
          <p:cNvSpPr/>
          <p:nvPr/>
        </p:nvSpPr>
        <p:spPr>
          <a:xfrm>
            <a:off x="9602297" y="9232900"/>
            <a:ext cx="1344006"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300">
                <a:solidFill>
                  <a:srgbClr val="545454"/>
                </a:solidFill>
                <a:latin typeface="Helvetica"/>
                <a:ea typeface="Helvetica"/>
                <a:cs typeface="Helvetica"/>
                <a:sym typeface="Helvetica"/>
              </a:defRPr>
            </a:lvl1pPr>
          </a:lstStyle>
          <a:p>
            <a:pPr lvl="0">
              <a:defRPr sz="1800">
                <a:solidFill>
                  <a:srgbClr val="000000"/>
                </a:solidFill>
              </a:defRPr>
            </a:pPr>
            <a:r>
              <a:rPr sz="1300">
                <a:solidFill>
                  <a:srgbClr val="545454"/>
                </a:solidFill>
              </a:rPr>
              <a:t>Dawna Boehmer</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xfrm>
            <a:off x="1130300" y="685800"/>
            <a:ext cx="10464800" cy="2717800"/>
          </a:xfrm>
          <a:prstGeom prst="rect">
            <a:avLst/>
          </a:prstGeom>
        </p:spPr>
        <p:txBody>
          <a:bodyPr/>
          <a:lstStyle>
            <a:lvl1pPr defTabSz="391414">
              <a:defRPr sz="5360"/>
            </a:lvl1pPr>
          </a:lstStyle>
          <a:p>
            <a:pPr lvl="0">
              <a:defRPr sz="1800"/>
            </a:pPr>
            <a:r>
              <a:rPr sz="5360"/>
              <a:t>Collaborate to sort and select images for a small exhibition based on a theme of your choice.  </a:t>
            </a:r>
          </a:p>
        </p:txBody>
      </p:sp>
      <p:pic>
        <p:nvPicPr>
          <p:cNvPr id="57" name="pasted-image.tif"/>
          <p:cNvPicPr/>
          <p:nvPr/>
        </p:nvPicPr>
        <p:blipFill>
          <a:blip r:embed="rId2">
            <a:extLst/>
          </a:blip>
          <a:stretch>
            <a:fillRect/>
          </a:stretch>
        </p:blipFill>
        <p:spPr>
          <a:xfrm>
            <a:off x="2348604" y="3598976"/>
            <a:ext cx="8307592" cy="5763725"/>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pasted-image.png"/>
          <p:cNvPicPr/>
          <p:nvPr/>
        </p:nvPicPr>
        <p:blipFill>
          <a:blip r:embed="rId2">
            <a:extLst/>
          </a:blip>
          <a:srcRect l="368" t="0" r="368" b="0"/>
          <a:stretch>
            <a:fillRect/>
          </a:stretch>
        </p:blipFill>
        <p:spPr>
          <a:xfrm>
            <a:off x="1023937" y="1197371"/>
            <a:ext cx="10956869" cy="7358844"/>
          </a:xfrm>
          <a:prstGeom prst="rect">
            <a:avLst/>
          </a:prstGeom>
          <a:ln w="12700">
            <a:miter lim="400000"/>
          </a:ln>
        </p:spPr>
      </p:pic>
      <p:sp>
        <p:nvSpPr>
          <p:cNvPr id="191" name="Shape 19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192" name="Shape 192"/>
          <p:cNvSpPr/>
          <p:nvPr/>
        </p:nvSpPr>
        <p:spPr>
          <a:xfrm>
            <a:off x="10656397" y="8636000"/>
            <a:ext cx="1344006"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300">
                <a:solidFill>
                  <a:srgbClr val="545454"/>
                </a:solidFill>
                <a:latin typeface="Helvetica"/>
                <a:ea typeface="Helvetica"/>
                <a:cs typeface="Helvetica"/>
                <a:sym typeface="Helvetica"/>
              </a:defRPr>
            </a:lvl1pPr>
          </a:lstStyle>
          <a:p>
            <a:pPr lvl="0">
              <a:defRPr sz="1800">
                <a:solidFill>
                  <a:srgbClr val="000000"/>
                </a:solidFill>
              </a:defRPr>
            </a:pPr>
            <a:r>
              <a:rPr sz="1300">
                <a:solidFill>
                  <a:srgbClr val="545454"/>
                </a:solidFill>
              </a:rPr>
              <a:t>Dawna Boehmer</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nvSpPr>
        <p:spPr>
          <a:xfrm>
            <a:off x="1570195" y="393699"/>
            <a:ext cx="9864410" cy="863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defRPr sz="1800"/>
            </a:pPr>
            <a:r>
              <a:rPr sz="4000">
                <a:solidFill>
                  <a:srgbClr val="545454"/>
                </a:solidFill>
                <a:latin typeface="Helvetica"/>
                <a:ea typeface="Helvetica"/>
                <a:cs typeface="Helvetica"/>
                <a:sym typeface="Helvetica"/>
              </a:rPr>
              <a:t>“My paintings capture and preserve glimpses of the humorous yet revealing nature of human social interaction.</a:t>
            </a:r>
            <a:endParaRPr sz="4000">
              <a:solidFill>
                <a:srgbClr val="545454"/>
              </a:solidFill>
              <a:latin typeface="Helvetica"/>
              <a:ea typeface="Helvetica"/>
              <a:cs typeface="Helvetica"/>
              <a:sym typeface="Helvetica"/>
            </a:endParaRPr>
          </a:p>
          <a:p>
            <a:pPr lvl="0" algn="l" defTabSz="457200">
              <a:defRPr sz="1800"/>
            </a:pPr>
            <a:r>
              <a:rPr sz="4000">
                <a:solidFill>
                  <a:srgbClr val="545454"/>
                </a:solidFill>
                <a:latin typeface="Helvetica"/>
                <a:ea typeface="Helvetica"/>
                <a:cs typeface="Helvetica"/>
                <a:sym typeface="Helvetica"/>
              </a:rPr>
              <a:t>Filled with sensual charm, the characters in my pictures unveil their story through body language and compelling facial expressions. I intertwine humor with a touch of “attitude” to create paintings that entice viewers to look a little deeper. My pictures catch pivotal moments when people let down their guard, openly display their thoughts, and make that all-important connection – no matter how brief.” </a:t>
            </a:r>
            <a:endParaRPr sz="4000">
              <a:solidFill>
                <a:srgbClr val="545454"/>
              </a:solidFill>
              <a:latin typeface="Helvetica"/>
              <a:ea typeface="Helvetica"/>
              <a:cs typeface="Helvetica"/>
              <a:sym typeface="Helvetica"/>
            </a:endParaRPr>
          </a:p>
          <a:p>
            <a:pPr lvl="8" algn="l" defTabSz="457200">
              <a:defRPr sz="1800"/>
            </a:pPr>
            <a:r>
              <a:rPr sz="4000">
                <a:solidFill>
                  <a:srgbClr val="545454"/>
                </a:solidFill>
                <a:latin typeface="Helvetica"/>
                <a:ea typeface="Helvetica"/>
                <a:cs typeface="Helvetica"/>
                <a:sym typeface="Helvetica"/>
              </a:rPr>
              <a:t>                           </a:t>
            </a:r>
            <a:r>
              <a:rPr i="1" sz="4000">
                <a:solidFill>
                  <a:srgbClr val="545454"/>
                </a:solidFill>
                <a:latin typeface="Helvetica"/>
                <a:ea typeface="Helvetica"/>
                <a:cs typeface="Helvetica"/>
                <a:sym typeface="Helvetica"/>
              </a:rPr>
              <a:t>- Dawna Boehmer</a:t>
            </a:r>
          </a:p>
        </p:txBody>
      </p:sp>
      <p:sp>
        <p:nvSpPr>
          <p:cNvPr id="195" name="Shape 19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lvl="0">
              <a:defRPr sz="1800"/>
            </a:pPr>
            <a:r>
              <a:rPr sz="8000"/>
              <a:t>Three questions</a:t>
            </a:r>
          </a:p>
        </p:txBody>
      </p:sp>
      <p:sp>
        <p:nvSpPr>
          <p:cNvPr id="198" name="Shape 198"/>
          <p:cNvSpPr/>
          <p:nvPr>
            <p:ph type="body" idx="1"/>
          </p:nvPr>
        </p:nvSpPr>
        <p:spPr>
          <a:xfrm>
            <a:off x="952500" y="1841500"/>
            <a:ext cx="11099800" cy="6286500"/>
          </a:xfrm>
          <a:prstGeom prst="rect">
            <a:avLst/>
          </a:prstGeom>
        </p:spPr>
        <p:txBody>
          <a:bodyPr/>
          <a:lstStyle/>
          <a:p>
            <a:pPr lvl="0" marL="634999" indent="-634999">
              <a:buSzPct val="100000"/>
              <a:buAutoNum type="arabicPeriod" startAt="1"/>
              <a:defRPr sz="1800"/>
            </a:pPr>
            <a:r>
              <a:rPr i="1" sz="4300"/>
              <a:t>What is going on in this picture?</a:t>
            </a:r>
            <a:endParaRPr i="1" sz="4300"/>
          </a:p>
          <a:p>
            <a:pPr lvl="0" marL="634999" indent="-634999">
              <a:buSzPct val="100000"/>
              <a:buAutoNum type="arabicPeriod" startAt="1"/>
              <a:defRPr sz="1800"/>
            </a:pPr>
            <a:r>
              <a:rPr i="1" sz="4300"/>
              <a:t>What do you see that makes you say that?</a:t>
            </a:r>
            <a:endParaRPr i="1" sz="4300"/>
          </a:p>
          <a:p>
            <a:pPr lvl="0" marL="634999" indent="-634999">
              <a:buSzPct val="100000"/>
              <a:buAutoNum type="arabicPeriod" startAt="1"/>
              <a:defRPr sz="1800"/>
            </a:pPr>
            <a:r>
              <a:rPr i="1" sz="4300"/>
              <a:t>What more can you find?</a:t>
            </a:r>
          </a:p>
        </p:txBody>
      </p:sp>
      <p:sp>
        <p:nvSpPr>
          <p:cNvPr id="199" name="Shape 19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p:nvPr>
        </p:nvSpPr>
        <p:spPr>
          <a:prstGeom prst="rect">
            <a:avLst/>
          </a:prstGeom>
        </p:spPr>
        <p:txBody>
          <a:bodyPr/>
          <a:lstStyle/>
          <a:p>
            <a:pPr lvl="0" defTabSz="490727">
              <a:defRPr sz="1800"/>
            </a:pPr>
            <a:r>
              <a:rPr sz="6719"/>
              <a:t>CCSS Reading </a:t>
            </a:r>
            <a:endParaRPr sz="6719"/>
          </a:p>
          <a:p>
            <a:pPr lvl="0" defTabSz="490727">
              <a:defRPr sz="1800"/>
            </a:pPr>
            <a:r>
              <a:rPr sz="6719"/>
              <a:t>Anchor Standard #1</a:t>
            </a:r>
          </a:p>
        </p:txBody>
      </p:sp>
      <p:sp>
        <p:nvSpPr>
          <p:cNvPr id="202" name="Shape 202"/>
          <p:cNvSpPr/>
          <p:nvPr>
            <p:ph type="body" idx="1"/>
          </p:nvPr>
        </p:nvSpPr>
        <p:spPr>
          <a:xfrm>
            <a:off x="1016000" y="2063750"/>
            <a:ext cx="9042946" cy="6286500"/>
          </a:xfrm>
          <a:prstGeom prst="rect">
            <a:avLst/>
          </a:prstGeom>
        </p:spPr>
        <p:txBody>
          <a:bodyPr/>
          <a:lstStyle/>
          <a:p>
            <a:pPr lvl="0">
              <a:defRPr sz="1800"/>
            </a:pPr>
            <a:r>
              <a:rPr sz="3600"/>
              <a:t>Read closely to determine what the text says explicitly and make logical inferences from it.</a:t>
            </a:r>
            <a:endParaRPr sz="3600"/>
          </a:p>
          <a:p>
            <a:pPr lvl="0">
              <a:defRPr sz="1800"/>
            </a:pPr>
            <a:r>
              <a:rPr sz="3600"/>
              <a:t>Cite specific evidence to support conclusions.</a:t>
            </a:r>
          </a:p>
        </p:txBody>
      </p:sp>
      <p:sp>
        <p:nvSpPr>
          <p:cNvPr id="203" name="Shape 20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grpSp>
        <p:nvGrpSpPr>
          <p:cNvPr id="206" name="Group 206"/>
          <p:cNvGrpSpPr/>
          <p:nvPr/>
        </p:nvGrpSpPr>
        <p:grpSpPr>
          <a:xfrm>
            <a:off x="9565460" y="2916942"/>
            <a:ext cx="4040381" cy="2705401"/>
            <a:chOff x="0" y="0"/>
            <a:chExt cx="4040379" cy="2705400"/>
          </a:xfrm>
        </p:grpSpPr>
        <p:pic>
          <p:nvPicPr>
            <p:cNvPr id="204" name="pasted-image.tif"/>
            <p:cNvPicPr/>
            <p:nvPr/>
          </p:nvPicPr>
          <p:blipFill>
            <a:blip r:embed="rId2">
              <a:extLst/>
            </a:blip>
            <a:srcRect l="0" t="0" r="0" b="10721"/>
            <a:stretch>
              <a:fillRect/>
            </a:stretch>
          </p:blipFill>
          <p:spPr>
            <a:xfrm>
              <a:off x="0" y="-1"/>
              <a:ext cx="4040380" cy="2705402"/>
            </a:xfrm>
            <a:prstGeom prst="rect">
              <a:avLst/>
            </a:prstGeom>
            <a:ln w="12700" cap="flat">
              <a:noFill/>
              <a:miter lim="400000"/>
            </a:ln>
            <a:effectLst/>
          </p:spPr>
        </p:pic>
        <p:sp>
          <p:nvSpPr>
            <p:cNvPr id="205" name="Shape 205"/>
            <p:cNvSpPr/>
            <p:nvPr/>
          </p:nvSpPr>
          <p:spPr>
            <a:xfrm>
              <a:off x="979067" y="1921111"/>
              <a:ext cx="731190" cy="99709"/>
            </a:xfrm>
            <a:prstGeom prst="rect">
              <a:avLst/>
            </a:prstGeom>
            <a:solidFill>
              <a:srgbClr val="FFFFFF"/>
            </a:solidFill>
            <a:ln w="12700" cap="flat">
              <a:noFill/>
              <a:miter lim="400000"/>
            </a:ln>
            <a:effectLst/>
          </p:spPr>
          <p:txBody>
            <a:bodyPr wrap="square" lIns="0" tIns="0" rIns="0" bIns="0" numCol="1" anchor="ctr">
              <a:noAutofit/>
            </a:bodyPr>
            <a:lstStyle/>
            <a:p>
              <a:pPr lvl="0">
                <a:defRPr sz="2400"/>
              </a:pPr>
            </a:p>
          </p:txBody>
        </p:sp>
      </p:grpSp>
      <p:pic>
        <p:nvPicPr>
          <p:cNvPr id="207" name="pasted-image.tif"/>
          <p:cNvPicPr/>
          <p:nvPr/>
        </p:nvPicPr>
        <p:blipFill>
          <a:blip r:embed="rId3">
            <a:extLst/>
          </a:blip>
          <a:srcRect l="17578" t="11839" r="21561" b="14059"/>
          <a:stretch>
            <a:fillRect/>
          </a:stretch>
        </p:blipFill>
        <p:spPr>
          <a:xfrm>
            <a:off x="9112448" y="5935785"/>
            <a:ext cx="3276097" cy="263209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0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02">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02">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2" grpId="1"/>
      <p:bldP build="whole" bldLvl="1" animBg="1" rev="0" advAuto="0" spid="206" grpId="2"/>
      <p:bldP build="whole" bldLvl="1" animBg="1" rev="0" advAuto="0" spid="207" grpId="3"/>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210" name="Shape 21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p:nvPr>
        </p:nvSpPr>
        <p:spPr>
          <a:prstGeom prst="rect">
            <a:avLst/>
          </a:prstGeom>
        </p:spPr>
        <p:txBody>
          <a:bodyPr/>
          <a:lstStyle/>
          <a:p>
            <a:pPr lvl="0">
              <a:defRPr sz="1800"/>
            </a:pPr>
            <a:r>
              <a:rPr sz="8000"/>
              <a:t>EVIDENCE</a:t>
            </a:r>
          </a:p>
        </p:txBody>
      </p:sp>
      <p:sp>
        <p:nvSpPr>
          <p:cNvPr id="213" name="Shape 21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pasted-image.tif"/>
          <p:cNvPicPr/>
          <p:nvPr/>
        </p:nvPicPr>
        <p:blipFill>
          <a:blip r:embed="rId2">
            <a:extLst/>
          </a:blip>
          <a:stretch>
            <a:fillRect/>
          </a:stretch>
        </p:blipFill>
        <p:spPr>
          <a:xfrm>
            <a:off x="-216231" y="337618"/>
            <a:ext cx="12494954" cy="9078364"/>
          </a:xfrm>
          <a:prstGeom prst="rect">
            <a:avLst/>
          </a:prstGeom>
          <a:ln w="12700">
            <a:miter lim="400000"/>
          </a:ln>
        </p:spPr>
      </p:pic>
      <p:grpSp>
        <p:nvGrpSpPr>
          <p:cNvPr id="219" name="Group 219"/>
          <p:cNvGrpSpPr/>
          <p:nvPr/>
        </p:nvGrpSpPr>
        <p:grpSpPr>
          <a:xfrm>
            <a:off x="3006201" y="1987549"/>
            <a:ext cx="10028512" cy="3925029"/>
            <a:chOff x="0" y="0"/>
            <a:chExt cx="10028511" cy="3925027"/>
          </a:xfrm>
        </p:grpSpPr>
        <p:sp>
          <p:nvSpPr>
            <p:cNvPr id="216" name="Shape 216"/>
            <p:cNvSpPr/>
            <p:nvPr/>
          </p:nvSpPr>
          <p:spPr>
            <a:xfrm>
              <a:off x="0" y="1246351"/>
              <a:ext cx="3442957" cy="267867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rgbClr val="57070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sp>
          <p:nvSpPr>
            <p:cNvPr id="217" name="Shape 217"/>
            <p:cNvSpPr/>
            <p:nvPr/>
          </p:nvSpPr>
          <p:spPr>
            <a:xfrm flipV="1">
              <a:off x="3451748" y="1236133"/>
              <a:ext cx="2815168" cy="1258820"/>
            </a:xfrm>
            <a:prstGeom prst="line">
              <a:avLst/>
            </a:prstGeom>
            <a:noFill/>
            <a:ln w="63500" cap="flat">
              <a:solidFill>
                <a:srgbClr val="570706"/>
              </a:solidFill>
              <a:prstDash val="solid"/>
              <a:miter lim="400000"/>
              <a:tailEnd type="triangle" w="med" len="med"/>
            </a:ln>
            <a:effectLst/>
          </p:spPr>
          <p:txBody>
            <a:bodyPr wrap="square" lIns="0" tIns="0" rIns="0" bIns="0" numCol="1" anchor="ctr">
              <a:noAutofit/>
            </a:bodyPr>
            <a:lstStyle/>
            <a:p>
              <a:pPr lvl="0">
                <a:defRPr sz="2400"/>
              </a:pPr>
            </a:p>
          </p:txBody>
        </p:sp>
        <p:sp>
          <p:nvSpPr>
            <p:cNvPr id="218" name="Shape 218"/>
            <p:cNvSpPr/>
            <p:nvPr/>
          </p:nvSpPr>
          <p:spPr>
            <a:xfrm>
              <a:off x="5595652" y="-1"/>
              <a:ext cx="4432860" cy="375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defRPr sz="1800"/>
              </a:pPr>
              <a:r>
                <a:rPr sz="3000"/>
                <a:t>Read, write and speak grounded in evidence</a:t>
              </a:r>
              <a:endParaRPr sz="3000"/>
            </a:p>
            <a:p>
              <a:pPr lvl="0">
                <a:defRPr sz="1800"/>
              </a:pPr>
              <a:endParaRPr sz="3000"/>
            </a:p>
            <a:p>
              <a:pPr lvl="0">
                <a:defRPr sz="1800"/>
              </a:pPr>
              <a:r>
                <a:rPr sz="3000"/>
                <a:t>Construct viable arguments</a:t>
              </a:r>
              <a:endParaRPr sz="3000"/>
            </a:p>
            <a:p>
              <a:pPr lvl="0">
                <a:defRPr sz="1800"/>
              </a:pPr>
              <a:endParaRPr sz="3000"/>
            </a:p>
            <a:p>
              <a:pPr lvl="0">
                <a:defRPr sz="1800"/>
              </a:pPr>
              <a:r>
                <a:rPr sz="3000"/>
                <a:t>Engage in argument from evidence</a:t>
              </a:r>
            </a:p>
          </p:txBody>
        </p:sp>
      </p:grpSp>
      <p:sp>
        <p:nvSpPr>
          <p:cNvPr id="220" name="Shape 22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219"/>
                                        </p:tgtEl>
                                        <p:attrNameLst>
                                          <p:attrName>style.visibility</p:attrName>
                                        </p:attrNameLst>
                                      </p:cBhvr>
                                      <p:to>
                                        <p:strVal val="visible"/>
                                      </p:to>
                                    </p:set>
                                    <p:anim calcmode="lin" valueType="num">
                                      <p:cBhvr>
                                        <p:cTn id="7" dur="750" fill="hold"/>
                                        <p:tgtEl>
                                          <p:spTgt spid="219"/>
                                        </p:tgtEl>
                                        <p:attrNameLst>
                                          <p:attrName>ppt_w</p:attrName>
                                        </p:attrNameLst>
                                      </p:cBhvr>
                                      <p:tavLst>
                                        <p:tav tm="0">
                                          <p:val>
                                            <p:fltVal val="0"/>
                                          </p:val>
                                        </p:tav>
                                        <p:tav tm="100000">
                                          <p:val>
                                            <p:strVal val="#ppt_w"/>
                                          </p:val>
                                        </p:tav>
                                      </p:tavLst>
                                    </p:anim>
                                    <p:anim calcmode="lin" valueType="num">
                                      <p:cBhvr>
                                        <p:cTn id="8" dur="750" fill="hold"/>
                                        <p:tgtEl>
                                          <p:spTgt spid="2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9"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nvSpPr>
        <p:spPr>
          <a:xfrm>
            <a:off x="386638" y="158750"/>
            <a:ext cx="34939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read</a:t>
            </a:r>
          </a:p>
        </p:txBody>
      </p:sp>
      <p:pic>
        <p:nvPicPr>
          <p:cNvPr id="223" name="pasted-image.tif"/>
          <p:cNvPicPr/>
          <p:nvPr/>
        </p:nvPicPr>
        <p:blipFill>
          <a:blip r:embed="rId2">
            <a:extLst/>
          </a:blip>
          <a:stretch>
            <a:fillRect/>
          </a:stretch>
        </p:blipFill>
        <p:spPr>
          <a:xfrm>
            <a:off x="854497" y="877666"/>
            <a:ext cx="4837393" cy="3191187"/>
          </a:xfrm>
          <a:prstGeom prst="rect">
            <a:avLst/>
          </a:prstGeom>
          <a:ln w="12700">
            <a:miter lim="400000"/>
          </a:ln>
        </p:spPr>
      </p:pic>
      <p:pic>
        <p:nvPicPr>
          <p:cNvPr id="224" name="pasted-image.tif"/>
          <p:cNvPicPr/>
          <p:nvPr/>
        </p:nvPicPr>
        <p:blipFill>
          <a:blip r:embed="rId3">
            <a:extLst/>
          </a:blip>
          <a:srcRect l="0" t="0" r="0" b="30292"/>
          <a:stretch>
            <a:fillRect/>
          </a:stretch>
        </p:blipFill>
        <p:spPr>
          <a:xfrm>
            <a:off x="6822205" y="733756"/>
            <a:ext cx="5590494" cy="3478942"/>
          </a:xfrm>
          <a:prstGeom prst="rect">
            <a:avLst/>
          </a:prstGeom>
          <a:ln w="12700">
            <a:miter lim="400000"/>
          </a:ln>
        </p:spPr>
      </p:pic>
      <p:sp>
        <p:nvSpPr>
          <p:cNvPr id="225" name="Shape 225"/>
          <p:cNvSpPr/>
          <p:nvPr/>
        </p:nvSpPr>
        <p:spPr>
          <a:xfrm>
            <a:off x="619832" y="4117352"/>
            <a:ext cx="5306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Learning to cite evidence</a:t>
            </a:r>
          </a:p>
        </p:txBody>
      </p:sp>
      <p:sp>
        <p:nvSpPr>
          <p:cNvPr id="226" name="Shape 226"/>
          <p:cNvSpPr/>
          <p:nvPr/>
        </p:nvSpPr>
        <p:spPr>
          <a:xfrm>
            <a:off x="5871890" y="2647950"/>
            <a:ext cx="770315" cy="1"/>
          </a:xfrm>
          <a:prstGeom prst="line">
            <a:avLst/>
          </a:prstGeom>
          <a:ln w="88900">
            <a:solidFill/>
            <a:miter lim="400000"/>
            <a:tailEnd type="triangle"/>
          </a:ln>
        </p:spPr>
        <p:txBody>
          <a:bodyPr lIns="0" tIns="0" rIns="0" bIns="0" anchor="ctr"/>
          <a:lstStyle/>
          <a:p>
            <a:pPr lvl="0">
              <a:defRPr sz="2400"/>
            </a:pPr>
          </a:p>
        </p:txBody>
      </p:sp>
      <p:pic>
        <p:nvPicPr>
          <p:cNvPr id="227" name="pasted-image.tif"/>
          <p:cNvPicPr/>
          <p:nvPr/>
        </p:nvPicPr>
        <p:blipFill>
          <a:blip r:embed="rId4">
            <a:extLst/>
          </a:blip>
          <a:stretch>
            <a:fillRect/>
          </a:stretch>
        </p:blipFill>
        <p:spPr>
          <a:xfrm>
            <a:off x="1335881" y="4851400"/>
            <a:ext cx="4064001" cy="3048000"/>
          </a:xfrm>
          <a:prstGeom prst="rect">
            <a:avLst/>
          </a:prstGeom>
          <a:ln w="12700">
            <a:miter lim="400000"/>
          </a:ln>
        </p:spPr>
      </p:pic>
      <p:grpSp>
        <p:nvGrpSpPr>
          <p:cNvPr id="230" name="Group 230"/>
          <p:cNvGrpSpPr/>
          <p:nvPr/>
        </p:nvGrpSpPr>
        <p:grpSpPr>
          <a:xfrm>
            <a:off x="5871890" y="4813551"/>
            <a:ext cx="6642472" cy="3123698"/>
            <a:chOff x="0" y="0"/>
            <a:chExt cx="6642471" cy="3123697"/>
          </a:xfrm>
        </p:grpSpPr>
        <p:pic>
          <p:nvPicPr>
            <p:cNvPr id="228" name="pasted-image.tif"/>
            <p:cNvPicPr/>
            <p:nvPr/>
          </p:nvPicPr>
          <p:blipFill>
            <a:blip r:embed="rId5">
              <a:extLst/>
            </a:blip>
            <a:stretch>
              <a:fillRect/>
            </a:stretch>
          </p:blipFill>
          <p:spPr>
            <a:xfrm>
              <a:off x="1052090" y="0"/>
              <a:ext cx="5590382" cy="3123698"/>
            </a:xfrm>
            <a:prstGeom prst="rect">
              <a:avLst/>
            </a:prstGeom>
            <a:ln w="12700" cap="flat">
              <a:noFill/>
              <a:miter lim="400000"/>
            </a:ln>
            <a:effectLst/>
          </p:spPr>
        </p:pic>
        <p:sp>
          <p:nvSpPr>
            <p:cNvPr id="229" name="Shape 229"/>
            <p:cNvSpPr/>
            <p:nvPr/>
          </p:nvSpPr>
          <p:spPr>
            <a:xfrm>
              <a:off x="0" y="1561848"/>
              <a:ext cx="770315" cy="1"/>
            </a:xfrm>
            <a:prstGeom prst="line">
              <a:avLst/>
            </a:prstGeom>
            <a:noFill/>
            <a:ln w="88900" cap="flat">
              <a:solidFill>
                <a:srgbClr val="000000"/>
              </a:solidFill>
              <a:prstDash val="solid"/>
              <a:miter lim="400000"/>
              <a:tailEnd type="triangle" w="med" len="med"/>
            </a:ln>
            <a:effectLst/>
          </p:spPr>
          <p:txBody>
            <a:bodyPr wrap="square" lIns="0" tIns="0" rIns="0" bIns="0" numCol="1" anchor="ctr">
              <a:noAutofit/>
            </a:bodyPr>
            <a:lstStyle/>
            <a:p>
              <a:pPr lvl="0">
                <a:defRPr sz="2400"/>
              </a:pPr>
            </a:p>
          </p:txBody>
        </p:sp>
      </p:grpSp>
      <p:sp>
        <p:nvSpPr>
          <p:cNvPr id="231" name="Shape 231"/>
          <p:cNvSpPr/>
          <p:nvPr/>
        </p:nvSpPr>
        <p:spPr>
          <a:xfrm>
            <a:off x="1207708" y="8376746"/>
            <a:ext cx="10589383"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atin typeface="Helvetica"/>
                <a:ea typeface="Helvetica"/>
                <a:cs typeface="Helvetica"/>
                <a:sym typeface="Helvetica"/>
              </a:defRPr>
            </a:lvl1pPr>
          </a:lstStyle>
          <a:p>
            <a:pPr lvl="0">
              <a:defRPr b="0" sz="1800"/>
            </a:pPr>
            <a:r>
              <a:rPr b="1" sz="3600"/>
              <a:t>Images are the original communication method and are critical when learning new skills</a:t>
            </a:r>
          </a:p>
        </p:txBody>
      </p:sp>
      <p:sp>
        <p:nvSpPr>
          <p:cNvPr id="232" name="Shape 23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2"/>
      <p:bldP build="whole" bldLvl="1" animBg="1" rev="0" advAuto="0" spid="225" grpId="1"/>
      <p:bldP build="whole" bldLvl="1" animBg="1" rev="0" advAuto="0" spid="231" grpId="4"/>
      <p:bldP build="whole" bldLvl="1" animBg="1" rev="0" advAuto="0" spid="230" grpId="3"/>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p:nvPr>
        </p:nvSpPr>
        <p:spPr>
          <a:xfrm>
            <a:off x="1270000" y="1835150"/>
            <a:ext cx="10464800" cy="1358900"/>
          </a:xfrm>
          <a:prstGeom prst="rect">
            <a:avLst/>
          </a:prstGeom>
        </p:spPr>
        <p:txBody>
          <a:bodyPr/>
          <a:lstStyle/>
          <a:p>
            <a:pPr lvl="0">
              <a:defRPr sz="1800"/>
            </a:pPr>
            <a:r>
              <a:rPr sz="8000"/>
              <a:t>10 x 2</a:t>
            </a:r>
          </a:p>
        </p:txBody>
      </p:sp>
      <p:sp>
        <p:nvSpPr>
          <p:cNvPr id="235" name="Shape 23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236" name="pasted-image.png"/>
          <p:cNvPicPr/>
          <p:nvPr/>
        </p:nvPicPr>
        <p:blipFill>
          <a:blip r:embed="rId2">
            <a:extLst/>
          </a:blip>
          <a:stretch>
            <a:fillRect/>
          </a:stretch>
        </p:blipFill>
        <p:spPr>
          <a:xfrm>
            <a:off x="4931792" y="3709191"/>
            <a:ext cx="3141216" cy="3783018"/>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8" name="Shape 238"/>
          <p:cNvSpPr/>
          <p:nvPr/>
        </p:nvSpPr>
        <p:spPr>
          <a:xfrm>
            <a:off x="2031313" y="8760528"/>
            <a:ext cx="923681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Look carefully at this artwork for 30 seconds.</a:t>
            </a:r>
          </a:p>
        </p:txBody>
      </p:sp>
      <p:sp>
        <p:nvSpPr>
          <p:cNvPr id="239" name="Shape 239"/>
          <p:cNvSpPr/>
          <p:nvPr/>
        </p:nvSpPr>
        <p:spPr>
          <a:xfrm>
            <a:off x="1993366" y="8361178"/>
            <a:ext cx="9312708"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Pick one word and write more 10 words that </a:t>
            </a:r>
            <a:endParaRPr sz="3600"/>
          </a:p>
          <a:p>
            <a:pPr lvl="0">
              <a:defRPr sz="1800"/>
            </a:pPr>
            <a:r>
              <a:rPr sz="3600"/>
              <a:t>further describe or elaborate.</a:t>
            </a:r>
          </a:p>
        </p:txBody>
      </p:sp>
      <p:sp>
        <p:nvSpPr>
          <p:cNvPr id="240" name="Shape 240"/>
          <p:cNvSpPr/>
          <p:nvPr/>
        </p:nvSpPr>
        <p:spPr>
          <a:xfrm>
            <a:off x="4746167" y="8760528"/>
            <a:ext cx="380710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Share your words.</a:t>
            </a:r>
          </a:p>
        </p:txBody>
      </p:sp>
      <p:sp>
        <p:nvSpPr>
          <p:cNvPr id="241" name="Shape 241"/>
          <p:cNvSpPr/>
          <p:nvPr/>
        </p:nvSpPr>
        <p:spPr>
          <a:xfrm>
            <a:off x="109829" y="8760528"/>
            <a:ext cx="127851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Make a list of 10 words or phrases to describe things you see.</a:t>
            </a:r>
          </a:p>
        </p:txBody>
      </p:sp>
      <p:pic>
        <p:nvPicPr>
          <p:cNvPr id="242" name="pasted-image.tif"/>
          <p:cNvPicPr/>
          <p:nvPr/>
        </p:nvPicPr>
        <p:blipFill>
          <a:blip r:embed="rId2">
            <a:extLst/>
          </a:blip>
          <a:stretch>
            <a:fillRect/>
          </a:stretch>
        </p:blipFill>
        <p:spPr>
          <a:xfrm>
            <a:off x="828730" y="91903"/>
            <a:ext cx="10966340" cy="8390627"/>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238"/>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24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241"/>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2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240"/>
                                        </p:tgtEl>
                                        <p:attrNameLst>
                                          <p:attrName>style.visibility</p:attrName>
                                        </p:attrNameLst>
                                      </p:cBhvr>
                                      <p:to>
                                        <p:strVal val="hidden"/>
                                      </p:to>
                                    </p:set>
                                  </p:childTnLst>
                                </p:cTn>
                              </p:par>
                            </p:childTnLst>
                          </p:cTn>
                        </p:par>
                        <p:par>
                          <p:cTn id="25" fill="hold">
                            <p:stCondLst>
                              <p:cond delay="0"/>
                            </p:stCondLst>
                            <p:childTnLst>
                              <p:par>
                                <p:cTn id="26" nodeType="afterEffect" presetClass="entr" presetSubtype="0" presetID="1" grpId="7" fill="hold">
                                  <p:stCondLst>
                                    <p:cond delay="0"/>
                                  </p:stCondLst>
                                  <p:iterate type="el" backwards="0">
                                    <p:tmAbs val="0"/>
                                  </p:iterate>
                                  <p:childTnLst>
                                    <p:set>
                                      <p:cBhvr>
                                        <p:cTn id="27" fill="hold"/>
                                        <p:tgtEl>
                                          <p:spTgt spid="2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8" grpId="1"/>
      <p:bldP build="whole" bldLvl="1" animBg="1" rev="0" advAuto="0" spid="238" grpId="2"/>
      <p:bldP build="whole" bldLvl="1" animBg="1" rev="0" advAuto="0" spid="239" grpId="7"/>
      <p:bldP build="whole" bldLvl="1" animBg="1" rev="0" advAuto="0" spid="241" grpId="3"/>
      <p:bldP build="whole" bldLvl="1" animBg="1" rev="0" advAuto="0" spid="241" grpId="4"/>
      <p:bldP build="whole" bldLvl="1" animBg="1" rev="0" advAuto="0" spid="240" grpId="5"/>
      <p:bldP build="whole" bldLvl="1" animBg="1" rev="0" advAuto="0" spid="240" grpId="6"/>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title"/>
          </p:nvPr>
        </p:nvSpPr>
        <p:spPr>
          <a:xfrm>
            <a:off x="952500" y="127000"/>
            <a:ext cx="11099800" cy="2159000"/>
          </a:xfrm>
          <a:prstGeom prst="rect">
            <a:avLst/>
          </a:prstGeom>
        </p:spPr>
        <p:txBody>
          <a:bodyPr/>
          <a:lstStyle/>
          <a:p>
            <a:pPr lvl="0">
              <a:defRPr sz="1800"/>
            </a:pPr>
            <a:r>
              <a:rPr sz="8000"/>
              <a:t>Exhibition big themes</a:t>
            </a:r>
          </a:p>
        </p:txBody>
      </p:sp>
      <p:sp>
        <p:nvSpPr>
          <p:cNvPr id="60" name="Shape 60"/>
          <p:cNvSpPr/>
          <p:nvPr>
            <p:ph type="body" idx="1"/>
          </p:nvPr>
        </p:nvSpPr>
        <p:spPr>
          <a:xfrm>
            <a:off x="952500" y="2279649"/>
            <a:ext cx="11099800" cy="6743701"/>
          </a:xfrm>
          <a:prstGeom prst="rect">
            <a:avLst/>
          </a:prstGeom>
        </p:spPr>
        <p:txBody>
          <a:bodyPr/>
          <a:lstStyle/>
          <a:p>
            <a:pPr lvl="0" marL="391159" indent="-391159" defTabSz="514095">
              <a:spcBef>
                <a:spcPts val="3600"/>
              </a:spcBef>
              <a:defRPr sz="1800"/>
            </a:pPr>
            <a:r>
              <a:rPr sz="3168"/>
              <a:t>Elements or Principles</a:t>
            </a:r>
            <a:endParaRPr sz="3168"/>
          </a:p>
          <a:p>
            <a:pPr lvl="0" marL="391159" indent="-391159" defTabSz="514095">
              <a:spcBef>
                <a:spcPts val="3600"/>
              </a:spcBef>
              <a:defRPr sz="1800"/>
            </a:pPr>
            <a:r>
              <a:rPr sz="3168"/>
              <a:t>Objects and what they say about us</a:t>
            </a:r>
            <a:endParaRPr sz="3168"/>
          </a:p>
          <a:p>
            <a:pPr lvl="0" marL="391159" indent="-391159" defTabSz="514095">
              <a:spcBef>
                <a:spcPts val="3600"/>
              </a:spcBef>
              <a:defRPr sz="1800"/>
            </a:pPr>
            <a:r>
              <a:rPr sz="3168"/>
              <a:t>Relationships </a:t>
            </a:r>
            <a:endParaRPr sz="3168"/>
          </a:p>
          <a:p>
            <a:pPr lvl="0" marL="391159" indent="-391159" defTabSz="514095">
              <a:spcBef>
                <a:spcPts val="3600"/>
              </a:spcBef>
              <a:defRPr sz="1800"/>
            </a:pPr>
            <a:r>
              <a:rPr sz="3168"/>
              <a:t>Identity: what does the art tell you about the artist or yourself?</a:t>
            </a:r>
            <a:endParaRPr sz="3168"/>
          </a:p>
          <a:p>
            <a:pPr lvl="0" marL="391159" indent="-391159" defTabSz="514095">
              <a:spcBef>
                <a:spcPts val="3600"/>
              </a:spcBef>
              <a:defRPr sz="1800"/>
            </a:pPr>
            <a:r>
              <a:rPr sz="3168"/>
              <a:t>Place: What does our surroundings communicate?</a:t>
            </a:r>
            <a:endParaRPr sz="3168"/>
          </a:p>
          <a:p>
            <a:pPr lvl="0" marL="391159" indent="-391159" defTabSz="514095">
              <a:spcBef>
                <a:spcPts val="3600"/>
              </a:spcBef>
              <a:defRPr sz="1800"/>
            </a:pPr>
            <a:r>
              <a:rPr sz="3168"/>
              <a:t>Content specific theme: cells, federalism, word problems</a:t>
            </a:r>
            <a:endParaRPr sz="3168"/>
          </a:p>
          <a:p>
            <a:pPr lvl="0" marL="391159" indent="-391159" defTabSz="514095">
              <a:spcBef>
                <a:spcPts val="3600"/>
              </a:spcBef>
              <a:defRPr sz="1800"/>
            </a:pPr>
            <a:r>
              <a:rPr sz="3168"/>
              <a:t>Explore and extend: would you change your theme now?</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6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6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ph type="title"/>
          </p:nvPr>
        </p:nvSpPr>
        <p:spPr>
          <a:prstGeom prst="rect">
            <a:avLst/>
          </a:prstGeom>
        </p:spPr>
        <p:txBody>
          <a:bodyPr/>
          <a:lstStyle/>
          <a:p>
            <a:pPr lvl="0" defTabSz="379729">
              <a:defRPr sz="1800"/>
            </a:pPr>
            <a:r>
              <a:rPr sz="5200"/>
              <a:t>Evert Collier</a:t>
            </a:r>
            <a:endParaRPr sz="5200"/>
          </a:p>
          <a:p>
            <a:pPr lvl="0" defTabSz="379729">
              <a:defRPr sz="1800"/>
            </a:pPr>
            <a:r>
              <a:rPr sz="5200"/>
              <a:t>Körül</a:t>
            </a:r>
            <a:endParaRPr sz="5200"/>
          </a:p>
          <a:p>
            <a:pPr lvl="0" defTabSz="379729">
              <a:defRPr sz="1800"/>
            </a:pPr>
            <a:r>
              <a:rPr sz="5200"/>
              <a:t>Victoria and Albert Museum</a:t>
            </a:r>
            <a:endParaRPr sz="5200"/>
          </a:p>
          <a:p>
            <a:pPr lvl="0" defTabSz="379729">
              <a:defRPr sz="1800"/>
            </a:pPr>
            <a:r>
              <a:rPr sz="5200"/>
              <a:t>1699</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11078113_10206225272813701_1513961416923886674_o.jpg"/>
          <p:cNvPicPr/>
          <p:nvPr/>
        </p:nvPicPr>
        <p:blipFill>
          <a:blip r:embed="rId2">
            <a:extLst/>
          </a:blip>
          <a:stretch>
            <a:fillRect/>
          </a:stretch>
        </p:blipFill>
        <p:spPr>
          <a:xfrm>
            <a:off x="0" y="-17499"/>
            <a:ext cx="13004800" cy="8493098"/>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asted-image.tif"/>
          <p:cNvPicPr/>
          <p:nvPr/>
        </p:nvPicPr>
        <p:blipFill>
          <a:blip r:embed="rId2">
            <a:extLst/>
          </a:blip>
          <a:stretch>
            <a:fillRect/>
          </a:stretch>
        </p:blipFill>
        <p:spPr>
          <a:xfrm>
            <a:off x="968400" y="897097"/>
            <a:ext cx="10534600" cy="7547904"/>
          </a:xfrm>
          <a:prstGeom prst="rect">
            <a:avLst/>
          </a:prstGeom>
          <a:ln w="12700">
            <a:miter lim="400000"/>
          </a:ln>
        </p:spPr>
      </p:pic>
      <p:sp>
        <p:nvSpPr>
          <p:cNvPr id="249" name="Shape 249"/>
          <p:cNvSpPr/>
          <p:nvPr/>
        </p:nvSpPr>
        <p:spPr>
          <a:xfrm>
            <a:off x="3849611" y="8458199"/>
            <a:ext cx="759157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700"/>
              <a:t>Carmen Lomas Garza</a:t>
            </a:r>
            <a:r>
              <a:rPr i="1" sz="2700"/>
              <a:t> The Fair at Reynosa</a:t>
            </a:r>
            <a:r>
              <a:rPr sz="2700"/>
              <a:t>  1987</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252" name="Shape 25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xfrm>
            <a:off x="1270000" y="3765078"/>
            <a:ext cx="10464800" cy="1309044"/>
          </a:xfrm>
          <a:prstGeom prst="rect">
            <a:avLst/>
          </a:prstGeom>
        </p:spPr>
        <p:txBody>
          <a:bodyPr/>
          <a:lstStyle>
            <a:lvl1pPr defTabSz="578358">
              <a:defRPr sz="7919"/>
            </a:lvl1pPr>
          </a:lstStyle>
          <a:p>
            <a:pPr lvl="0">
              <a:defRPr sz="1800"/>
            </a:pPr>
            <a:r>
              <a:rPr sz="7919"/>
              <a:t>Elements</a:t>
            </a:r>
          </a:p>
        </p:txBody>
      </p:sp>
      <p:sp>
        <p:nvSpPr>
          <p:cNvPr id="255" name="Shape 25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pasted-image.tif"/>
          <p:cNvPicPr/>
          <p:nvPr/>
        </p:nvPicPr>
        <p:blipFill>
          <a:blip r:embed="rId2">
            <a:extLst/>
          </a:blip>
          <a:stretch>
            <a:fillRect/>
          </a:stretch>
        </p:blipFill>
        <p:spPr>
          <a:xfrm>
            <a:off x="906958" y="780784"/>
            <a:ext cx="10604290" cy="8192032"/>
          </a:xfrm>
          <a:prstGeom prst="rect">
            <a:avLst/>
          </a:prstGeom>
          <a:ln w="12700">
            <a:miter lim="400000"/>
          </a:ln>
        </p:spPr>
      </p:pic>
      <p:sp>
        <p:nvSpPr>
          <p:cNvPr id="258" name="Shape 258"/>
          <p:cNvSpPr/>
          <p:nvPr>
            <p:ph type="title"/>
          </p:nvPr>
        </p:nvSpPr>
        <p:spPr>
          <a:xfrm>
            <a:off x="4113602" y="1358900"/>
            <a:ext cx="4191001" cy="1231900"/>
          </a:xfrm>
          <a:prstGeom prst="rect">
            <a:avLst/>
          </a:prstGeom>
        </p:spPr>
        <p:txBody>
          <a:bodyPr/>
          <a:lstStyle>
            <a:lvl1pPr defTabSz="543305">
              <a:defRPr sz="7440">
                <a:latin typeface="Henzo"/>
                <a:ea typeface="Henzo"/>
                <a:cs typeface="Henzo"/>
                <a:sym typeface="Henzo"/>
              </a:defRPr>
            </a:lvl1pPr>
          </a:lstStyle>
          <a:p>
            <a:pPr lvl="0">
              <a:defRPr sz="1800"/>
            </a:pPr>
            <a:r>
              <a:rPr sz="7440"/>
              <a:t>Elements</a:t>
            </a:r>
          </a:p>
        </p:txBody>
      </p:sp>
      <p:grpSp>
        <p:nvGrpSpPr>
          <p:cNvPr id="262" name="Group 262"/>
          <p:cNvGrpSpPr/>
          <p:nvPr/>
        </p:nvGrpSpPr>
        <p:grpSpPr>
          <a:xfrm>
            <a:off x="1497402" y="3835400"/>
            <a:ext cx="9588501" cy="850900"/>
            <a:chOff x="0" y="0"/>
            <a:chExt cx="9588500" cy="850900"/>
          </a:xfrm>
        </p:grpSpPr>
        <p:sp>
          <p:nvSpPr>
            <p:cNvPr id="259" name="Shape 259"/>
            <p:cNvSpPr/>
            <p:nvPr/>
          </p:nvSpPr>
          <p:spPr>
            <a:xfrm>
              <a:off x="0" y="0"/>
              <a:ext cx="3022600" cy="850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fontScale="100000" lnSpcReduction="0"/>
            </a:bodyPr>
            <a:lstStyle>
              <a:lvl1pPr defTabSz="356362">
                <a:defRPr sz="4880">
                  <a:latin typeface="Henzo"/>
                  <a:ea typeface="Henzo"/>
                  <a:cs typeface="Henzo"/>
                  <a:sym typeface="Henzo"/>
                </a:defRPr>
              </a:lvl1pPr>
            </a:lstStyle>
            <a:p>
              <a:pPr lvl="0">
                <a:defRPr sz="1800"/>
              </a:pPr>
              <a:r>
                <a:rPr sz="4880"/>
                <a:t>Color</a:t>
              </a:r>
            </a:p>
          </p:txBody>
        </p:sp>
        <p:sp>
          <p:nvSpPr>
            <p:cNvPr id="260" name="Shape 260"/>
            <p:cNvSpPr/>
            <p:nvPr/>
          </p:nvSpPr>
          <p:spPr>
            <a:xfrm>
              <a:off x="3200400" y="0"/>
              <a:ext cx="3022601" cy="850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fontScale="100000" lnSpcReduction="0"/>
            </a:bodyPr>
            <a:lstStyle>
              <a:lvl1pPr defTabSz="356362">
                <a:defRPr sz="4880">
                  <a:latin typeface="Henzo"/>
                  <a:ea typeface="Henzo"/>
                  <a:cs typeface="Henzo"/>
                  <a:sym typeface="Henzo"/>
                </a:defRPr>
              </a:lvl1pPr>
            </a:lstStyle>
            <a:p>
              <a:pPr lvl="0">
                <a:defRPr sz="1800"/>
              </a:pPr>
              <a:r>
                <a:rPr sz="4880"/>
                <a:t>Shape</a:t>
              </a:r>
            </a:p>
          </p:txBody>
        </p:sp>
        <p:sp>
          <p:nvSpPr>
            <p:cNvPr id="261" name="Shape 261"/>
            <p:cNvSpPr/>
            <p:nvPr/>
          </p:nvSpPr>
          <p:spPr>
            <a:xfrm>
              <a:off x="6565900" y="0"/>
              <a:ext cx="3022600" cy="850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rmAutofit fontScale="100000" lnSpcReduction="0"/>
            </a:bodyPr>
            <a:lstStyle>
              <a:lvl1pPr defTabSz="356362">
                <a:defRPr sz="4880">
                  <a:latin typeface="Henzo"/>
                  <a:ea typeface="Henzo"/>
                  <a:cs typeface="Henzo"/>
                  <a:sym typeface="Henzo"/>
                </a:defRPr>
              </a:lvl1pPr>
            </a:lstStyle>
            <a:p>
              <a:pPr lvl="0">
                <a:defRPr sz="1800"/>
              </a:pPr>
              <a:r>
                <a:rPr sz="4880"/>
                <a:t>Line</a:t>
              </a:r>
            </a:p>
          </p:txBody>
        </p:sp>
      </p:grpSp>
      <p:sp>
        <p:nvSpPr>
          <p:cNvPr id="263" name="Shape 26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
        <p:nvSpPr>
          <p:cNvPr id="264" name="Shape 264"/>
          <p:cNvSpPr/>
          <p:nvPr/>
        </p:nvSpPr>
        <p:spPr>
          <a:xfrm>
            <a:off x="1440256" y="4718050"/>
            <a:ext cx="27582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nzo"/>
                <a:ea typeface="Henzo"/>
                <a:cs typeface="Henzo"/>
                <a:sym typeface="Henzo"/>
              </a:defRPr>
            </a:lvl1pPr>
          </a:lstStyle>
          <a:p>
            <a:pPr lvl="0">
              <a:defRPr sz="1800"/>
            </a:pPr>
            <a:r>
              <a:rPr sz="3600"/>
              <a:t>canary yellow</a:t>
            </a:r>
          </a:p>
        </p:txBody>
      </p:sp>
      <p:sp>
        <p:nvSpPr>
          <p:cNvPr id="265" name="Shape 265"/>
          <p:cNvSpPr/>
          <p:nvPr/>
        </p:nvSpPr>
        <p:spPr>
          <a:xfrm>
            <a:off x="4796583" y="4718050"/>
            <a:ext cx="282504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nzo"/>
                <a:ea typeface="Henzo"/>
                <a:cs typeface="Henzo"/>
                <a:sym typeface="Henzo"/>
              </a:defRPr>
            </a:lvl1pPr>
          </a:lstStyle>
          <a:p>
            <a:pPr lvl="0">
              <a:defRPr sz="1800"/>
            </a:pPr>
            <a:r>
              <a:rPr sz="3600"/>
              <a:t>crescent moon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2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el" backwards="0">
                                    <p:tmAbs val="0"/>
                                  </p:iterate>
                                  <p:childTnLst>
                                    <p:set>
                                      <p:cBhvr>
                                        <p:cTn id="14" fill="hold"/>
                                        <p:tgtEl>
                                          <p:spTgt spid="2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1" grpId="4" fill="hold">
                                  <p:stCondLst>
                                    <p:cond delay="0"/>
                                  </p:stCondLst>
                                  <p:iterate type="el" backwards="0">
                                    <p:tmAbs val="0"/>
                                  </p:iterate>
                                  <p:childTnLst>
                                    <p:set>
                                      <p:cBhvr>
                                        <p:cTn id="18" fill="hold"/>
                                        <p:tgtEl>
                                          <p:spTgt spid="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P build="whole" bldLvl="1" animBg="1" rev="0" advAuto="0" spid="264" grpId="3"/>
      <p:bldP build="whole" bldLvl="1" animBg="1" rev="0" advAuto="0" spid="262" grpId="2"/>
      <p:bldP build="whole" bldLvl="1" animBg="1" rev="0" advAuto="0" spid="265" grpId="4"/>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nvSpPr>
        <p:spPr>
          <a:xfrm>
            <a:off x="3370554" y="8180137"/>
            <a:ext cx="64414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Describe the elements you see</a:t>
            </a:r>
          </a:p>
        </p:txBody>
      </p:sp>
      <p:pic>
        <p:nvPicPr>
          <p:cNvPr id="268" name="pasted-image.tif"/>
          <p:cNvPicPr/>
          <p:nvPr/>
        </p:nvPicPr>
        <p:blipFill>
          <a:blip r:embed="rId2">
            <a:extLst/>
          </a:blip>
          <a:stretch>
            <a:fillRect/>
          </a:stretch>
        </p:blipFill>
        <p:spPr>
          <a:xfrm>
            <a:off x="964356" y="1088864"/>
            <a:ext cx="10815391" cy="6574804"/>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2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p:nvPr>
        </p:nvSpPr>
        <p:spPr>
          <a:prstGeom prst="rect">
            <a:avLst/>
          </a:prstGeom>
        </p:spPr>
        <p:txBody>
          <a:bodyPr/>
          <a:lstStyle/>
          <a:p>
            <a:pPr lvl="0" defTabSz="543305">
              <a:defRPr sz="1800"/>
            </a:pPr>
            <a:r>
              <a:rPr sz="7440"/>
              <a:t>Paul Klee</a:t>
            </a:r>
            <a:endParaRPr sz="7440"/>
          </a:p>
          <a:p>
            <a:pPr lvl="0" defTabSz="543305">
              <a:defRPr sz="1800"/>
            </a:pPr>
            <a:r>
              <a:rPr i="1" sz="7440"/>
              <a:t>Asian Entertainers</a:t>
            </a:r>
            <a:endParaRPr i="1" sz="7440"/>
          </a:p>
          <a:p>
            <a:pPr lvl="0" defTabSz="543305">
              <a:defRPr sz="1800"/>
            </a:pPr>
            <a:r>
              <a:rPr i="1" sz="6138"/>
              <a:t>1919</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pasted-image.tif"/>
          <p:cNvPicPr/>
          <p:nvPr/>
        </p:nvPicPr>
        <p:blipFill>
          <a:blip r:embed="rId2">
            <a:extLst/>
          </a:blip>
          <a:stretch>
            <a:fillRect/>
          </a:stretch>
        </p:blipFill>
        <p:spPr>
          <a:xfrm>
            <a:off x="1239017" y="39538"/>
            <a:ext cx="10526766" cy="8131631"/>
          </a:xfrm>
          <a:prstGeom prst="rect">
            <a:avLst/>
          </a:prstGeom>
          <a:ln w="12700">
            <a:miter lim="400000"/>
          </a:ln>
        </p:spPr>
      </p:pic>
      <p:sp>
        <p:nvSpPr>
          <p:cNvPr id="273" name="Shape 273"/>
          <p:cNvSpPr/>
          <p:nvPr>
            <p:ph type="title" idx="4294967295"/>
          </p:nvPr>
        </p:nvSpPr>
        <p:spPr>
          <a:xfrm>
            <a:off x="2615728" y="7810500"/>
            <a:ext cx="7773344" cy="1638300"/>
          </a:xfrm>
          <a:prstGeom prst="rect">
            <a:avLst/>
          </a:prstGeom>
        </p:spPr>
        <p:txBody>
          <a:bodyPr anchor="ctr"/>
          <a:lstStyle/>
          <a:p>
            <a:pPr lvl="0" algn="ctr" defTabSz="280415">
              <a:defRPr sz="1800"/>
            </a:pPr>
            <a:r>
              <a:rPr sz="3839">
                <a:latin typeface="+mn-lt"/>
                <a:ea typeface="+mn-ea"/>
                <a:cs typeface="+mn-cs"/>
                <a:sym typeface="Helvetica Light"/>
              </a:rPr>
              <a:t>Stuart Davis</a:t>
            </a:r>
            <a:endParaRPr sz="3839">
              <a:latin typeface="+mn-lt"/>
              <a:ea typeface="+mn-ea"/>
              <a:cs typeface="+mn-cs"/>
              <a:sym typeface="Helvetica Light"/>
            </a:endParaRPr>
          </a:p>
          <a:p>
            <a:pPr lvl="0" algn="ctr" defTabSz="280415">
              <a:defRPr sz="1800"/>
            </a:pPr>
            <a:r>
              <a:rPr i="1" sz="3167">
                <a:latin typeface="+mn-lt"/>
                <a:ea typeface="+mn-ea"/>
                <a:cs typeface="+mn-cs"/>
                <a:sym typeface="Helvetica Light"/>
              </a:rPr>
              <a:t>Hot still-scape for six colors</a:t>
            </a:r>
            <a:endParaRPr i="1" sz="3167">
              <a:latin typeface="+mn-lt"/>
              <a:ea typeface="+mn-ea"/>
              <a:cs typeface="+mn-cs"/>
              <a:sym typeface="Helvetica Light"/>
            </a:endParaRPr>
          </a:p>
          <a:p>
            <a:pPr lvl="0" algn="ctr" defTabSz="280415">
              <a:defRPr sz="1800"/>
            </a:pPr>
            <a:r>
              <a:rPr i="1" sz="3167">
                <a:latin typeface="+mn-lt"/>
                <a:ea typeface="+mn-ea"/>
                <a:cs typeface="+mn-cs"/>
                <a:sym typeface="Helvetica Light"/>
              </a:rPr>
              <a:t>1940</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pasted-image.tif"/>
          <p:cNvPicPr/>
          <p:nvPr/>
        </p:nvPicPr>
        <p:blipFill>
          <a:blip r:embed="rId2">
            <a:extLst/>
          </a:blip>
          <a:stretch>
            <a:fillRect/>
          </a:stretch>
        </p:blipFill>
        <p:spPr>
          <a:xfrm>
            <a:off x="2755510" y="1255662"/>
            <a:ext cx="7493780" cy="6092504"/>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742950" y="1066800"/>
            <a:ext cx="11518901" cy="2159000"/>
          </a:xfrm>
          <a:prstGeom prst="rect">
            <a:avLst/>
          </a:prstGeom>
        </p:spPr>
        <p:txBody>
          <a:bodyPr/>
          <a:lstStyle>
            <a:lvl1pPr defTabSz="490727">
              <a:defRPr sz="6719"/>
            </a:lvl1pPr>
          </a:lstStyle>
          <a:p>
            <a:pPr lvl="0">
              <a:defRPr sz="1800"/>
            </a:pPr>
            <a:r>
              <a:rPr sz="6719"/>
              <a:t>Speaking and Listening Anchor Standards #1, 2, 4</a:t>
            </a:r>
          </a:p>
        </p:txBody>
      </p:sp>
      <p:sp>
        <p:nvSpPr>
          <p:cNvPr id="63" name="Shape 63"/>
          <p:cNvSpPr/>
          <p:nvPr>
            <p:ph type="body" idx="1"/>
          </p:nvPr>
        </p:nvSpPr>
        <p:spPr>
          <a:xfrm>
            <a:off x="952500" y="2609850"/>
            <a:ext cx="11099800" cy="6286500"/>
          </a:xfrm>
          <a:prstGeom prst="rect">
            <a:avLst/>
          </a:prstGeom>
        </p:spPr>
        <p:txBody>
          <a:bodyPr/>
          <a:lstStyle/>
          <a:p>
            <a:pPr lvl="0">
              <a:defRPr sz="1800"/>
            </a:pPr>
            <a:r>
              <a:rPr sz="3600"/>
              <a:t>Participate in a range of conversations with diverse partners</a:t>
            </a:r>
            <a:endParaRPr sz="3600"/>
          </a:p>
          <a:p>
            <a:pPr lvl="0">
              <a:defRPr sz="1800"/>
            </a:pPr>
            <a:r>
              <a:rPr sz="3600"/>
              <a:t>Integrate and evaluate information presented visually and orally</a:t>
            </a:r>
            <a:endParaRPr sz="3600"/>
          </a:p>
          <a:p>
            <a:pPr lvl="0">
              <a:defRPr sz="1800"/>
            </a:pPr>
            <a:r>
              <a:rPr sz="3600"/>
              <a:t>Present information so that listeners can follow the line of reasoning and organization</a:t>
            </a:r>
          </a:p>
        </p:txBody>
      </p:sp>
      <p:sp>
        <p:nvSpPr>
          <p:cNvPr id="64" name="Shape 6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6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6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3"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278" name="Shape 27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281" name="pasted-image.tif"/>
          <p:cNvPicPr/>
          <p:nvPr/>
        </p:nvPicPr>
        <p:blipFill>
          <a:blip r:embed="rId2">
            <a:extLst/>
          </a:blip>
          <a:stretch>
            <a:fillRect/>
          </a:stretch>
        </p:blipFill>
        <p:spPr>
          <a:xfrm>
            <a:off x="406400" y="0"/>
            <a:ext cx="12192000" cy="975360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title"/>
          </p:nvPr>
        </p:nvSpPr>
        <p:spPr>
          <a:xfrm>
            <a:off x="1270000" y="3276600"/>
            <a:ext cx="10464800" cy="3302000"/>
          </a:xfrm>
          <a:prstGeom prst="rect">
            <a:avLst/>
          </a:prstGeom>
        </p:spPr>
        <p:txBody>
          <a:bodyPr/>
          <a:lstStyle/>
          <a:p>
            <a:pPr lvl="0">
              <a:defRPr sz="1800"/>
            </a:pPr>
            <a:r>
              <a:rPr sz="8000"/>
              <a:t>See, Wonder, Think</a:t>
            </a:r>
          </a:p>
        </p:txBody>
      </p:sp>
      <p:sp>
        <p:nvSpPr>
          <p:cNvPr id="284" name="Shape 28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85" name="pasted-image.tif"/>
          <p:cNvPicPr/>
          <p:nvPr/>
        </p:nvPicPr>
        <p:blipFill>
          <a:blip r:embed="rId2">
            <a:extLst/>
          </a:blip>
          <a:stretch>
            <a:fillRect/>
          </a:stretch>
        </p:blipFill>
        <p:spPr>
          <a:xfrm>
            <a:off x="1332216" y="2784519"/>
            <a:ext cx="2962981" cy="2962981"/>
          </a:xfrm>
          <a:prstGeom prst="rect">
            <a:avLst/>
          </a:prstGeom>
          <a:ln w="12700">
            <a:miter lim="400000"/>
          </a:ln>
        </p:spPr>
      </p:pic>
      <p:pic>
        <p:nvPicPr>
          <p:cNvPr id="286" name="pasted-image.tif"/>
          <p:cNvPicPr/>
          <p:nvPr/>
        </p:nvPicPr>
        <p:blipFill>
          <a:blip r:embed="rId3">
            <a:extLst/>
          </a:blip>
          <a:stretch>
            <a:fillRect/>
          </a:stretch>
        </p:blipFill>
        <p:spPr>
          <a:xfrm>
            <a:off x="5305808" y="3266623"/>
            <a:ext cx="1998772" cy="1998772"/>
          </a:xfrm>
          <a:prstGeom prst="rect">
            <a:avLst/>
          </a:prstGeom>
          <a:ln w="12700">
            <a:miter lim="400000"/>
          </a:ln>
        </p:spPr>
      </p:pic>
      <p:pic>
        <p:nvPicPr>
          <p:cNvPr id="287" name="pasted-image.png"/>
          <p:cNvPicPr/>
          <p:nvPr/>
        </p:nvPicPr>
        <p:blipFill>
          <a:blip r:embed="rId4">
            <a:extLst/>
          </a:blip>
          <a:stretch>
            <a:fillRect/>
          </a:stretch>
        </p:blipFill>
        <p:spPr>
          <a:xfrm>
            <a:off x="9154923" y="2999852"/>
            <a:ext cx="1468147" cy="206817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90" name="pasted-image.tif"/>
          <p:cNvPicPr/>
          <p:nvPr/>
        </p:nvPicPr>
        <p:blipFill>
          <a:blip r:embed="rId2">
            <a:extLst/>
          </a:blip>
          <a:stretch>
            <a:fillRect/>
          </a:stretch>
        </p:blipFill>
        <p:spPr>
          <a:xfrm>
            <a:off x="726132" y="337046"/>
            <a:ext cx="11274193" cy="8873536"/>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293" name="pasted-image.tif"/>
          <p:cNvPicPr/>
          <p:nvPr/>
        </p:nvPicPr>
        <p:blipFill>
          <a:blip r:embed="rId2">
            <a:extLst/>
          </a:blip>
          <a:stretch>
            <a:fillRect/>
          </a:stretch>
        </p:blipFill>
        <p:spPr>
          <a:xfrm>
            <a:off x="734551" y="384661"/>
            <a:ext cx="11256433" cy="8560746"/>
          </a:xfrm>
          <a:prstGeom prst="rect">
            <a:avLst/>
          </a:prstGeom>
          <a:ln w="12700">
            <a:miter lim="400000"/>
          </a:ln>
        </p:spPr>
      </p:pic>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p:nvPr>
        </p:nvSpPr>
        <p:spPr>
          <a:prstGeom prst="rect">
            <a:avLst/>
          </a:prstGeom>
        </p:spPr>
        <p:txBody>
          <a:bodyPr/>
          <a:lstStyle/>
          <a:p>
            <a:pPr lvl="0">
              <a:defRPr sz="1800"/>
            </a:pPr>
            <a:r>
              <a:rPr sz="8000"/>
              <a:t>Title</a:t>
            </a:r>
          </a:p>
        </p:txBody>
      </p:sp>
      <p:sp>
        <p:nvSpPr>
          <p:cNvPr id="296" name="Shape 29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p:nvPr>
        </p:nvSpPr>
        <p:spPr>
          <a:prstGeom prst="rect">
            <a:avLst/>
          </a:prstGeom>
        </p:spPr>
        <p:txBody>
          <a:bodyPr/>
          <a:lstStyle/>
          <a:p>
            <a:pPr lvl="0">
              <a:defRPr sz="1800"/>
            </a:pPr>
            <a:r>
              <a:rPr sz="8000"/>
              <a:t>See, Wonder, Think</a:t>
            </a:r>
          </a:p>
        </p:txBody>
      </p:sp>
      <p:sp>
        <p:nvSpPr>
          <p:cNvPr id="299" name="Shape 299"/>
          <p:cNvSpPr/>
          <p:nvPr>
            <p:ph type="body" idx="1"/>
          </p:nvPr>
        </p:nvSpPr>
        <p:spPr>
          <a:xfrm>
            <a:off x="787400" y="2184400"/>
            <a:ext cx="8432304" cy="6591300"/>
          </a:xfrm>
          <a:prstGeom prst="rect">
            <a:avLst/>
          </a:prstGeom>
        </p:spPr>
        <p:txBody>
          <a:bodyPr/>
          <a:lstStyle/>
          <a:p>
            <a:pPr lvl="0" marL="373379" indent="-373379" defTabSz="490727">
              <a:spcBef>
                <a:spcPts val="3500"/>
              </a:spcBef>
              <a:defRPr sz="1800"/>
            </a:pPr>
            <a:r>
              <a:rPr b="1" sz="3024">
                <a:latin typeface="Helvetica"/>
                <a:ea typeface="Helvetica"/>
                <a:cs typeface="Helvetica"/>
                <a:sym typeface="Helvetica"/>
              </a:rPr>
              <a:t>See</a:t>
            </a:r>
            <a:r>
              <a:rPr sz="3024"/>
              <a:t>: observation and description (evidence first)</a:t>
            </a:r>
            <a:endParaRPr sz="3024"/>
          </a:p>
          <a:p>
            <a:pPr lvl="0" marL="373379" indent="-373379" defTabSz="490727">
              <a:spcBef>
                <a:spcPts val="3500"/>
              </a:spcBef>
              <a:defRPr sz="1800"/>
            </a:pPr>
            <a:r>
              <a:rPr b="1" sz="3024">
                <a:latin typeface="Helvetica"/>
                <a:ea typeface="Helvetica"/>
                <a:cs typeface="Helvetica"/>
                <a:sym typeface="Helvetica"/>
              </a:rPr>
              <a:t>Wonder</a:t>
            </a:r>
            <a:r>
              <a:rPr sz="3024"/>
              <a:t>: process the image sufficiently to come up with a question</a:t>
            </a:r>
            <a:endParaRPr sz="3024"/>
          </a:p>
          <a:p>
            <a:pPr lvl="0" marL="373379" indent="-373379" defTabSz="490727">
              <a:spcBef>
                <a:spcPts val="3500"/>
              </a:spcBef>
              <a:defRPr sz="1800"/>
            </a:pPr>
            <a:r>
              <a:rPr b="1" sz="3024">
                <a:latin typeface="Helvetica"/>
                <a:ea typeface="Helvetica"/>
                <a:cs typeface="Helvetica"/>
                <a:sym typeface="Helvetica"/>
              </a:rPr>
              <a:t>Think</a:t>
            </a:r>
            <a:r>
              <a:rPr sz="3024"/>
              <a:t>: construct an answer to your question</a:t>
            </a:r>
            <a:endParaRPr sz="3024"/>
          </a:p>
          <a:p>
            <a:pPr lvl="0" marL="373379" indent="-373379" defTabSz="490727">
              <a:spcBef>
                <a:spcPts val="3500"/>
              </a:spcBef>
              <a:defRPr sz="1800"/>
            </a:pPr>
            <a:r>
              <a:rPr sz="3024"/>
              <a:t>Some teachers separate these into separate sections (3 things you see, then 3 things you wonder, etc)</a:t>
            </a:r>
            <a:endParaRPr sz="3024"/>
          </a:p>
          <a:p>
            <a:pPr lvl="0" marL="373379" indent="-373379" defTabSz="490727">
              <a:spcBef>
                <a:spcPts val="3500"/>
              </a:spcBef>
              <a:defRPr sz="1800"/>
            </a:pPr>
            <a:r>
              <a:rPr sz="3024"/>
              <a:t>Can combine See, Wonder, Think into one sentence</a:t>
            </a:r>
          </a:p>
        </p:txBody>
      </p:sp>
      <p:sp>
        <p:nvSpPr>
          <p:cNvPr id="300" name="Shape 30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301" name="pasted-image.tif"/>
          <p:cNvPicPr/>
          <p:nvPr/>
        </p:nvPicPr>
        <p:blipFill>
          <a:blip r:embed="rId2">
            <a:extLst/>
          </a:blip>
          <a:stretch>
            <a:fillRect/>
          </a:stretch>
        </p:blipFill>
        <p:spPr>
          <a:xfrm>
            <a:off x="9003016" y="1656204"/>
            <a:ext cx="1814524" cy="1814524"/>
          </a:xfrm>
          <a:prstGeom prst="rect">
            <a:avLst/>
          </a:prstGeom>
          <a:ln w="12700">
            <a:miter lim="400000"/>
          </a:ln>
        </p:spPr>
      </p:pic>
      <p:pic>
        <p:nvPicPr>
          <p:cNvPr id="302" name="pasted-image.tif"/>
          <p:cNvPicPr/>
          <p:nvPr/>
        </p:nvPicPr>
        <p:blipFill>
          <a:blip r:embed="rId3">
            <a:extLst/>
          </a:blip>
          <a:stretch>
            <a:fillRect/>
          </a:stretch>
        </p:blipFill>
        <p:spPr>
          <a:xfrm>
            <a:off x="10231692" y="2628849"/>
            <a:ext cx="1468147" cy="1468147"/>
          </a:xfrm>
          <a:prstGeom prst="rect">
            <a:avLst/>
          </a:prstGeom>
          <a:ln w="12700">
            <a:miter lim="400000"/>
          </a:ln>
        </p:spPr>
      </p:pic>
      <p:pic>
        <p:nvPicPr>
          <p:cNvPr id="303" name="pasted-image.png"/>
          <p:cNvPicPr/>
          <p:nvPr/>
        </p:nvPicPr>
        <p:blipFill>
          <a:blip r:embed="rId4">
            <a:extLst/>
          </a:blip>
          <a:stretch>
            <a:fillRect/>
          </a:stretch>
        </p:blipFill>
        <p:spPr>
          <a:xfrm>
            <a:off x="11549367" y="3487114"/>
            <a:ext cx="1042203" cy="1468147"/>
          </a:xfrm>
          <a:prstGeom prst="rect">
            <a:avLst/>
          </a:prstGeom>
          <a:ln w="12700">
            <a:miter lim="400000"/>
          </a:ln>
        </p:spPr>
      </p:pic>
      <p:grpSp>
        <p:nvGrpSpPr>
          <p:cNvPr id="307" name="Group 307"/>
          <p:cNvGrpSpPr/>
          <p:nvPr/>
        </p:nvGrpSpPr>
        <p:grpSpPr>
          <a:xfrm>
            <a:off x="8812516" y="4792345"/>
            <a:ext cx="2439559" cy="1921510"/>
            <a:chOff x="0" y="0"/>
            <a:chExt cx="2439557" cy="1921509"/>
          </a:xfrm>
        </p:grpSpPr>
        <p:sp>
          <p:nvSpPr>
            <p:cNvPr id="304" name="Shape 304"/>
            <p:cNvSpPr/>
            <p:nvPr/>
          </p:nvSpPr>
          <p:spPr>
            <a:xfrm>
              <a:off x="800038" y="-1"/>
              <a:ext cx="1639520" cy="1849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lgn="l">
                <a:defRPr sz="1800"/>
              </a:pPr>
              <a:endParaRPr sz="3600"/>
            </a:p>
            <a:p>
              <a:pPr lvl="0" algn="l">
                <a:lnSpc>
                  <a:spcPct val="120000"/>
                </a:lnSpc>
                <a:defRPr sz="1800"/>
              </a:pPr>
              <a:r>
                <a:rPr sz="3600"/>
                <a:t> 1, 2, 3</a:t>
              </a:r>
              <a:endParaRPr sz="3600"/>
            </a:p>
            <a:p>
              <a:pPr lvl="0" algn="l">
                <a:defRPr sz="1800"/>
              </a:pPr>
              <a:r>
                <a:rPr sz="3600"/>
                <a:t> 1, 2, 3</a:t>
              </a:r>
            </a:p>
          </p:txBody>
        </p:sp>
        <p:pic>
          <p:nvPicPr>
            <p:cNvPr id="305" name="pasted-image.tif"/>
            <p:cNvPicPr/>
            <p:nvPr/>
          </p:nvPicPr>
          <p:blipFill>
            <a:blip r:embed="rId2">
              <a:extLst/>
            </a:blip>
            <a:stretch>
              <a:fillRect/>
            </a:stretch>
          </p:blipFill>
          <p:spPr>
            <a:xfrm>
              <a:off x="0" y="337973"/>
              <a:ext cx="944574" cy="944574"/>
            </a:xfrm>
            <a:prstGeom prst="rect">
              <a:avLst/>
            </a:prstGeom>
            <a:ln w="12700" cap="flat">
              <a:noFill/>
              <a:miter lim="400000"/>
            </a:ln>
            <a:effectLst/>
          </p:spPr>
        </p:pic>
        <p:sp>
          <p:nvSpPr>
            <p:cNvPr id="306" name="Shape 306"/>
            <p:cNvSpPr/>
            <p:nvPr/>
          </p:nvSpPr>
          <p:spPr>
            <a:xfrm>
              <a:off x="240589" y="1134109"/>
              <a:ext cx="463396" cy="787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1" sz="4500">
                  <a:latin typeface="Helvetica"/>
                  <a:ea typeface="Helvetica"/>
                  <a:cs typeface="Helvetica"/>
                  <a:sym typeface="Helvetica"/>
                </a:defRPr>
              </a:lvl1pPr>
            </a:lstStyle>
            <a:p>
              <a:pPr lvl="0">
                <a:defRPr b="0" sz="1800"/>
              </a:pPr>
              <a:r>
                <a:rPr b="1" sz="4500"/>
                <a:t>?</a:t>
              </a: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9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99">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302"/>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29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299">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30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1" fill="hold">
                                  <p:stCondLst>
                                    <p:cond delay="0"/>
                                  </p:stCondLst>
                                  <p:iterate type="el" backwards="0">
                                    <p:tmAbs val="0"/>
                                  </p:iterate>
                                  <p:childTnLst>
                                    <p:set>
                                      <p:cBhvr>
                                        <p:cTn id="29" fill="hold"/>
                                        <p:tgtEl>
                                          <p:spTgt spid="299">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3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1" fill="hold">
                                  <p:stCondLst>
                                    <p:cond delay="0"/>
                                  </p:stCondLst>
                                  <p:iterate type="el" backwards="0">
                                    <p:tmAbs val="0"/>
                                  </p:iterate>
                                  <p:childTnLst>
                                    <p:set>
                                      <p:cBhvr>
                                        <p:cTn id="36" fill="hold"/>
                                        <p:tgtEl>
                                          <p:spTgt spid="29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2"/>
      <p:bldP build="whole" bldLvl="1" animBg="1" rev="0" advAuto="0" spid="303" grpId="4"/>
      <p:bldP build="whole" bldLvl="1" animBg="1" rev="0" advAuto="0" spid="307" grpId="5"/>
      <p:bldP build="whole" bldLvl="1" animBg="1" rev="0" advAuto="0" spid="302" grpId="3"/>
      <p:bldP build="p" bldLvl="5" animBg="1" rev="0" advAuto="0" spid="299"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309" name="Table 309"/>
          <p:cNvGraphicFramePr/>
          <p:nvPr/>
        </p:nvGraphicFramePr>
        <p:xfrm>
          <a:off x="741089" y="4445000"/>
          <a:ext cx="11535322" cy="4257192"/>
        </p:xfrm>
        <a:graphic xmlns:a="http://schemas.openxmlformats.org/drawingml/2006/main">
          <a:graphicData uri="http://schemas.openxmlformats.org/drawingml/2006/table">
            <a:tbl>
              <a:tblPr firstCol="0" firstRow="0" lastCol="0" lastRow="0" bandCol="0" bandRow="0" rtl="0">
                <a:tableStyleId>{33BA23B1-9221-436E-865A-0063620EA4FD}</a:tableStyleId>
              </a:tblPr>
              <a:tblGrid>
                <a:gridCol w="5604349"/>
                <a:gridCol w="5918271"/>
              </a:tblGrid>
              <a:tr h="1468173">
                <a:tc>
                  <a:txBody>
                    <a:bodyPr/>
                    <a:lstStyle/>
                    <a:p>
                      <a:pPr lvl="0" algn="ctr" defTabSz="914400">
                        <a:defRPr sz="1800"/>
                      </a:pPr>
                      <a:r>
                        <a:rPr b="1" sz="2600">
                          <a:latin typeface="Helvetica"/>
                          <a:ea typeface="Helvetica"/>
                          <a:cs typeface="Helvetica"/>
                          <a:sym typeface="Helvetica"/>
                        </a:rPr>
                        <a:t>What’s going on in this picture?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b="1" sz="2600">
                          <a:latin typeface="Helvetica"/>
                          <a:ea typeface="Helvetica"/>
                          <a:cs typeface="Helvetica"/>
                          <a:sym typeface="Helvetica"/>
                        </a:rPr>
                        <a:t>See, Wonder, Think</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r h="1032837">
                <a:tc>
                  <a:txBody>
                    <a:bodyPr/>
                    <a:lstStyle/>
                    <a:p>
                      <a:pPr lvl="0" algn="ctr" defTabSz="914400">
                        <a:defRPr sz="1800"/>
                      </a:pPr>
                      <a:r>
                        <a:rPr sz="2600">
                          <a:sym typeface="Helvetica Light"/>
                        </a:rPr>
                        <a:t>Inference followed by evidence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sz="2600">
                          <a:sym typeface="Helvetica Light"/>
                        </a:rPr>
                        <a:t>Evidence then inference</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r h="1743480">
                <a:tc>
                  <a:txBody>
                    <a:bodyPr/>
                    <a:lstStyle/>
                    <a:p>
                      <a:pPr lvl="0" algn="ctr" defTabSz="914400">
                        <a:defRPr sz="1800"/>
                      </a:pPr>
                      <a:r>
                        <a:rPr sz="2600">
                          <a:sym typeface="Helvetica Light"/>
                        </a:rPr>
                        <a:t>“I think the man thinks he can fly because he is standing tall with a confident expression ”</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c>
                  <a:txBody>
                    <a:bodyPr/>
                    <a:lstStyle/>
                    <a:p>
                      <a:pPr lvl="0" algn="ctr" defTabSz="914400">
                        <a:defRPr sz="1800"/>
                      </a:pPr>
                      <a:r>
                        <a:rPr sz="2600">
                          <a:sym typeface="Helvetica Light"/>
                        </a:rPr>
                        <a:t>“I see a man wearing wings.
I wonder if he thinks he can fly.
I think he can’t because his wings are man made and not real.”</a:t>
                      </a:r>
                    </a:p>
                  </a:txBody>
                  <a:tcPr marL="50800" marR="50800" marT="50800" marB="50800" anchor="ctr" anchorCtr="0" horzOverflow="overflow">
                    <a:lnL w="12700">
                      <a:solidFill>
                        <a:srgbClr val="010101"/>
                      </a:solidFill>
                      <a:miter lim="400000"/>
                    </a:lnL>
                    <a:lnR w="12700">
                      <a:solidFill>
                        <a:srgbClr val="010101"/>
                      </a:solidFill>
                      <a:miter lim="400000"/>
                    </a:lnR>
                    <a:lnT w="12700">
                      <a:solidFill>
                        <a:srgbClr val="010101"/>
                      </a:solidFill>
                      <a:miter lim="400000"/>
                    </a:lnT>
                    <a:lnB w="12700">
                      <a:solidFill>
                        <a:srgbClr val="010101"/>
                      </a:solidFill>
                      <a:miter lim="400000"/>
                    </a:lnB>
                    <a:noFill/>
                  </a:tcPr>
                </a:tc>
              </a:tr>
            </a:tbl>
          </a:graphicData>
        </a:graphic>
      </p:graphicFrame>
      <p:pic>
        <p:nvPicPr>
          <p:cNvPr id="310" name="pasted-image.png"/>
          <p:cNvPicPr/>
          <p:nvPr/>
        </p:nvPicPr>
        <p:blipFill>
          <a:blip r:embed="rId2">
            <a:extLst/>
          </a:blip>
          <a:stretch>
            <a:fillRect/>
          </a:stretch>
        </p:blipFill>
        <p:spPr>
          <a:xfrm>
            <a:off x="4413421" y="336194"/>
            <a:ext cx="3795716" cy="3795716"/>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4" name="Group 314"/>
          <p:cNvGrpSpPr/>
          <p:nvPr/>
        </p:nvGrpSpPr>
        <p:grpSpPr>
          <a:xfrm>
            <a:off x="1122046" y="784150"/>
            <a:ext cx="10984188" cy="6878278"/>
            <a:chOff x="0" y="0"/>
            <a:chExt cx="10984186" cy="6878277"/>
          </a:xfrm>
        </p:grpSpPr>
        <p:pic>
          <p:nvPicPr>
            <p:cNvPr id="312" name="pasted-image.tif"/>
            <p:cNvPicPr/>
            <p:nvPr/>
          </p:nvPicPr>
          <p:blipFill>
            <a:blip r:embed="rId2">
              <a:extLst/>
            </a:blip>
            <a:srcRect l="0" t="13328" r="0" b="0"/>
            <a:stretch>
              <a:fillRect/>
            </a:stretch>
          </p:blipFill>
          <p:spPr>
            <a:xfrm>
              <a:off x="0" y="0"/>
              <a:ext cx="10984187" cy="6878278"/>
            </a:xfrm>
            <a:prstGeom prst="rect">
              <a:avLst/>
            </a:prstGeom>
            <a:ln w="12700" cap="flat">
              <a:noFill/>
              <a:miter lim="400000"/>
            </a:ln>
            <a:effectLst/>
          </p:spPr>
        </p:pic>
        <p:sp>
          <p:nvSpPr>
            <p:cNvPr id="313" name="Shape 313"/>
            <p:cNvSpPr/>
            <p:nvPr/>
          </p:nvSpPr>
          <p:spPr>
            <a:xfrm rot="1414189">
              <a:off x="8200765" y="3903628"/>
              <a:ext cx="746670" cy="295463"/>
            </a:xfrm>
            <a:prstGeom prst="rect">
              <a:avLst/>
            </a:prstGeom>
            <a:solidFill>
              <a:srgbClr val="F4F4F4"/>
            </a:soli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grpSp>
      <p:sp>
        <p:nvSpPr>
          <p:cNvPr id="315" name="Shape 315"/>
          <p:cNvSpPr/>
          <p:nvPr/>
        </p:nvSpPr>
        <p:spPr>
          <a:xfrm>
            <a:off x="1660934" y="7334250"/>
            <a:ext cx="43235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373737"/>
                </a:solidFill>
                <a:latin typeface="Helvetica"/>
                <a:ea typeface="Helvetica"/>
                <a:cs typeface="Helvetica"/>
                <a:sym typeface="Helvetica"/>
              </a:defRPr>
            </a:lvl1pPr>
          </a:lstStyle>
          <a:p>
            <a:pPr lvl="0">
              <a:defRPr b="0" sz="1800">
                <a:solidFill>
                  <a:srgbClr val="000000"/>
                </a:solidFill>
              </a:defRPr>
            </a:pPr>
            <a:r>
              <a:rPr b="1" sz="3600">
                <a:solidFill>
                  <a:srgbClr val="373737"/>
                </a:solidFill>
              </a:rPr>
              <a:t>See, Wonder, Think</a:t>
            </a:r>
          </a:p>
        </p:txBody>
      </p:sp>
      <p:sp>
        <p:nvSpPr>
          <p:cNvPr id="316" name="Shape 316"/>
          <p:cNvSpPr/>
          <p:nvPr/>
        </p:nvSpPr>
        <p:spPr>
          <a:xfrm>
            <a:off x="7393620" y="7327900"/>
            <a:ext cx="446596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b="1" sz="3600">
                <a:solidFill>
                  <a:srgbClr val="474747"/>
                </a:solidFill>
                <a:latin typeface="Helvetica"/>
                <a:ea typeface="Helvetica"/>
                <a:cs typeface="Helvetica"/>
                <a:sym typeface="Helvetica"/>
              </a:rPr>
              <a:t>What’s Going On in</a:t>
            </a:r>
            <a:endParaRPr b="1" sz="3600">
              <a:solidFill>
                <a:srgbClr val="474747"/>
              </a:solidFill>
              <a:latin typeface="Helvetica"/>
              <a:ea typeface="Helvetica"/>
              <a:cs typeface="Helvetica"/>
              <a:sym typeface="Helvetica"/>
            </a:endParaRPr>
          </a:p>
          <a:p>
            <a:pPr lvl="0">
              <a:defRPr sz="1800"/>
            </a:pPr>
            <a:r>
              <a:rPr b="1" sz="3600">
                <a:solidFill>
                  <a:srgbClr val="474747"/>
                </a:solidFill>
                <a:latin typeface="Helvetica"/>
                <a:ea typeface="Helvetica"/>
                <a:cs typeface="Helvetica"/>
                <a:sym typeface="Helvetica"/>
              </a:rPr>
              <a:t>this Picture?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3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P build="whole" bldLvl="1" animBg="1" rev="0" advAuto="0" spid="316" grpId="2"/>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title"/>
          </p:nvPr>
        </p:nvSpPr>
        <p:spPr>
          <a:prstGeom prst="rect">
            <a:avLst/>
          </a:prstGeom>
        </p:spPr>
        <p:txBody>
          <a:bodyPr/>
          <a:lstStyle>
            <a:lvl1pPr defTabSz="502412">
              <a:defRPr sz="6880"/>
            </a:lvl1pPr>
          </a:lstStyle>
          <a:p>
            <a:pPr lvl="0">
              <a:defRPr sz="1800"/>
            </a:pPr>
            <a:r>
              <a:rPr sz="6880"/>
              <a:t>Where can you get images?</a:t>
            </a:r>
          </a:p>
        </p:txBody>
      </p:sp>
      <p:sp>
        <p:nvSpPr>
          <p:cNvPr id="319" name="Shape 319"/>
          <p:cNvSpPr/>
          <p:nvPr>
            <p:ph type="body" idx="1"/>
          </p:nvPr>
        </p:nvSpPr>
        <p:spPr>
          <a:xfrm>
            <a:off x="952500" y="2089150"/>
            <a:ext cx="11099800" cy="6286500"/>
          </a:xfrm>
          <a:prstGeom prst="rect">
            <a:avLst/>
          </a:prstGeom>
        </p:spPr>
        <p:txBody>
          <a:bodyPr/>
          <a:lstStyle/>
          <a:p>
            <a:pPr lvl="0">
              <a:defRPr sz="1800"/>
            </a:pPr>
            <a:r>
              <a:rPr sz="3600"/>
              <a:t>Online search </a:t>
            </a:r>
            <a:endParaRPr sz="3600"/>
          </a:p>
          <a:p>
            <a:pPr lvl="0">
              <a:defRPr sz="1800"/>
            </a:pPr>
            <a:r>
              <a:rPr sz="3600"/>
              <a:t>_____________(concept) + “painting” or “sculpture”</a:t>
            </a:r>
            <a:endParaRPr sz="3600"/>
          </a:p>
          <a:p>
            <a:pPr lvl="0">
              <a:defRPr sz="1800"/>
            </a:pPr>
            <a:r>
              <a:rPr sz="3600" u="sng">
                <a:hlinkClick r:id="rId2" invalidUrl="" action="" tgtFrame="" tooltip="" history="1" highlightClick="0" endSnd="0"/>
              </a:rPr>
              <a:t>nytimes.com</a:t>
            </a:r>
            <a:r>
              <a:rPr sz="3600"/>
              <a:t> has weekly “What’s going on in this picture?” series</a:t>
            </a:r>
            <a:endParaRPr sz="3600"/>
          </a:p>
          <a:p>
            <a:pPr lvl="0">
              <a:defRPr sz="1800"/>
            </a:pPr>
            <a:r>
              <a:rPr sz="3600" u="sng">
                <a:hlinkClick r:id="rId3" invalidUrl="" action="" tgtFrame="" tooltip="" history="1" highlightClick="0" endSnd="0"/>
              </a:rPr>
              <a:t>getty.edu</a:t>
            </a:r>
            <a:r>
              <a:rPr sz="3600"/>
              <a:t> &amp; google art project display art at amazing resolution</a:t>
            </a:r>
          </a:p>
        </p:txBody>
      </p:sp>
      <p:sp>
        <p:nvSpPr>
          <p:cNvPr id="320" name="Shape 32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1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3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3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319">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6"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67" name="Shape 67"/>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pasted-image.png"/>
          <p:cNvPicPr/>
          <p:nvPr/>
        </p:nvPicPr>
        <p:blipFill>
          <a:blip r:embed="rId2">
            <a:extLst/>
          </a:blip>
          <a:stretch>
            <a:fillRect/>
          </a:stretch>
        </p:blipFill>
        <p:spPr>
          <a:xfrm>
            <a:off x="482600" y="247650"/>
            <a:ext cx="5997193" cy="4467758"/>
          </a:xfrm>
          <a:prstGeom prst="rect">
            <a:avLst/>
          </a:prstGeom>
          <a:ln w="12700">
            <a:miter lim="400000"/>
          </a:ln>
        </p:spPr>
      </p:pic>
      <p:pic>
        <p:nvPicPr>
          <p:cNvPr id="323" name="pasted-image.png"/>
          <p:cNvPicPr/>
          <p:nvPr/>
        </p:nvPicPr>
        <p:blipFill>
          <a:blip r:embed="rId3">
            <a:extLst/>
          </a:blip>
          <a:stretch>
            <a:fillRect/>
          </a:stretch>
        </p:blipFill>
        <p:spPr>
          <a:xfrm>
            <a:off x="1930400" y="3165420"/>
            <a:ext cx="10926837" cy="6370164"/>
          </a:xfrm>
          <a:prstGeom prst="rect">
            <a:avLst/>
          </a:prstGeom>
          <a:ln w="12700">
            <a:miter lim="400000"/>
          </a:ln>
        </p:spPr>
      </p:pic>
      <p:sp>
        <p:nvSpPr>
          <p:cNvPr id="324" name="Shape 324"/>
          <p:cNvSpPr/>
          <p:nvPr/>
        </p:nvSpPr>
        <p:spPr>
          <a:xfrm>
            <a:off x="1346200" y="2514600"/>
            <a:ext cx="880534" cy="610328"/>
          </a:xfrm>
          <a:prstGeom prst="rect">
            <a:avLst/>
          </a:prstGeom>
          <a:ln w="25400">
            <a:solidFill>
              <a:srgbClr val="F5D328"/>
            </a:solidFill>
            <a:miter lim="400000"/>
          </a:ln>
          <a:effectLst>
            <a:outerShdw sx="100000" sy="100000" kx="0" ky="0" algn="b" rotWithShape="0" blurRad="38100" dist="25400" dir="5400000">
              <a:srgbClr val="000000">
                <a:alpha val="50000"/>
              </a:srgbClr>
            </a:outerShdw>
          </a:effectLst>
        </p:spPr>
        <p:txBody>
          <a:bodyPr lIns="0" tIns="0" rIns="0" bIns="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16" presetID="23" grpId="2" fill="hold">
                                  <p:stCondLst>
                                    <p:cond delay="0"/>
                                  </p:stCondLst>
                                  <p:iterate type="el" backwards="0">
                                    <p:tmAbs val="0"/>
                                  </p:iterate>
                                  <p:childTnLst>
                                    <p:set>
                                      <p:cBhvr>
                                        <p:cTn id="10" fill="hold"/>
                                        <p:tgtEl>
                                          <p:spTgt spid="323"/>
                                        </p:tgtEl>
                                        <p:attrNameLst>
                                          <p:attrName>style.visibility</p:attrName>
                                        </p:attrNameLst>
                                      </p:cBhvr>
                                      <p:to>
                                        <p:strVal val="visible"/>
                                      </p:to>
                                    </p:set>
                                    <p:anim calcmode="lin" valueType="num">
                                      <p:cBhvr>
                                        <p:cTn id="11" dur="750" fill="hold"/>
                                        <p:tgtEl>
                                          <p:spTgt spid="323"/>
                                        </p:tgtEl>
                                        <p:attrNameLst>
                                          <p:attrName>ppt_w</p:attrName>
                                        </p:attrNameLst>
                                      </p:cBhvr>
                                      <p:tavLst>
                                        <p:tav tm="0">
                                          <p:val>
                                            <p:fltVal val="0"/>
                                          </p:val>
                                        </p:tav>
                                        <p:tav tm="100000">
                                          <p:val>
                                            <p:strVal val="#ppt_w"/>
                                          </p:val>
                                        </p:tav>
                                      </p:tavLst>
                                    </p:anim>
                                    <p:anim calcmode="lin" valueType="num">
                                      <p:cBhvr>
                                        <p:cTn id="12" dur="750" fill="hold"/>
                                        <p:tgtEl>
                                          <p:spTgt spid="3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3" grpId="2"/>
      <p:bldP build="whole" bldLvl="1" animBg="1" rev="0" advAuto="0" spid="324"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pasted-image.tif"/>
          <p:cNvPicPr/>
          <p:nvPr/>
        </p:nvPicPr>
        <p:blipFill>
          <a:blip r:embed="rId2">
            <a:extLst/>
          </a:blip>
          <a:srcRect l="24222" t="0" r="0" b="0"/>
          <a:stretch>
            <a:fillRect/>
          </a:stretch>
        </p:blipFill>
        <p:spPr>
          <a:xfrm>
            <a:off x="945753" y="73832"/>
            <a:ext cx="10918674" cy="9605863"/>
          </a:xfrm>
          <a:prstGeom prst="rect">
            <a:avLst/>
          </a:prstGeom>
          <a:ln w="12700">
            <a:miter lim="400000"/>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329" name="pasted-image.tif"/>
          <p:cNvPicPr/>
          <p:nvPr/>
        </p:nvPicPr>
        <p:blipFill>
          <a:blip r:embed="rId2">
            <a:extLst/>
          </a:blip>
          <a:stretch>
            <a:fillRect/>
          </a:stretch>
        </p:blipFill>
        <p:spPr>
          <a:xfrm>
            <a:off x="734551" y="384661"/>
            <a:ext cx="11256433" cy="8560746"/>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title"/>
          </p:nvPr>
        </p:nvSpPr>
        <p:spPr>
          <a:prstGeom prst="rect">
            <a:avLst/>
          </a:prstGeom>
        </p:spPr>
        <p:txBody>
          <a:bodyPr/>
          <a:lstStyle/>
          <a:p>
            <a:pPr lvl="0">
              <a:defRPr sz="1800"/>
            </a:pPr>
            <a:r>
              <a:rPr sz="4200"/>
              <a:t>What is arts integration?</a:t>
            </a:r>
          </a:p>
        </p:txBody>
      </p:sp>
      <p:grpSp>
        <p:nvGrpSpPr>
          <p:cNvPr id="72" name="Group 72"/>
          <p:cNvGrpSpPr/>
          <p:nvPr/>
        </p:nvGrpSpPr>
        <p:grpSpPr>
          <a:xfrm>
            <a:off x="5159610" y="2911710"/>
            <a:ext cx="5187480" cy="5187480"/>
            <a:chOff x="0" y="0"/>
            <a:chExt cx="5187478" cy="5187478"/>
          </a:xfrm>
        </p:grpSpPr>
        <p:sp>
          <p:nvSpPr>
            <p:cNvPr id="70" name="Shape 70"/>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51A7F9"/>
                </a:gs>
                <a:gs pos="100000">
                  <a:srgbClr val="0365C0"/>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defRPr>
              </a:pPr>
            </a:p>
          </p:txBody>
        </p:sp>
        <p:sp>
          <p:nvSpPr>
            <p:cNvPr id="71" name="Shape 71"/>
            <p:cNvSpPr/>
            <p:nvPr/>
          </p:nvSpPr>
          <p:spPr>
            <a:xfrm>
              <a:off x="2784163" y="18002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Core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sp>
        <p:nvSpPr>
          <p:cNvPr id="73" name="Shape 73"/>
          <p:cNvSpPr/>
          <p:nvPr/>
        </p:nvSpPr>
        <p:spPr>
          <a:xfrm>
            <a:off x="12029114" y="87388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Helvetica Neue Light"/>
                <a:ea typeface="Helvetica Neue Light"/>
                <a:cs typeface="Helvetica Neue Light"/>
                <a:sym typeface="Helvetica Neue Light"/>
              </a:defRPr>
            </a:lvl1pPr>
          </a:lstStyle>
          <a:p>
            <a:pPr lvl="0">
              <a:defRPr sz="1800"/>
            </a:pPr>
            <a:r>
              <a:rPr sz="2400"/>
              <a:t>B</a:t>
            </a:r>
          </a:p>
        </p:txBody>
      </p:sp>
      <p:grpSp>
        <p:nvGrpSpPr>
          <p:cNvPr id="76" name="Group 76"/>
          <p:cNvGrpSpPr/>
          <p:nvPr/>
        </p:nvGrpSpPr>
        <p:grpSpPr>
          <a:xfrm>
            <a:off x="2657710" y="3026010"/>
            <a:ext cx="5187480" cy="5187480"/>
            <a:chOff x="0" y="0"/>
            <a:chExt cx="5187478" cy="5187478"/>
          </a:xfrm>
        </p:grpSpPr>
        <p:sp>
          <p:nvSpPr>
            <p:cNvPr id="74" name="Shape 74"/>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C5D57">
                    <a:alpha val="66900"/>
                  </a:srgbClr>
                </a:gs>
                <a:gs pos="100000">
                  <a:srgbClr val="861001">
                    <a:alpha val="66900"/>
                  </a:srgbClr>
                </a:gs>
              </a:gsLst>
              <a:lin ang="5400000" scaled="0"/>
            </a:gradFill>
            <a:ln w="12700" cap="flat">
              <a:noFill/>
              <a:miter lim="400000"/>
            </a:ln>
            <a:effectLst/>
          </p:spPr>
          <p:txBody>
            <a:bodyPr wrap="square" lIns="0" tIns="0" rIns="0" bIns="0" numCol="1" anchor="ctr">
              <a:noAutofit/>
            </a:bodyPr>
            <a:lstStyle/>
            <a:p>
              <a:pPr lvl="0">
                <a:defRPr>
                  <a:solidFill>
                    <a:srgbClr val="FFFFFF"/>
                  </a:solidFill>
                  <a:latin typeface="Helvetica Neue Light"/>
                  <a:ea typeface="Helvetica Neue Light"/>
                  <a:cs typeface="Helvetica Neue Light"/>
                  <a:sym typeface="Helvetica Neue Light"/>
                </a:defRPr>
              </a:pPr>
            </a:p>
          </p:txBody>
        </p:sp>
        <p:sp>
          <p:nvSpPr>
            <p:cNvPr id="75" name="Shape 75"/>
            <p:cNvSpPr/>
            <p:nvPr/>
          </p:nvSpPr>
          <p:spPr>
            <a:xfrm>
              <a:off x="193363" y="16859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Arts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Curriculum</a:t>
              </a:r>
            </a:p>
          </p:txBody>
        </p:sp>
      </p:grpSp>
      <p:sp>
        <p:nvSpPr>
          <p:cNvPr id="77" name="Shape 77"/>
          <p:cNvSpPr/>
          <p:nvPr/>
        </p:nvSpPr>
        <p:spPr>
          <a:xfrm>
            <a:off x="5281472" y="4774560"/>
            <a:ext cx="2543456" cy="108078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b="1" sz="3300">
                <a:latin typeface="Helvetica Neue"/>
                <a:ea typeface="Helvetica Neue"/>
                <a:cs typeface="Helvetica Neue"/>
                <a:sym typeface="Helvetica Neue"/>
              </a:rPr>
              <a:t>Arts </a:t>
            </a:r>
            <a:endParaRPr b="1" sz="3300">
              <a:latin typeface="Helvetica Neue"/>
              <a:ea typeface="Helvetica Neue"/>
              <a:cs typeface="Helvetica Neue"/>
              <a:sym typeface="Helvetica Neue"/>
            </a:endParaRPr>
          </a:p>
          <a:p>
            <a:pPr lvl="0">
              <a:defRPr sz="1800"/>
            </a:pPr>
            <a:r>
              <a:rPr b="1" sz="3100">
                <a:latin typeface="Helvetica Neue"/>
                <a:ea typeface="Helvetica Neue"/>
                <a:cs typeface="Helvetica Neue"/>
                <a:sym typeface="Helvetica Neue"/>
              </a:rPr>
              <a:t>Integration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76"/>
                                        </p:tgtEl>
                                        <p:attrNameLst>
                                          <p:attrName>style.visibility</p:attrName>
                                        </p:attrNameLst>
                                      </p:cBhvr>
                                      <p:to>
                                        <p:strVal val="visible"/>
                                      </p:to>
                                    </p:set>
                                    <p:anim calcmode="lin" valueType="num">
                                      <p:cBhvr>
                                        <p:cTn id="7" dur="1000" fill="hold"/>
                                        <p:tgtEl>
                                          <p:spTgt spid="76"/>
                                        </p:tgtEl>
                                        <p:attrNameLst>
                                          <p:attrName>ppt_x</p:attrName>
                                        </p:attrNameLst>
                                      </p:cBhvr>
                                      <p:tavLst>
                                        <p:tav tm="0">
                                          <p:val>
                                            <p:strVal val="0-#ppt_w/2"/>
                                          </p:val>
                                        </p:tav>
                                        <p:tav tm="100000">
                                          <p:val>
                                            <p:strVal val="#ppt_x"/>
                                          </p:val>
                                        </p:tav>
                                      </p:tavLst>
                                    </p:anim>
                                    <p:anim calcmode="lin" valueType="num">
                                      <p:cBhvr>
                                        <p:cTn id="8" dur="10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2" presetID="2" grpId="2" fill="hold">
                                  <p:stCondLst>
                                    <p:cond delay="0"/>
                                  </p:stCondLst>
                                  <p:iterate type="el" backwards="0">
                                    <p:tmAbs val="0"/>
                                  </p:iterate>
                                  <p:childTnLst>
                                    <p:set>
                                      <p:cBhvr>
                                        <p:cTn id="12" fill="hold"/>
                                        <p:tgtEl>
                                          <p:spTgt spid="72"/>
                                        </p:tgtEl>
                                        <p:attrNameLst>
                                          <p:attrName>style.visibility</p:attrName>
                                        </p:attrNameLst>
                                      </p:cBhvr>
                                      <p:to>
                                        <p:strVal val="visible"/>
                                      </p:to>
                                    </p:set>
                                    <p:anim calcmode="lin" valueType="num">
                                      <p:cBhvr>
                                        <p:cTn id="13" dur="1000" fill="hold"/>
                                        <p:tgtEl>
                                          <p:spTgt spid="72"/>
                                        </p:tgtEl>
                                        <p:attrNameLst>
                                          <p:attrName>ppt_x</p:attrName>
                                        </p:attrNameLst>
                                      </p:cBhvr>
                                      <p:tavLst>
                                        <p:tav tm="0">
                                          <p:val>
                                            <p:strVal val="1+#ppt_w/2"/>
                                          </p:val>
                                        </p:tav>
                                        <p:tav tm="100000">
                                          <p:val>
                                            <p:strVal val="#ppt_x"/>
                                          </p:val>
                                        </p:tav>
                                      </p:tavLst>
                                    </p:anim>
                                    <p:anim calcmode="lin" valueType="num">
                                      <p:cBhvr>
                                        <p:cTn id="14" dur="10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3" fill="hold">
                                  <p:stCondLst>
                                    <p:cond delay="0"/>
                                  </p:stCondLst>
                                  <p:iterate type="el" backwards="0">
                                    <p:tmAbs val="0"/>
                                  </p:iterate>
                                  <p:childTnLst>
                                    <p:set>
                                      <p:cBhvr>
                                        <p:cTn id="18" fill="hold"/>
                                        <p:tgtEl>
                                          <p:spTgt spid="77"/>
                                        </p:tgtEl>
                                        <p:attrNameLst>
                                          <p:attrName>style.visibility</p:attrName>
                                        </p:attrNameLst>
                                      </p:cBhvr>
                                      <p:to>
                                        <p:strVal val="visible"/>
                                      </p:to>
                                    </p:set>
                                    <p:animEffect filter="dissolve" transition="in">
                                      <p:cBhvr>
                                        <p:cTn id="19"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7" grpId="3"/>
      <p:bldP build="whole" bldLvl="1" animBg="1" rev="0" advAuto="0" spid="72" grpId="2"/>
      <p:bldP build="whole" bldLvl="1" animBg="1" rev="0" advAuto="0" spid="76"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prstGeom prst="rect">
            <a:avLst/>
          </a:prstGeom>
        </p:spPr>
        <p:txBody>
          <a:bodyPr/>
          <a:lstStyle/>
          <a:p>
            <a:pPr lvl="0">
              <a:defRPr sz="1800"/>
            </a:pPr>
            <a:r>
              <a:rPr sz="4200"/>
              <a:t>Students benefit in three ways</a:t>
            </a:r>
          </a:p>
        </p:txBody>
      </p:sp>
      <p:grpSp>
        <p:nvGrpSpPr>
          <p:cNvPr id="82" name="Group 82"/>
          <p:cNvGrpSpPr/>
          <p:nvPr/>
        </p:nvGrpSpPr>
        <p:grpSpPr>
          <a:xfrm>
            <a:off x="2962510" y="2857500"/>
            <a:ext cx="5187480" cy="5187479"/>
            <a:chOff x="0" y="0"/>
            <a:chExt cx="5187478" cy="5187478"/>
          </a:xfrm>
        </p:grpSpPr>
        <p:sp>
          <p:nvSpPr>
            <p:cNvPr id="80" name="Shape 80"/>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rotWithShape="1">
              <a:blip r:embed="rId2"/>
              <a:srcRect l="0" t="0" r="0" b="0"/>
              <a:tile tx="0" ty="0" sx="100000" sy="100000" flip="none" algn="tl"/>
            </a:blipFill>
            <a:ln w="12700" cap="flat">
              <a:noFill/>
              <a:miter lim="400000"/>
            </a:ln>
            <a:effectLst>
              <a:outerShdw sx="100000" sy="100000" kx="0" ky="0" algn="b" rotWithShape="0" blurRad="38100" dist="25400" dir="5400000">
                <a:srgbClr val="000000">
                  <a:alpha val="31979"/>
                </a:srgbClr>
              </a:outerShdw>
            </a:effectLst>
          </p:spPr>
          <p:txBody>
            <a:bodyPr wrap="square" lIns="0" tIns="0" rIns="0" bIns="0" numCol="1" anchor="ctr">
              <a:noAutofit/>
            </a:bodyPr>
            <a:lstStyle/>
            <a:p>
              <a:pPr lvl="0">
                <a:defRPr sz="2400">
                  <a:solidFill>
                    <a:srgbClr val="FFFFFF"/>
                  </a:solidFill>
                </a:defRPr>
              </a:pPr>
            </a:p>
          </p:txBody>
        </p:sp>
        <p:sp>
          <p:nvSpPr>
            <p:cNvPr id="81" name="Shape 81"/>
            <p:cNvSpPr/>
            <p:nvPr/>
          </p:nvSpPr>
          <p:spPr>
            <a:xfrm>
              <a:off x="184651" y="1556030"/>
              <a:ext cx="2214677" cy="120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Arts</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 Education</a:t>
              </a:r>
            </a:p>
          </p:txBody>
        </p:sp>
      </p:grpSp>
      <p:sp>
        <p:nvSpPr>
          <p:cNvPr id="83" name="Shape 83"/>
          <p:cNvSpPr/>
          <p:nvPr/>
        </p:nvSpPr>
        <p:spPr>
          <a:xfrm>
            <a:off x="12029114" y="87388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Helvetica Neue Light"/>
                <a:ea typeface="Helvetica Neue Light"/>
                <a:cs typeface="Helvetica Neue Light"/>
                <a:sym typeface="Helvetica Neue Light"/>
              </a:defRPr>
            </a:lvl1pPr>
          </a:lstStyle>
          <a:p>
            <a:pPr lvl="0">
              <a:defRPr sz="1800"/>
            </a:pPr>
            <a:r>
              <a:rPr sz="2400"/>
              <a:t>B</a:t>
            </a:r>
          </a:p>
        </p:txBody>
      </p:sp>
      <p:grpSp>
        <p:nvGrpSpPr>
          <p:cNvPr id="86" name="Group 86"/>
          <p:cNvGrpSpPr/>
          <p:nvPr/>
        </p:nvGrpSpPr>
        <p:grpSpPr>
          <a:xfrm>
            <a:off x="5464410" y="2717800"/>
            <a:ext cx="5187480" cy="5187479"/>
            <a:chOff x="0" y="0"/>
            <a:chExt cx="5187478" cy="5187478"/>
          </a:xfrm>
        </p:grpSpPr>
        <p:sp>
          <p:nvSpPr>
            <p:cNvPr id="84" name="Shape 84"/>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alpha val="42542"/>
              </a:srgbClr>
            </a:solidFill>
            <a:ln w="12700" cap="flat">
              <a:noFill/>
              <a:miter lim="400000"/>
            </a:ln>
            <a:effectLst/>
          </p:spPr>
          <p:txBody>
            <a:bodyPr wrap="square" lIns="0" tIns="0" rIns="0" bIns="0" numCol="1" anchor="ctr">
              <a:noAutofit/>
            </a:bodyPr>
            <a:lstStyle/>
            <a:p>
              <a:pPr lvl="0">
                <a:defRPr>
                  <a:solidFill>
                    <a:srgbClr val="FFFFFF"/>
                  </a:solidFill>
                  <a:latin typeface="Helvetica Neue Light"/>
                  <a:ea typeface="Helvetica Neue Light"/>
                  <a:cs typeface="Helvetica Neue Light"/>
                  <a:sym typeface="Helvetica Neue Light"/>
                </a:defRPr>
              </a:pPr>
            </a:p>
          </p:txBody>
        </p:sp>
        <p:sp>
          <p:nvSpPr>
            <p:cNvPr id="85" name="Shape 85"/>
            <p:cNvSpPr/>
            <p:nvPr/>
          </p:nvSpPr>
          <p:spPr>
            <a:xfrm>
              <a:off x="2877101" y="1670330"/>
              <a:ext cx="2087576" cy="1205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defRPr sz="1800"/>
              </a:pPr>
              <a:r>
                <a:rPr sz="3600">
                  <a:latin typeface="Helvetica Neue Light"/>
                  <a:ea typeface="Helvetica Neue Light"/>
                  <a:cs typeface="Helvetica Neue Light"/>
                  <a:sym typeface="Helvetica Neue Light"/>
                </a:rPr>
                <a:t>Core </a:t>
              </a:r>
              <a:endParaRPr sz="3600">
                <a:latin typeface="Helvetica Neue Light"/>
                <a:ea typeface="Helvetica Neue Light"/>
                <a:cs typeface="Helvetica Neue Light"/>
                <a:sym typeface="Helvetica Neue Light"/>
              </a:endParaRPr>
            </a:p>
            <a:p>
              <a:pPr lvl="0">
                <a:defRPr sz="1800"/>
              </a:pPr>
              <a:r>
                <a:rPr sz="3600">
                  <a:latin typeface="Helvetica Neue Light"/>
                  <a:ea typeface="Helvetica Neue Light"/>
                  <a:cs typeface="Helvetica Neue Light"/>
                  <a:sym typeface="Helvetica Neue Light"/>
                </a:rPr>
                <a:t>Education</a:t>
              </a:r>
            </a:p>
          </p:txBody>
        </p:sp>
      </p:grpSp>
      <p:sp>
        <p:nvSpPr>
          <p:cNvPr id="87" name="Shape 87"/>
          <p:cNvSpPr/>
          <p:nvPr/>
        </p:nvSpPr>
        <p:spPr>
          <a:xfrm>
            <a:off x="5513374" y="3761315"/>
            <a:ext cx="2536852" cy="337984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b="1" sz="3000">
                <a:latin typeface="Helvetica Neue"/>
                <a:ea typeface="Helvetica Neue"/>
                <a:cs typeface="Helvetica Neue"/>
                <a:sym typeface="Helvetica Neue"/>
              </a:defRPr>
            </a:lvl1pPr>
          </a:lstStyle>
          <a:p>
            <a:pPr lvl="0">
              <a:defRPr b="0" sz="1800"/>
            </a:pPr>
            <a:r>
              <a:rPr b="1" sz="3000"/>
              <a:t>Students benefit from connections between arts and other content areas</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82"/>
                                        </p:tgtEl>
                                        <p:attrNameLst>
                                          <p:attrName>style.visibility</p:attrName>
                                        </p:attrNameLst>
                                      </p:cBhvr>
                                      <p:to>
                                        <p:strVal val="visible"/>
                                      </p:to>
                                    </p:set>
                                    <p:anim calcmode="lin" valueType="num">
                                      <p:cBhvr>
                                        <p:cTn id="7" dur="1000" fill="hold"/>
                                        <p:tgtEl>
                                          <p:spTgt spid="82"/>
                                        </p:tgtEl>
                                        <p:attrNameLst>
                                          <p:attrName>ppt_x</p:attrName>
                                        </p:attrNameLst>
                                      </p:cBhvr>
                                      <p:tavLst>
                                        <p:tav tm="0">
                                          <p:val>
                                            <p:strVal val="0-#ppt_w/2"/>
                                          </p:val>
                                        </p:tav>
                                        <p:tav tm="100000">
                                          <p:val>
                                            <p:strVal val="#ppt_x"/>
                                          </p:val>
                                        </p:tav>
                                      </p:tavLst>
                                    </p:anim>
                                    <p:anim calcmode="lin" valueType="num">
                                      <p:cBhvr>
                                        <p:cTn id="8" dur="10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2" presetID="2" grpId="2" fill="hold">
                                  <p:stCondLst>
                                    <p:cond delay="0"/>
                                  </p:stCondLst>
                                  <p:iterate type="el" backwards="0">
                                    <p:tmAbs val="0"/>
                                  </p:iterate>
                                  <p:childTnLst>
                                    <p:set>
                                      <p:cBhvr>
                                        <p:cTn id="12" fill="hold"/>
                                        <p:tgtEl>
                                          <p:spTgt spid="86"/>
                                        </p:tgtEl>
                                        <p:attrNameLst>
                                          <p:attrName>style.visibility</p:attrName>
                                        </p:attrNameLst>
                                      </p:cBhvr>
                                      <p:to>
                                        <p:strVal val="visible"/>
                                      </p:to>
                                    </p:set>
                                    <p:anim calcmode="lin" valueType="num">
                                      <p:cBhvr>
                                        <p:cTn id="13" dur="1000" fill="hold"/>
                                        <p:tgtEl>
                                          <p:spTgt spid="86"/>
                                        </p:tgtEl>
                                        <p:attrNameLst>
                                          <p:attrName>ppt_x</p:attrName>
                                        </p:attrNameLst>
                                      </p:cBhvr>
                                      <p:tavLst>
                                        <p:tav tm="0">
                                          <p:val>
                                            <p:strVal val="1+#ppt_w/2"/>
                                          </p:val>
                                        </p:tav>
                                        <p:tav tm="100000">
                                          <p:val>
                                            <p:strVal val="#ppt_x"/>
                                          </p:val>
                                        </p:tav>
                                      </p:tavLst>
                                    </p:anim>
                                    <p:anim calcmode="lin" valueType="num">
                                      <p:cBhvr>
                                        <p:cTn id="14"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3" fill="hold">
                                  <p:stCondLst>
                                    <p:cond delay="0"/>
                                  </p:stCondLst>
                                  <p:iterate type="el" backwards="0">
                                    <p:tmAbs val="0"/>
                                  </p:iterate>
                                  <p:childTnLst>
                                    <p:set>
                                      <p:cBhvr>
                                        <p:cTn id="18" fill="hold"/>
                                        <p:tgtEl>
                                          <p:spTgt spid="87"/>
                                        </p:tgtEl>
                                        <p:attrNameLst>
                                          <p:attrName>style.visibility</p:attrName>
                                        </p:attrNameLst>
                                      </p:cBhvr>
                                      <p:to>
                                        <p:strVal val="visible"/>
                                      </p:to>
                                    </p:set>
                                    <p:animEffect filter="dissolve" transition="in">
                                      <p:cBhvr>
                                        <p:cTn id="19"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 grpId="2"/>
      <p:bldP build="whole" bldLvl="1" animBg="1" rev="0" advAuto="0" spid="87" grpId="3"/>
      <p:bldP build="whole" bldLvl="1" animBg="1" rev="0" advAuto="0" spid="82"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lvl="0">
              <a:defRPr sz="1800"/>
            </a:pPr>
            <a:r>
              <a:rPr sz="8000"/>
              <a:t>Artful Thinking Strategies</a:t>
            </a:r>
          </a:p>
        </p:txBody>
      </p:sp>
      <p:sp>
        <p:nvSpPr>
          <p:cNvPr id="90" name="Shape 90"/>
          <p:cNvSpPr/>
          <p:nvPr>
            <p:ph type="body" idx="1"/>
          </p:nvPr>
        </p:nvSpPr>
        <p:spPr>
          <a:xfrm>
            <a:off x="1270000" y="5499100"/>
            <a:ext cx="10464800" cy="1198034"/>
          </a:xfrm>
          <a:prstGeom prst="rect">
            <a:avLst/>
          </a:prstGeom>
        </p:spPr>
        <p:txBody>
          <a:bodyPr/>
          <a:lstStyle>
            <a:lvl1pPr defTabSz="457200">
              <a:defRPr i="1" sz="3100">
                <a:latin typeface="Verdana"/>
                <a:ea typeface="Verdana"/>
                <a:cs typeface="Verdana"/>
                <a:sym typeface="Verdana"/>
              </a:defRPr>
            </a:lvl1pPr>
          </a:lstStyle>
          <a:p>
            <a:pPr lvl="0">
              <a:defRPr i="0" sz="1800"/>
            </a:pPr>
            <a:r>
              <a:rPr i="1" sz="3100"/>
              <a:t>From Project Zero, an educational research group at the Harvard Graduate School of Education</a:t>
            </a:r>
          </a:p>
        </p:txBody>
      </p:sp>
      <p:sp>
        <p:nvSpPr>
          <p:cNvPr id="91" name="Shape 9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