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metaphor is a figure of speech that identifies something as being the same as some unrelated thing to highlight the similarities between the two.</a:t>
            </a:r>
          </a:p>
          <a:p>
            <a:pPr/>
          </a:p>
          <a:p>
            <a:pPr/>
            <a:r>
              <a:t>Simile applies distancing words such as "like" or “as".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15 second view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7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858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287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3716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7145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5.tif"/><Relationship Id="rId4" Type="http://schemas.openxmlformats.org/officeDocument/2006/relationships/image" Target="../media/image4.tif"/><Relationship Id="rId5" Type="http://schemas.openxmlformats.org/officeDocument/2006/relationships/image" Target="../media/image3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reative Comparis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Creative Comparisons</a:t>
            </a:r>
          </a:p>
        </p:txBody>
      </p:sp>
      <p:sp>
        <p:nvSpPr>
          <p:cNvPr id="139" name="Metaphor is a figure of speech that identifies something as being the same as some unrelated thing to highlight the similarities between the two.…"/>
          <p:cNvSpPr txBox="1"/>
          <p:nvPr>
            <p:ph type="body" idx="1"/>
          </p:nvPr>
        </p:nvSpPr>
        <p:spPr>
          <a:xfrm>
            <a:off x="1168400" y="21018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266700" indent="-266700" defTabSz="350520">
              <a:spcBef>
                <a:spcPts val="2500"/>
              </a:spcBef>
              <a:defRPr sz="54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Metaphor </a:t>
            </a:r>
            <a:r>
              <a:t>is a figure of speech that identifies something as being the same as some unrelated thing to highlight the similarities between the two.</a:t>
            </a:r>
          </a:p>
          <a:p>
            <a:pPr marL="266700" indent="-266700" defTabSz="350520">
              <a:spcBef>
                <a:spcPts val="2500"/>
              </a:spcBef>
              <a:defRPr b="1"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Simile </a:t>
            </a:r>
            <a:r>
              <a:rPr b="0"/>
              <a:t>applies distancing words such as "like" or “as”</a:t>
            </a:r>
          </a:p>
        </p:txBody>
      </p:sp>
      <p:sp>
        <p:nvSpPr>
          <p:cNvPr id="140" name="H"/>
          <p:cNvSpPr txBox="1"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18" y="-121936"/>
            <a:ext cx="6522606" cy="5216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7118" y="4959371"/>
            <a:ext cx="6522606" cy="488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9499" y="4962869"/>
            <a:ext cx="6764033" cy="4802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06405" y="-50043"/>
            <a:ext cx="6764033" cy="5073025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1"/>
          <p:cNvSpPr txBox="1"/>
          <p:nvPr/>
        </p:nvSpPr>
        <p:spPr>
          <a:xfrm>
            <a:off x="5933869" y="4249572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600">
                <a:solidFill>
                  <a:srgbClr val="FEFEF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72" name="2"/>
          <p:cNvSpPr txBox="1"/>
          <p:nvPr/>
        </p:nvSpPr>
        <p:spPr>
          <a:xfrm>
            <a:off x="6263121" y="4249572"/>
            <a:ext cx="12786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600">
                <a:solidFill>
                  <a:srgbClr val="FEFEF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73" name="3"/>
          <p:cNvSpPr txBox="1"/>
          <p:nvPr/>
        </p:nvSpPr>
        <p:spPr>
          <a:xfrm>
            <a:off x="5959743" y="4963102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600">
                <a:solidFill>
                  <a:srgbClr val="FEFEF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74" name="4"/>
          <p:cNvSpPr txBox="1"/>
          <p:nvPr/>
        </p:nvSpPr>
        <p:spPr>
          <a:xfrm>
            <a:off x="6288995" y="4963102"/>
            <a:ext cx="12786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600">
                <a:solidFill>
                  <a:srgbClr val="FEFEF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reative Comparis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Creative Comparisons</a:t>
            </a:r>
          </a:p>
        </p:txBody>
      </p:sp>
      <p:sp>
        <p:nvSpPr>
          <p:cNvPr id="145" name="Identify how aspects of the artwork are similar to something else.…"/>
          <p:cNvSpPr txBox="1"/>
          <p:nvPr>
            <p:ph type="body" idx="1"/>
          </p:nvPr>
        </p:nvSpPr>
        <p:spPr>
          <a:xfrm>
            <a:off x="952500" y="1899630"/>
            <a:ext cx="11099800" cy="6286501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Identify how aspects of the artwork are similar to something else.</a:t>
            </a:r>
          </a:p>
          <a:p>
            <a:pPr>
              <a:defRPr sz="4000"/>
            </a:pPr>
            <a:r>
              <a:t>How are they different?</a:t>
            </a:r>
          </a:p>
        </p:txBody>
      </p:sp>
      <p:sp>
        <p:nvSpPr>
          <p:cNvPr id="146" name="B"/>
          <p:cNvSpPr txBox="1"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ells"/>
          <p:cNvSpPr txBox="1"/>
          <p:nvPr>
            <p:ph type="title"/>
          </p:nvPr>
        </p:nvSpPr>
        <p:spPr>
          <a:xfrm>
            <a:off x="952500" y="100671"/>
            <a:ext cx="11099800" cy="1003652"/>
          </a:xfrm>
          <a:prstGeom prst="rect">
            <a:avLst/>
          </a:prstGeom>
        </p:spPr>
        <p:txBody>
          <a:bodyPr/>
          <a:lstStyle>
            <a:lvl1pPr algn="l" defTabSz="426466">
              <a:defRPr sz="5840"/>
            </a:lvl1pPr>
          </a:lstStyle>
          <a:p>
            <a:pPr/>
            <a:r>
              <a:t>Cells</a:t>
            </a:r>
          </a:p>
        </p:txBody>
      </p:sp>
      <p:sp>
        <p:nvSpPr>
          <p:cNvPr id="149" name="Membrane: controls what goes in and out of cell…"/>
          <p:cNvSpPr txBox="1"/>
          <p:nvPr>
            <p:ph type="body" sz="half" idx="1"/>
          </p:nvPr>
        </p:nvSpPr>
        <p:spPr>
          <a:xfrm>
            <a:off x="756225" y="995741"/>
            <a:ext cx="4969948" cy="8320490"/>
          </a:xfrm>
          <a:prstGeom prst="rect">
            <a:avLst/>
          </a:prstGeom>
        </p:spPr>
        <p:txBody>
          <a:bodyPr/>
          <a:lstStyle/>
          <a:p>
            <a:pPr marL="339470" indent="-339470" defTabSz="578358">
              <a:spcBef>
                <a:spcPts val="3100"/>
              </a:spcBef>
              <a:defRPr sz="2772"/>
            </a:pPr>
            <a:r>
              <a:t>Membrane: controls what goes in and out of cell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t>Vacuoles: stores water, waste, food, etc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t>DNA: biological information storage 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t>Nucleus: directs cell actions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t>Mitochondria: produces energy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t>Endoplasmic reticulum: carries substances to parts of the cell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t>Cell wall: protects and supports cell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5267" y="0"/>
            <a:ext cx="1334448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H"/>
          <p:cNvSpPr txBox="1"/>
          <p:nvPr/>
        </p:nvSpPr>
        <p:spPr>
          <a:xfrm>
            <a:off x="5914799" y="9307303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9840" y="-1"/>
            <a:ext cx="1334448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mages that may work with…"/>
          <p:cNvSpPr txBox="1"/>
          <p:nvPr>
            <p:ph type="ctrTitle"/>
          </p:nvPr>
        </p:nvSpPr>
        <p:spPr>
          <a:xfrm>
            <a:off x="1270000" y="2832100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531622">
              <a:defRPr sz="6461"/>
            </a:pPr>
            <a:r>
              <a:t>Images that may work with </a:t>
            </a:r>
          </a:p>
          <a:p>
            <a:pPr defTabSz="531622">
              <a:defRPr sz="7280"/>
            </a:pPr>
            <a:r>
              <a:t>“Creative Comparisons”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911" y="0"/>
            <a:ext cx="1219497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3" y="-24087"/>
            <a:ext cx="13069031" cy="9801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60095"/>
            <a:ext cx="13004801" cy="9233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0122" y="1122429"/>
            <a:ext cx="10024556" cy="7508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