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20"/>
  </p:notesMasterIdLst>
  <p:sldIdLst>
    <p:sldId id="281" r:id="rId2"/>
    <p:sldId id="27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79" r:id="rId16"/>
    <p:sldId id="274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12" autoAdjust="0"/>
  </p:normalViewPr>
  <p:slideViewPr>
    <p:cSldViewPr snapToGrid="0" snapToObjects="1">
      <p:cViewPr>
        <p:scale>
          <a:sx n="150" d="100"/>
          <a:sy n="150" d="100"/>
        </p:scale>
        <p:origin x="-80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9A79-5AF6-1044-A4DA-97CB9D4A9E01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C36E-91D8-DD4D-9EB2-5305CAC8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en.wikipedia.org/wiki/Isaac_Newton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 Kincaid</a:t>
            </a:r>
          </a:p>
          <a:p>
            <a:r>
              <a:rPr lang="en-US" dirty="0" smtClean="0"/>
              <a:t>Connecting the element of color, and</a:t>
            </a:r>
            <a:r>
              <a:rPr lang="en-US" baseline="0" dirty="0" smtClean="0"/>
              <a:t> color theory to students’ life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C36E-91D8-DD4D-9EB2-5305CAC81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C36E-91D8-DD4D-9EB2-5305CAC81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Wilhelm von </a:t>
            </a:r>
            <a:r>
              <a:rPr lang="en-US" dirty="0" err="1" smtClean="0"/>
              <a:t>Bezold's</a:t>
            </a:r>
            <a:r>
              <a:rPr lang="en-US" dirty="0" smtClean="0"/>
              <a:t> 1874 </a:t>
            </a:r>
            <a:r>
              <a:rPr lang="en-US" i="1" dirty="0" err="1" smtClean="0"/>
              <a:t>Farbentafel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83635-51D2-A349-9E73-0C070EE24A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1666 - 1672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83635-51D2-A349-9E73-0C070EE24A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 tooltip="Isaac Newton"/>
              </a:rPr>
              <a:t>Newton's</a:t>
            </a:r>
            <a:r>
              <a:rPr lang="en-US" smtClean="0"/>
              <a:t> asymmetric color wheel correlates colors with musical notes and planetary symbols.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83635-51D2-A349-9E73-0C070EE24A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Discovered in a</a:t>
            </a:r>
            <a:r>
              <a:rPr lang="en-US" baseline="0" dirty="0" smtClean="0"/>
              <a:t> 1708</a:t>
            </a:r>
            <a:r>
              <a:rPr lang="en-US" dirty="0" smtClean="0"/>
              <a:t> artists’ manual</a:t>
            </a:r>
            <a:r>
              <a:rPr lang="en-US" baseline="0" dirty="0" smtClean="0"/>
              <a:t> and </a:t>
            </a:r>
            <a:r>
              <a:rPr lang="en-US" dirty="0" smtClean="0"/>
              <a:t>attributed to “CB” (often assumed to be Claude </a:t>
            </a:r>
            <a:r>
              <a:rPr lang="en-US" dirty="0" err="1" smtClean="0"/>
              <a:t>Boutet</a:t>
            </a:r>
            <a:r>
              <a:rPr lang="en-US" dirty="0" smtClean="0"/>
              <a:t>, or the publisher, Christophe Ballard).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83635-51D2-A349-9E73-0C070EE24A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40CD92C-7606-3949-A6CF-48FF66971EE0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C6EC7A-22A5-C840-9AA7-310ACCBE95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nextgenscience.org/pe/1-ps4-3-waves-and-their-applications-technologies-information-transfer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9760"/>
            <a:ext cx="2971800" cy="1056640"/>
          </a:xfrm>
        </p:spPr>
        <p:txBody>
          <a:bodyPr/>
          <a:lstStyle/>
          <a:p>
            <a:pPr algn="ctr"/>
            <a:r>
              <a:rPr lang="en-US" dirty="0" smtClean="0"/>
              <a:t>NEWTON’S COLOR CIRCLE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80" r="5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47800"/>
            <a:ext cx="2971800" cy="35051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Artists were fascinated by Newton’s clear demonstration that light alone was responsible for color.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His </a:t>
            </a:r>
            <a:r>
              <a:rPr lang="en-US" dirty="0"/>
              <a:t>most useful idea for artists was his </a:t>
            </a:r>
            <a:r>
              <a:rPr lang="en-US" dirty="0" smtClean="0"/>
              <a:t>arrangement </a:t>
            </a:r>
            <a:r>
              <a:rPr lang="en-US" dirty="0"/>
              <a:t>of </a:t>
            </a:r>
            <a:r>
              <a:rPr lang="en-US" dirty="0" smtClean="0"/>
              <a:t>the refracted colors around </a:t>
            </a:r>
            <a:r>
              <a:rPr lang="en-US" dirty="0"/>
              <a:t>the circumference of a </a:t>
            </a:r>
            <a:r>
              <a:rPr lang="en-US" dirty="0" smtClean="0"/>
              <a:t>circle as seen in this image.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Newton placed the </a:t>
            </a:r>
            <a:r>
              <a:rPr lang="en-US" dirty="0" smtClean="0">
                <a:solidFill>
                  <a:schemeClr val="tx2"/>
                </a:solidFill>
              </a:rPr>
              <a:t>primary</a:t>
            </a:r>
            <a:r>
              <a:rPr lang="en-US" dirty="0" smtClean="0"/>
              <a:t> colors red</a:t>
            </a:r>
            <a:r>
              <a:rPr lang="en-US" dirty="0"/>
              <a:t>, </a:t>
            </a:r>
            <a:r>
              <a:rPr lang="en-US" dirty="0" smtClean="0"/>
              <a:t>yellow and blue opposite the </a:t>
            </a:r>
            <a:r>
              <a:rPr lang="en-US" dirty="0" smtClean="0">
                <a:solidFill>
                  <a:schemeClr val="tx2"/>
                </a:solidFill>
              </a:rPr>
              <a:t>secondary</a:t>
            </a:r>
            <a:r>
              <a:rPr lang="en-US" dirty="0" smtClean="0"/>
              <a:t> colors orange, green and violet (purple).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arrangement served as </a:t>
            </a:r>
            <a:r>
              <a:rPr lang="en-US" dirty="0"/>
              <a:t>a way of </a:t>
            </a:r>
            <a:r>
              <a:rPr lang="en-US" dirty="0" smtClean="0"/>
              <a:t>visually explaining </a:t>
            </a:r>
            <a:r>
              <a:rPr lang="en-US" dirty="0"/>
              <a:t>that </a:t>
            </a:r>
            <a:r>
              <a:rPr lang="en-US" dirty="0" smtClean="0"/>
              <a:t>each pair of opposite colors would enhance or complement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the other’s effect through optical</a:t>
            </a:r>
            <a:r>
              <a:rPr lang="en-US" dirty="0">
                <a:solidFill>
                  <a:schemeClr val="tx2"/>
                </a:solidFill>
              </a:rPr>
              <a:t> contrast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755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9520"/>
            <a:ext cx="2971800" cy="1036320"/>
          </a:xfrm>
        </p:spPr>
        <p:txBody>
          <a:bodyPr/>
          <a:lstStyle/>
          <a:p>
            <a:pPr algn="ctr"/>
            <a:r>
              <a:rPr lang="en-US" sz="2400" dirty="0" smtClean="0"/>
              <a:t>THE COLOR WHEEL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116" r="2063"/>
          <a:stretch/>
        </p:blipFill>
        <p:spPr>
          <a:xfrm>
            <a:off x="4102100" y="1358900"/>
            <a:ext cx="4432299" cy="35639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275840"/>
            <a:ext cx="2971800" cy="267715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Newton’s </a:t>
            </a:r>
            <a:r>
              <a:rPr lang="en-US" dirty="0"/>
              <a:t>circular diagram became the model for many color </a:t>
            </a:r>
            <a:r>
              <a:rPr lang="en-US" dirty="0" smtClean="0"/>
              <a:t>systems.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seven- and twelve- color circles are probably </a:t>
            </a:r>
            <a:r>
              <a:rPr lang="en-US" dirty="0"/>
              <a:t>the first to be based on Newton’s </a:t>
            </a:r>
            <a:r>
              <a:rPr lang="en-US" dirty="0" smtClean="0"/>
              <a:t>circle.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cientists </a:t>
            </a:r>
            <a:r>
              <a:rPr lang="en-US" dirty="0"/>
              <a:t>and artists have studied and designed numerous variations of this concept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1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3220720" cy="1097280"/>
          </a:xfrm>
        </p:spPr>
        <p:txBody>
          <a:bodyPr/>
          <a:lstStyle/>
          <a:p>
            <a:pPr algn="ctr"/>
            <a:r>
              <a:rPr lang="en-US" sz="2400" dirty="0" smtClean="0"/>
              <a:t>THE MODERN COLOR WHEEL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7" r="2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image shows a typical color wheel that artists use today.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11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3066"/>
            <a:ext cx="2971800" cy="15917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USING THE COLORS OF THE RAINBOW </a:t>
            </a:r>
            <a:br>
              <a:rPr lang="en-US" sz="2700" dirty="0" smtClean="0"/>
            </a:br>
            <a:r>
              <a:rPr lang="en-US" sz="2700" dirty="0" smtClean="0"/>
              <a:t>TO CREATE PATTERN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Pattern</a:t>
            </a:r>
            <a:r>
              <a:rPr lang="en-US" sz="1800" dirty="0" smtClean="0"/>
              <a:t> is the repetitive ordering of design elements such as color.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images-1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>
          <a:xfrm>
            <a:off x="4657725" y="1447800"/>
            <a:ext cx="3419475" cy="3475038"/>
          </a:xfrm>
        </p:spPr>
      </p:pic>
    </p:spTree>
    <p:extLst>
      <p:ext uri="{BB962C8B-B14F-4D97-AF65-F5344CB8AC3E}">
        <p14:creationId xmlns:p14="http://schemas.microsoft.com/office/powerpoint/2010/main" val="208984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1. Cut your paper into the 12 sections.</a:t>
            </a:r>
          </a:p>
          <a:p>
            <a:endParaRPr lang="en-US" sz="2000" dirty="0"/>
          </a:p>
          <a:p>
            <a:r>
              <a:rPr lang="en-US" sz="2000" dirty="0" smtClean="0"/>
              <a:t>2. Working with your collaborative team, create a pattern using you color “tiles”.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65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0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DC9E1F"/>
                </a:solidFill>
              </a:rPr>
              <a:t>Artistic Perception</a:t>
            </a:r>
          </a:p>
          <a:p>
            <a:pPr marL="400050" lvl="1" indent="0">
              <a:buNone/>
            </a:pPr>
            <a:r>
              <a:rPr lang="en-US" sz="1400" dirty="0" smtClean="0"/>
              <a:t>Understand and respond to a wide range of opposites (e.g., high/low, forward/backward, wiggle/freeze).</a:t>
            </a:r>
            <a:br>
              <a:rPr lang="en-US" sz="1400" dirty="0" smtClean="0"/>
            </a:br>
            <a:endParaRPr lang="en-US" dirty="0"/>
          </a:p>
          <a:p>
            <a:pPr marL="285750"/>
            <a:r>
              <a:rPr lang="en-US" sz="1600" b="1" dirty="0" smtClean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sz="1400" dirty="0" smtClean="0"/>
              <a:t>Create movements that reflect a variety of personal experiences (e.g., recall feeling happy, sad, angry, excited).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900" b="1" dirty="0">
                <a:solidFill>
                  <a:srgbClr val="DC9E1F"/>
                </a:solidFill>
              </a:rPr>
              <a:t>Artistic </a:t>
            </a:r>
            <a:r>
              <a:rPr lang="en-US" sz="1900" b="1" dirty="0" smtClean="0">
                <a:solidFill>
                  <a:srgbClr val="DC9E1F"/>
                </a:solidFill>
              </a:rPr>
              <a:t>Perception</a:t>
            </a:r>
          </a:p>
          <a:p>
            <a:pPr marL="400050" lvl="1" indent="0">
              <a:buNone/>
            </a:pPr>
            <a:r>
              <a:rPr lang="en-US" dirty="0" smtClean="0"/>
              <a:t>Identify </a:t>
            </a:r>
            <a:r>
              <a:rPr lang="en-US" dirty="0"/>
              <a:t>the elements of art (line, </a:t>
            </a:r>
            <a:r>
              <a:rPr lang="en-US" dirty="0">
                <a:solidFill>
                  <a:srgbClr val="DC9E1F"/>
                </a:solidFill>
              </a:rPr>
              <a:t>color</a:t>
            </a:r>
            <a:r>
              <a:rPr lang="en-US" dirty="0"/>
              <a:t>, shape/form, texture, value, space) in the environment and in works of art, emphasizing line, </a:t>
            </a:r>
            <a:r>
              <a:rPr lang="en-US" dirty="0">
                <a:solidFill>
                  <a:srgbClr val="DC9E1F"/>
                </a:solidFill>
              </a:rPr>
              <a:t>color</a:t>
            </a:r>
            <a:r>
              <a:rPr lang="en-US" dirty="0"/>
              <a:t>, and shape/form.</a:t>
            </a:r>
          </a:p>
          <a:p>
            <a:endParaRPr lang="en-US" dirty="0"/>
          </a:p>
          <a:p>
            <a:r>
              <a:rPr lang="en-US" sz="1900" b="1" dirty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dirty="0"/>
              <a:t>Use lines, shapes/forms, and </a:t>
            </a:r>
            <a:r>
              <a:rPr lang="en-US" dirty="0">
                <a:solidFill>
                  <a:srgbClr val="DC9E1F"/>
                </a:solidFill>
              </a:rPr>
              <a:t>colors</a:t>
            </a:r>
            <a:r>
              <a:rPr lang="en-US" dirty="0"/>
              <a:t> to make patterns</a:t>
            </a:r>
          </a:p>
          <a:p>
            <a:endParaRPr lang="en-US" dirty="0"/>
          </a:p>
          <a:p>
            <a:r>
              <a:rPr lang="en-US" sz="1900" b="1" dirty="0">
                <a:solidFill>
                  <a:srgbClr val="DC9E1F"/>
                </a:solidFill>
              </a:rPr>
              <a:t>Aesthetic Valuing</a:t>
            </a:r>
          </a:p>
          <a:p>
            <a:pPr marL="400050" lvl="1" indent="0">
              <a:buNone/>
            </a:pPr>
            <a:r>
              <a:rPr lang="en-US" dirty="0"/>
              <a:t>Discuss their own works of art, using appropriate </a:t>
            </a:r>
            <a:r>
              <a:rPr lang="en-US" dirty="0" smtClean="0"/>
              <a:t>vocabulary </a:t>
            </a:r>
            <a:r>
              <a:rPr lang="en-US" dirty="0"/>
              <a:t>(e.g., </a:t>
            </a:r>
            <a:r>
              <a:rPr lang="en-US" dirty="0">
                <a:solidFill>
                  <a:srgbClr val="DC9E1F"/>
                </a:solidFill>
              </a:rPr>
              <a:t>color</a:t>
            </a:r>
            <a:r>
              <a:rPr lang="en-US" dirty="0"/>
              <a:t>, shape/form, texture)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 Visual and Performing arts standards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Visual Art - Kindergarten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Dance - Kindergarten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618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800600" y="1854200"/>
            <a:ext cx="3733800" cy="38608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sz="1400" dirty="0" smtClean="0"/>
              <a:t>Imitate simple movement </a:t>
            </a:r>
            <a:r>
              <a:rPr lang="en-US" sz="1400" dirty="0" smtClean="0">
                <a:solidFill>
                  <a:srgbClr val="DC9E1F"/>
                </a:solidFill>
              </a:rPr>
              <a:t>patterns</a:t>
            </a:r>
            <a:r>
              <a:rPr lang="en-US" sz="1400" dirty="0" smtClean="0"/>
              <a:t>.</a:t>
            </a:r>
          </a:p>
          <a:p>
            <a:pPr marL="400050" lvl="1" indent="0">
              <a:buNone/>
            </a:pPr>
            <a:r>
              <a:rPr lang="en-US" sz="1400" dirty="0" smtClean="0"/>
              <a:t>Express basic emotional qualities (e.g., angry, sad, excited, happy) through movement.</a:t>
            </a:r>
          </a:p>
          <a:p>
            <a:pPr marL="400050" lvl="1" indent="0">
              <a:buNone/>
            </a:pPr>
            <a:endParaRPr lang="en-US" sz="1400" dirty="0"/>
          </a:p>
          <a:p>
            <a:r>
              <a:rPr lang="en-US" sz="1600" b="1" dirty="0" smtClean="0">
                <a:solidFill>
                  <a:srgbClr val="DC9E1F"/>
                </a:solidFill>
              </a:rPr>
              <a:t>Aesthetic Valuing</a:t>
            </a:r>
          </a:p>
          <a:p>
            <a:pPr marL="400050" lvl="1" indent="0">
              <a:buNone/>
            </a:pPr>
            <a:r>
              <a:rPr lang="en-US" sz="1600" dirty="0" smtClean="0"/>
              <a:t>Describe how they communicate an idea or a mood in a dance (e.g., with exaggerated everyday gesture or emotional energies).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54200"/>
            <a:ext cx="3733800" cy="3860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DC9E1F"/>
                </a:solidFill>
              </a:rPr>
              <a:t>Artistic Perception</a:t>
            </a:r>
          </a:p>
          <a:p>
            <a:pPr marL="400050" lvl="1" indent="0">
              <a:buNone/>
            </a:pPr>
            <a:r>
              <a:rPr lang="en-US" sz="1600" dirty="0" smtClean="0"/>
              <a:t>Describe and replicate repeated </a:t>
            </a:r>
            <a:r>
              <a:rPr lang="en-US" sz="1600" dirty="0" smtClean="0">
                <a:solidFill>
                  <a:srgbClr val="DC9E1F"/>
                </a:solidFill>
              </a:rPr>
              <a:t>patterns</a:t>
            </a:r>
            <a:r>
              <a:rPr lang="en-US" sz="1600" dirty="0" smtClean="0"/>
              <a:t> in nature, in the environment, and in works of art.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 smtClean="0"/>
              <a:t>Identify the elements of arts in objects in nature, in the environment, and in works of art, emphasizing line,</a:t>
            </a:r>
            <a:r>
              <a:rPr lang="en-US" sz="1600" dirty="0" smtClean="0">
                <a:solidFill>
                  <a:srgbClr val="DC9E1F"/>
                </a:solidFill>
              </a:rPr>
              <a:t> color</a:t>
            </a:r>
            <a:r>
              <a:rPr lang="en-US" sz="1600" dirty="0" smtClean="0"/>
              <a:t>, shape/form, and texture.</a:t>
            </a:r>
          </a:p>
          <a:p>
            <a:r>
              <a:rPr lang="en-US" b="1" dirty="0" smtClean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sz="1600" dirty="0" smtClean="0"/>
              <a:t>Mix secondary colors from primary colors and describe the process.</a:t>
            </a:r>
          </a:p>
          <a:p>
            <a:pPr marL="400050" lvl="1" indent="0">
              <a:buNone/>
            </a:pPr>
            <a:r>
              <a:rPr lang="en-US" sz="1600" dirty="0" smtClean="0"/>
              <a:t>Plan and use variations in line, shape/form,</a:t>
            </a:r>
            <a:r>
              <a:rPr lang="en-US" sz="1600" dirty="0" smtClean="0">
                <a:solidFill>
                  <a:srgbClr val="DC9E1F"/>
                </a:solidFill>
              </a:rPr>
              <a:t> color</a:t>
            </a:r>
            <a:r>
              <a:rPr lang="en-US" sz="1600" dirty="0" smtClean="0"/>
              <a:t>, and texture to communicate ideas or feelings in works of art.</a:t>
            </a:r>
          </a:p>
          <a:p>
            <a:pPr marL="400050" lvl="1" indent="0">
              <a:buNone/>
            </a:pPr>
            <a:r>
              <a:rPr lang="en-US" sz="1600" dirty="0" smtClean="0"/>
              <a:t>Draw or paint a still life using secondary </a:t>
            </a:r>
            <a:r>
              <a:rPr lang="en-US" sz="1600" dirty="0" smtClean="0">
                <a:solidFill>
                  <a:srgbClr val="DC9E1F"/>
                </a:solidFill>
              </a:rPr>
              <a:t>colors</a:t>
            </a:r>
            <a:r>
              <a:rPr lang="en-US" sz="1600" dirty="0" smtClean="0"/>
              <a:t>.</a:t>
            </a:r>
          </a:p>
          <a:p>
            <a:r>
              <a:rPr lang="en-US" b="1" dirty="0" smtClean="0">
                <a:solidFill>
                  <a:srgbClr val="DC9E1F"/>
                </a:solidFill>
              </a:rPr>
              <a:t>Aesthetic Valuing</a:t>
            </a:r>
          </a:p>
          <a:p>
            <a:pPr marL="400050" lvl="1" indent="0">
              <a:buNone/>
            </a:pPr>
            <a:r>
              <a:rPr lang="en-US" sz="1500" dirty="0" smtClean="0"/>
              <a:t>Discuss works of art created in the classroom, focusing on selected elements of art (shape/form, texture, line, </a:t>
            </a:r>
            <a:r>
              <a:rPr lang="en-US" sz="1500" dirty="0" smtClean="0">
                <a:solidFill>
                  <a:srgbClr val="DC9E1F"/>
                </a:solidFill>
              </a:rPr>
              <a:t>color</a:t>
            </a:r>
            <a:r>
              <a:rPr lang="en-US" sz="1500" dirty="0" smtClean="0"/>
              <a:t>).</a:t>
            </a:r>
          </a:p>
          <a:p>
            <a:r>
              <a:rPr lang="en-US" b="1" dirty="0" smtClean="0">
                <a:solidFill>
                  <a:srgbClr val="DC9E1F"/>
                </a:solidFill>
              </a:rPr>
              <a:t>Connections, Relationships, Applications</a:t>
            </a:r>
          </a:p>
          <a:p>
            <a:pPr marL="400050" lvl="1" indent="0">
              <a:buNone/>
            </a:pPr>
            <a:r>
              <a:rPr lang="en-US" sz="1500" dirty="0" smtClean="0"/>
              <a:t>Identify and sort pictures into categories according to the elements of art emphasized in the works (e.g., </a:t>
            </a:r>
            <a:r>
              <a:rPr lang="en-US" sz="1500" dirty="0" smtClean="0">
                <a:solidFill>
                  <a:srgbClr val="DC9E1F"/>
                </a:solidFill>
              </a:rPr>
              <a:t>color</a:t>
            </a:r>
            <a:r>
              <a:rPr lang="en-US" sz="1500" dirty="0" smtClean="0"/>
              <a:t>, line, shape/form, texture).</a:t>
            </a:r>
            <a:endParaRPr lang="en-US" sz="1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7495"/>
          </a:xfrm>
        </p:spPr>
        <p:txBody>
          <a:bodyPr/>
          <a:lstStyle/>
          <a:p>
            <a:pPr algn="ctr"/>
            <a:r>
              <a:rPr lang="en-US" sz="2400" dirty="0"/>
              <a:t>The Visual and Performing arts standards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083734"/>
            <a:ext cx="3733800" cy="64026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Visual Art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Grade One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083734"/>
            <a:ext cx="3733800" cy="64026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Dance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Grade 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815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800600" y="1549400"/>
            <a:ext cx="3733800" cy="4165600"/>
          </a:xfrm>
        </p:spPr>
        <p:txBody>
          <a:bodyPr/>
          <a:lstStyle/>
          <a:p>
            <a:r>
              <a:rPr lang="en-US" b="1" dirty="0" smtClean="0">
                <a:solidFill>
                  <a:srgbClr val="DC9E1F"/>
                </a:solidFill>
              </a:rPr>
              <a:t>Artistic Perception</a:t>
            </a:r>
          </a:p>
          <a:p>
            <a:pPr marL="400050" lvl="1" indent="0">
              <a:buNone/>
            </a:pPr>
            <a:r>
              <a:rPr lang="en-US" dirty="0" smtClean="0"/>
              <a:t>Perform short movement problems, emphasizing the element of time (e.g., varied tempos, rhythmic patterns, counting).</a:t>
            </a:r>
          </a:p>
          <a:p>
            <a:r>
              <a:rPr lang="en-US" b="1" dirty="0" smtClean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dirty="0" smtClean="0"/>
              <a:t>Creative and improvise movement patterns and sequences.</a:t>
            </a:r>
          </a:p>
          <a:p>
            <a:pPr marL="400050" lvl="1" indent="0">
              <a:buNone/>
            </a:pPr>
            <a:r>
              <a:rPr lang="en-US" dirty="0" smtClean="0"/>
              <a:t>Create, memorize, and perform original expressive movements for peers.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60500"/>
            <a:ext cx="3733800" cy="4254500"/>
          </a:xfrm>
        </p:spPr>
        <p:txBody>
          <a:bodyPr>
            <a:noAutofit/>
          </a:bodyPr>
          <a:lstStyle/>
          <a:p>
            <a:r>
              <a:rPr lang="en-US" sz="1000" b="1" dirty="0" smtClean="0">
                <a:solidFill>
                  <a:srgbClr val="DC9E1F"/>
                </a:solidFill>
              </a:rPr>
              <a:t>Artistic Perception</a:t>
            </a:r>
          </a:p>
          <a:p>
            <a:pPr marL="400050" lvl="1" indent="0">
              <a:buNone/>
            </a:pPr>
            <a:r>
              <a:rPr lang="en-US" sz="1000" dirty="0" smtClean="0"/>
              <a:t>Perceive and discuss difference in mood created by </a:t>
            </a:r>
            <a:r>
              <a:rPr lang="en-US" sz="1000" dirty="0" smtClean="0">
                <a:solidFill>
                  <a:srgbClr val="DC9E1F"/>
                </a:solidFill>
              </a:rPr>
              <a:t>warm and cool colors</a:t>
            </a:r>
            <a:r>
              <a:rPr lang="en-US" sz="1000" dirty="0" smtClean="0"/>
              <a:t>.</a:t>
            </a:r>
          </a:p>
          <a:p>
            <a:pPr marL="400050" lvl="1" indent="0">
              <a:buNone/>
            </a:pPr>
            <a:r>
              <a:rPr lang="en-US" sz="1000" dirty="0" smtClean="0"/>
              <a:t>Identify the elements of art in objects in nature, the environment, and works of art, emphasizing line, </a:t>
            </a:r>
            <a:r>
              <a:rPr lang="en-US" sz="1000" dirty="0" smtClean="0">
                <a:solidFill>
                  <a:srgbClr val="DC9E1F"/>
                </a:solidFill>
              </a:rPr>
              <a:t>color</a:t>
            </a:r>
            <a:r>
              <a:rPr lang="en-US" sz="1000" dirty="0" smtClean="0"/>
              <a:t>, shape/form, texture, and space.</a:t>
            </a:r>
          </a:p>
          <a:p>
            <a:r>
              <a:rPr lang="en-US" sz="1000" b="1" dirty="0">
                <a:solidFill>
                  <a:srgbClr val="DC9E1F"/>
                </a:solidFill>
              </a:rPr>
              <a:t>Creative Expression</a:t>
            </a:r>
          </a:p>
          <a:p>
            <a:pPr marL="400050" lvl="1" indent="0">
              <a:buNone/>
            </a:pPr>
            <a:r>
              <a:rPr lang="en-US" sz="1000" dirty="0" smtClean="0"/>
              <a:t>Demonstrated beginning skill in the use of arts media, such as oil pastels, watercolors, and tempera.</a:t>
            </a:r>
          </a:p>
          <a:p>
            <a:pPr marL="400050" lvl="1" indent="0">
              <a:buNone/>
            </a:pPr>
            <a:r>
              <a:rPr lang="en-US" sz="1000" dirty="0" smtClean="0"/>
              <a:t>Create a painting or drawing, using </a:t>
            </a:r>
            <a:r>
              <a:rPr lang="en-US" sz="1000" dirty="0" smtClean="0">
                <a:solidFill>
                  <a:srgbClr val="DC9E1F"/>
                </a:solidFill>
              </a:rPr>
              <a:t>warm or cool colors </a:t>
            </a:r>
            <a:r>
              <a:rPr lang="en-US" sz="1000" dirty="0" smtClean="0"/>
              <a:t>expressively.</a:t>
            </a:r>
          </a:p>
          <a:p>
            <a:r>
              <a:rPr lang="en-US" sz="1000" b="1" dirty="0" smtClean="0">
                <a:solidFill>
                  <a:srgbClr val="DC9E1F"/>
                </a:solidFill>
              </a:rPr>
              <a:t>Aesthetic Valuing</a:t>
            </a:r>
          </a:p>
          <a:p>
            <a:pPr marL="400050" lvl="1" indent="0">
              <a:buNone/>
            </a:pPr>
            <a:r>
              <a:rPr lang="en-US" sz="1000" dirty="0" smtClean="0"/>
              <a:t>Use appropriate vocabulary of art to describe the successful use of an element of art in a work of art.</a:t>
            </a:r>
          </a:p>
          <a:p>
            <a:r>
              <a:rPr lang="en-US" sz="1000" b="1" dirty="0" smtClean="0">
                <a:solidFill>
                  <a:srgbClr val="DC9E1F"/>
                </a:solidFill>
              </a:rPr>
              <a:t>Connections, Relationships, Applications</a:t>
            </a:r>
          </a:p>
          <a:p>
            <a:pPr marL="400050" lvl="1" indent="0">
              <a:buNone/>
            </a:pPr>
            <a:r>
              <a:rPr lang="en-US" sz="1000" dirty="0" smtClean="0"/>
              <a:t>Select and use expressive </a:t>
            </a:r>
            <a:r>
              <a:rPr lang="en-US" sz="1000" dirty="0" smtClean="0">
                <a:solidFill>
                  <a:srgbClr val="DC9E1F"/>
                </a:solidFill>
              </a:rPr>
              <a:t>colors</a:t>
            </a:r>
            <a:r>
              <a:rPr lang="en-US" sz="1000" dirty="0" smtClean="0"/>
              <a:t> to create mood and show personality within a portrait of a hero from long ago or the recent past.</a:t>
            </a:r>
          </a:p>
          <a:p>
            <a:pPr marL="400050" lvl="1" indent="0">
              <a:buNone/>
            </a:pPr>
            <a:r>
              <a:rPr lang="en-US" sz="1000" dirty="0" smtClean="0"/>
              <a:t>Identify pictures and sort them into categories according to expressive qualities (i.e., theme and mood).</a:t>
            </a:r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88962"/>
          </a:xfrm>
        </p:spPr>
        <p:txBody>
          <a:bodyPr/>
          <a:lstStyle/>
          <a:p>
            <a:pPr algn="ctr"/>
            <a:r>
              <a:rPr lang="en-US" sz="2400" dirty="0"/>
              <a:t>The Visual and Performing arts standards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863601"/>
            <a:ext cx="3733800" cy="5968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Visual Art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Grade Two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990601"/>
            <a:ext cx="3733800" cy="46989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DC9E1F"/>
                </a:solidFill>
              </a:rPr>
              <a:t>Dance </a:t>
            </a:r>
            <a:r>
              <a:rPr lang="mr-IN" sz="2000" b="1" dirty="0" smtClean="0">
                <a:solidFill>
                  <a:srgbClr val="DC9E1F"/>
                </a:solidFill>
              </a:rPr>
              <a:t>–</a:t>
            </a:r>
            <a:r>
              <a:rPr lang="en-US" sz="2000" b="1" dirty="0" smtClean="0">
                <a:solidFill>
                  <a:srgbClr val="DC9E1F"/>
                </a:solidFill>
              </a:rPr>
              <a:t> Grade Two</a:t>
            </a:r>
            <a:endParaRPr lang="en-US" sz="2000" b="1" dirty="0">
              <a:solidFill>
                <a:srgbClr val="DC9E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9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1. Write your name on the back of one sheet of mixed media paper.</a:t>
            </a:r>
          </a:p>
          <a:p>
            <a:r>
              <a:rPr lang="en-US" sz="2000" dirty="0" smtClean="0"/>
              <a:t>2. Fold 12” x 18” sheet of mixed media paper into 12 equal sections.</a:t>
            </a:r>
          </a:p>
          <a:p>
            <a:r>
              <a:rPr lang="en-US" sz="2000" dirty="0" smtClean="0"/>
              <a:t>3. Paint two </a:t>
            </a:r>
            <a:r>
              <a:rPr lang="en-US" sz="2000" smtClean="0"/>
              <a:t>sections each:</a:t>
            </a:r>
            <a:endParaRPr lang="en-US" sz="2000" dirty="0" smtClean="0"/>
          </a:p>
          <a:p>
            <a:pPr marL="800100" lvl="2" indent="0">
              <a:buNone/>
            </a:pPr>
            <a:r>
              <a:rPr lang="en-US" sz="2000" dirty="0" smtClean="0"/>
              <a:t>Blue</a:t>
            </a:r>
          </a:p>
          <a:p>
            <a:pPr marL="800100" lvl="2" indent="0">
              <a:buNone/>
            </a:pPr>
            <a:r>
              <a:rPr lang="en-US" sz="2000" dirty="0" smtClean="0"/>
              <a:t>Red</a:t>
            </a:r>
          </a:p>
          <a:p>
            <a:pPr marL="800100" lvl="2" indent="0">
              <a:buNone/>
            </a:pPr>
            <a:r>
              <a:rPr lang="en-US" sz="2000" dirty="0" smtClean="0"/>
              <a:t>Yellow</a:t>
            </a:r>
          </a:p>
          <a:p>
            <a:pPr marL="800100" lvl="2" indent="0">
              <a:buNone/>
            </a:pPr>
            <a:r>
              <a:rPr lang="en-US" sz="2000" dirty="0" smtClean="0"/>
              <a:t>Green</a:t>
            </a:r>
          </a:p>
          <a:p>
            <a:pPr marL="800100" lvl="2" indent="0">
              <a:buNone/>
            </a:pPr>
            <a:r>
              <a:rPr lang="en-US" sz="2000" dirty="0" smtClean="0"/>
              <a:t>Orange</a:t>
            </a:r>
          </a:p>
          <a:p>
            <a:pPr marL="800100" lvl="2" indent="0">
              <a:buNone/>
            </a:pPr>
            <a:r>
              <a:rPr lang="en-US" sz="2000" dirty="0" smtClean="0"/>
              <a:t>Purple</a:t>
            </a:r>
          </a:p>
          <a:p>
            <a:pPr marL="800100" lvl="2" indent="0">
              <a:buNone/>
            </a:pPr>
            <a:endParaRPr lang="en-US" sz="2000" dirty="0" smtClean="0"/>
          </a:p>
          <a:p>
            <a:pPr marL="285750"/>
            <a:r>
              <a:rPr lang="en-US" sz="2000" dirty="0" smtClean="0"/>
              <a:t>4. Set aside to dry.</a:t>
            </a:r>
          </a:p>
        </p:txBody>
      </p:sp>
    </p:spTree>
    <p:extLst>
      <p:ext uri="{BB962C8B-B14F-4D97-AF65-F5344CB8AC3E}">
        <p14:creationId xmlns:p14="http://schemas.microsoft.com/office/powerpoint/2010/main" val="42450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2" r="-49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201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Brief History of the Color Wheel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3366FF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s</a:t>
            </a:r>
            <a:r>
              <a:rPr lang="en-US" dirty="0" smtClean="0"/>
              <a:t> of the rainbow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1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32"/>
            <a:ext cx="2971800" cy="922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>THE COLOR WHEEL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016000"/>
            <a:ext cx="2971800" cy="542544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 </a:t>
            </a:r>
            <a:r>
              <a:rPr lang="en-US" dirty="0" smtClean="0"/>
              <a:t>color wheel </a:t>
            </a:r>
            <a:r>
              <a:rPr lang="en-US" dirty="0"/>
              <a:t>is </a:t>
            </a:r>
            <a:r>
              <a:rPr lang="en-US" dirty="0" smtClean="0"/>
              <a:t>the visual </a:t>
            </a:r>
            <a:r>
              <a:rPr lang="en-US" dirty="0"/>
              <a:t>organization of </a:t>
            </a:r>
            <a:r>
              <a:rPr lang="en-US" dirty="0" smtClean="0">
                <a:solidFill>
                  <a:schemeClr val="tx2"/>
                </a:solidFill>
              </a:rPr>
              <a:t>color </a:t>
            </a:r>
            <a:r>
              <a:rPr lang="en-US" dirty="0" smtClean="0"/>
              <a:t>around a circle.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color wheel includes</a:t>
            </a:r>
            <a:r>
              <a:rPr lang="en-US" dirty="0" smtClean="0">
                <a:solidFill>
                  <a:schemeClr val="tx2"/>
                </a:solidFill>
              </a:rPr>
              <a:t> primary, secondary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DC9E1F"/>
                </a:solidFill>
              </a:rPr>
              <a:t>intermediate</a:t>
            </a:r>
            <a:r>
              <a:rPr lang="en-US" dirty="0" smtClean="0"/>
              <a:t> hues and shows </a:t>
            </a:r>
            <a:r>
              <a:rPr lang="en-US" dirty="0"/>
              <a:t>relationships </a:t>
            </a:r>
            <a:r>
              <a:rPr lang="en-US" dirty="0" smtClean="0"/>
              <a:t>between these colors.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Each side of the wheel seems cool or warm in psychological temperatures.</a:t>
            </a:r>
          </a:p>
          <a:p>
            <a:pPr lvl="1"/>
            <a:r>
              <a:rPr lang="en-US" sz="1400" dirty="0">
                <a:solidFill>
                  <a:srgbClr val="3366FF"/>
                </a:solidFill>
              </a:rPr>
              <a:t>Cool</a:t>
            </a:r>
            <a:r>
              <a:rPr lang="en-US" sz="1400" dirty="0"/>
              <a:t> - blue, green, purple </a:t>
            </a:r>
          </a:p>
          <a:p>
            <a:pPr lvl="1"/>
            <a:r>
              <a:rPr lang="en-US" sz="1400" dirty="0">
                <a:solidFill>
                  <a:srgbClr val="FF6600"/>
                </a:solidFill>
              </a:rPr>
              <a:t>Warm</a:t>
            </a:r>
            <a:r>
              <a:rPr lang="en-US" sz="1400" dirty="0"/>
              <a:t>  - orange, red, </a:t>
            </a:r>
            <a:r>
              <a:rPr lang="en-US" sz="1400" dirty="0" smtClean="0"/>
              <a:t>yellow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C9E1F"/>
                </a:solidFill>
              </a:rPr>
              <a:t>Color schemes </a:t>
            </a:r>
            <a:r>
              <a:rPr lang="en-US" dirty="0" smtClean="0"/>
              <a:t>reflect these relationships  </a:t>
            </a:r>
            <a:r>
              <a:rPr lang="en-US" dirty="0"/>
              <a:t>a</a:t>
            </a:r>
            <a:r>
              <a:rPr lang="en-US" dirty="0" smtClean="0"/>
              <a:t>nd include: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Analogous </a:t>
            </a:r>
            <a:r>
              <a:rPr lang="en-US" sz="1400" dirty="0" smtClean="0">
                <a:solidFill>
                  <a:srgbClr val="FFFFFF"/>
                </a:solidFill>
              </a:rPr>
              <a:t> - hues adjacent to one another on the color wheel.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Complementary</a:t>
            </a:r>
            <a:r>
              <a:rPr lang="en-US" sz="1400" dirty="0" smtClean="0"/>
              <a:t> </a:t>
            </a:r>
            <a:r>
              <a:rPr lang="mr-IN" sz="1400" dirty="0" smtClean="0"/>
              <a:t>–</a:t>
            </a:r>
            <a:r>
              <a:rPr lang="en-US" sz="1400" dirty="0" smtClean="0"/>
              <a:t> when placed side by side, these colors intensify each other.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color wheel has an interesting history that begins with light….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20" y="325120"/>
            <a:ext cx="4026973" cy="6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6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267"/>
            <a:ext cx="2971800" cy="116840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LIGHT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660" b="666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380067"/>
            <a:ext cx="2971800" cy="427905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Have you ever seen a small rainbow on a wall in your house or school? This </a:t>
            </a:r>
            <a:r>
              <a:rPr lang="en-US" dirty="0" smtClean="0"/>
              <a:t>rainbow is formed when visible, or white </a:t>
            </a:r>
            <a:r>
              <a:rPr lang="en-US" dirty="0">
                <a:solidFill>
                  <a:schemeClr val="tx2"/>
                </a:solidFill>
              </a:rPr>
              <a:t>light</a:t>
            </a:r>
            <a:r>
              <a:rPr lang="en-US" dirty="0"/>
              <a:t> </a:t>
            </a:r>
            <a:r>
              <a:rPr lang="en-US" dirty="0" smtClean="0"/>
              <a:t>is bent.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Light can be bent or refracted  </a:t>
            </a:r>
            <a:r>
              <a:rPr lang="en-US" dirty="0"/>
              <a:t>through 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prism</a:t>
            </a:r>
            <a:r>
              <a:rPr lang="en-US" dirty="0" smtClean="0"/>
              <a:t>.  A prism is a </a:t>
            </a:r>
            <a:r>
              <a:rPr lang="en-US" dirty="0"/>
              <a:t>glass object with flat, polished </a:t>
            </a:r>
            <a:r>
              <a:rPr lang="en-US" dirty="0" smtClean="0"/>
              <a:t>surfaces.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prism causes the </a:t>
            </a:r>
            <a:r>
              <a:rPr lang="en-US" dirty="0" smtClean="0"/>
              <a:t>visible light </a:t>
            </a:r>
            <a:r>
              <a:rPr lang="en-US" dirty="0"/>
              <a:t>to bend, 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refract</a:t>
            </a:r>
            <a:r>
              <a:rPr lang="en-US" dirty="0" smtClean="0"/>
              <a:t> into colors –all </a:t>
            </a:r>
            <a:r>
              <a:rPr lang="en-US" dirty="0"/>
              <a:t>the </a:t>
            </a:r>
            <a:r>
              <a:rPr lang="en-US" dirty="0" smtClean="0"/>
              <a:t>colors </a:t>
            </a:r>
            <a:r>
              <a:rPr lang="en-US" dirty="0"/>
              <a:t>of the </a:t>
            </a:r>
            <a:r>
              <a:rPr lang="en-US" dirty="0" smtClean="0"/>
              <a:t>rainbow.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means that all the colors of the rainbow </a:t>
            </a:r>
            <a:r>
              <a:rPr lang="en-US" dirty="0"/>
              <a:t>make up </a:t>
            </a:r>
            <a:r>
              <a:rPr lang="en-US" dirty="0" smtClean="0"/>
              <a:t>visible, or white light.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Who, you might be thinking, made this discovery?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3670300" cy="1097280"/>
          </a:xfrm>
        </p:spPr>
        <p:txBody>
          <a:bodyPr/>
          <a:lstStyle/>
          <a:p>
            <a:pPr algn="ctr"/>
            <a:r>
              <a:rPr lang="en-US" dirty="0" smtClean="0"/>
              <a:t>SIR ISAAC NEWTON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that’s who)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3670300" cy="304011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err="1" smtClean="0"/>
              <a:t>Issac</a:t>
            </a:r>
            <a:r>
              <a:rPr lang="en-US" dirty="0" smtClean="0"/>
              <a:t> Newton is also responsible for developing: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theory </a:t>
            </a:r>
            <a:r>
              <a:rPr lang="en-US" dirty="0"/>
              <a:t>of </a:t>
            </a:r>
            <a:r>
              <a:rPr lang="en-US" dirty="0" smtClean="0"/>
              <a:t>gravity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His </a:t>
            </a:r>
            <a:r>
              <a:rPr lang="en-US" dirty="0"/>
              <a:t>three laws of </a:t>
            </a:r>
            <a:r>
              <a:rPr lang="en-US" dirty="0" smtClean="0"/>
              <a:t>motion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The </a:t>
            </a:r>
            <a:r>
              <a:rPr lang="en-US" dirty="0"/>
              <a:t>reflecting </a:t>
            </a:r>
            <a:r>
              <a:rPr lang="en-US" dirty="0" smtClean="0"/>
              <a:t>telescope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Calculus</a:t>
            </a:r>
          </a:p>
          <a:p>
            <a:endParaRPr lang="en-US" dirty="0" smtClean="0"/>
          </a:p>
          <a:p>
            <a:r>
              <a:rPr lang="en-US" dirty="0" smtClean="0"/>
              <a:t>Newton was very busy.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130185"/>
            <a:ext cx="4318489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NEWTON’S EXPERIMENT</a:t>
            </a:r>
            <a:br>
              <a:rPr lang="en-US" dirty="0" smtClean="0"/>
            </a:br>
            <a:r>
              <a:rPr lang="en-US" dirty="0" smtClean="0"/>
              <a:t>and NGSS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1300" dirty="0" smtClean="0"/>
              <a:t>Next Generation Science Standards)</a:t>
            </a:r>
            <a:br>
              <a:rPr lang="en-US" sz="1300" dirty="0" smtClean="0"/>
            </a:br>
            <a:endParaRPr lang="en-US" sz="13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078" r="90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4800" dirty="0" smtClean="0"/>
              <a:t>When </a:t>
            </a:r>
            <a:r>
              <a:rPr lang="en-US" sz="4800" dirty="0" err="1" smtClean="0"/>
              <a:t>Issac</a:t>
            </a:r>
            <a:r>
              <a:rPr lang="en-US" sz="4800" dirty="0" smtClean="0"/>
              <a:t> Newton was reading through the Next Generation Science Standards he discovered the following for </a:t>
            </a:r>
            <a:r>
              <a:rPr lang="en-US" sz="4600" dirty="0" smtClean="0"/>
              <a:t>Grade</a:t>
            </a:r>
            <a:r>
              <a:rPr lang="en-US" sz="4600" dirty="0"/>
              <a:t>:  </a:t>
            </a:r>
            <a:r>
              <a:rPr lang="en-US" sz="4600" dirty="0" smtClean="0"/>
              <a:t>K</a:t>
            </a:r>
            <a:r>
              <a:rPr lang="en-US" sz="4600" dirty="0"/>
              <a:t>-2 </a:t>
            </a:r>
            <a:endParaRPr lang="en-US" sz="4600" b="1" u="sng" dirty="0" smtClean="0">
              <a:hlinkClick r:id="rId4"/>
            </a:endParaRPr>
          </a:p>
          <a:p>
            <a:pPr lvl="1"/>
            <a:r>
              <a:rPr lang="en-US" sz="4800" b="1" u="sng" dirty="0" smtClean="0">
                <a:hlinkClick r:id="rId4"/>
              </a:rPr>
              <a:t>1</a:t>
            </a:r>
            <a:r>
              <a:rPr lang="en-US" sz="4800" b="1" u="sng" dirty="0">
                <a:hlinkClick r:id="rId4"/>
              </a:rPr>
              <a:t>-PS4-3 Waves and Their Applications in Technologies for Information Transfer</a:t>
            </a:r>
            <a:endParaRPr lang="en-US" sz="4800" dirty="0"/>
          </a:p>
          <a:p>
            <a:pPr lvl="1"/>
            <a:r>
              <a:rPr lang="en-US" sz="4800" dirty="0"/>
              <a:t>Plan and conduct investigations to determine the effect of placing objects made with different materials in the path of a beam of light</a:t>
            </a:r>
            <a:r>
              <a:rPr lang="en-US" sz="4800" dirty="0" smtClean="0"/>
              <a:t>.</a:t>
            </a:r>
            <a:endParaRPr lang="en-US" sz="4800" dirty="0"/>
          </a:p>
          <a:p>
            <a:pPr marL="285750" lvl="0" indent="-285750">
              <a:buClr>
                <a:srgbClr val="DC9E1F"/>
              </a:buClr>
              <a:buFont typeface="Arial"/>
              <a:buChar char="•"/>
            </a:pPr>
            <a:r>
              <a:rPr lang="en-US" sz="4800" dirty="0" smtClean="0">
                <a:solidFill>
                  <a:srgbClr val="FFFFFF"/>
                </a:solidFill>
              </a:rPr>
              <a:t>So, Newton </a:t>
            </a:r>
            <a:r>
              <a:rPr lang="en-US" sz="4800" dirty="0">
                <a:solidFill>
                  <a:srgbClr val="FFFFFF"/>
                </a:solidFill>
              </a:rPr>
              <a:t>set up a prism near a window, and when light hit the prism it projected a beautiful color spectrum onto the far wall.  </a:t>
            </a:r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207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4720"/>
            <a:ext cx="2971800" cy="1005840"/>
          </a:xfrm>
        </p:spPr>
        <p:txBody>
          <a:bodyPr/>
          <a:lstStyle/>
          <a:p>
            <a:pPr algn="ctr"/>
            <a:r>
              <a:rPr lang="en-US" dirty="0" smtClean="0"/>
              <a:t>NEWTON’S DIAGRAM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181" r="2118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06880"/>
            <a:ext cx="2971800" cy="324611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To prove that the prism wasn't coloring visible light, he then used another prism to </a:t>
            </a:r>
            <a:r>
              <a:rPr lang="en-US" sz="1800" dirty="0" smtClean="0"/>
              <a:t>refract</a:t>
            </a:r>
            <a:r>
              <a:rPr lang="en-US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light back together again. This caused all the colors to </a:t>
            </a:r>
            <a:r>
              <a:rPr lang="en-US" sz="1800" dirty="0" smtClean="0"/>
              <a:t>join </a:t>
            </a:r>
            <a:r>
              <a:rPr lang="en-US" sz="1800" dirty="0"/>
              <a:t>back together into </a:t>
            </a:r>
            <a:r>
              <a:rPr lang="en-US" sz="1800" dirty="0" smtClean="0"/>
              <a:t>visible</a:t>
            </a:r>
            <a:r>
              <a:rPr lang="en-US" sz="1800" dirty="0"/>
              <a:t>, or white, light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This </a:t>
            </a:r>
            <a:r>
              <a:rPr lang="en-US" sz="1800" dirty="0"/>
              <a:t>image is the </a:t>
            </a:r>
            <a:r>
              <a:rPr lang="en-US" sz="1800" dirty="0" smtClean="0"/>
              <a:t>diagram drawn from </a:t>
            </a:r>
            <a:r>
              <a:rPr lang="en-US" sz="1800" dirty="0"/>
              <a:t>Isaac Newton’s </a:t>
            </a:r>
            <a:r>
              <a:rPr lang="en-US" sz="1800" dirty="0" smtClean="0"/>
              <a:t>experiment.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ray of light is divided into </a:t>
            </a:r>
            <a:r>
              <a:rPr lang="en-US" sz="1800" dirty="0" smtClean="0"/>
              <a:t>the colors of the rainbow </a:t>
            </a:r>
            <a:r>
              <a:rPr lang="en-US" sz="1800" dirty="0"/>
              <a:t>by the first prism (left), and the resulting bundle of </a:t>
            </a:r>
            <a:r>
              <a:rPr lang="en-US" sz="1800" dirty="0" smtClean="0"/>
              <a:t>colored </a:t>
            </a:r>
            <a:r>
              <a:rPr lang="en-US" sz="1800" dirty="0"/>
              <a:t>rays is </a:t>
            </a:r>
            <a:r>
              <a:rPr lang="en-US" sz="1800" dirty="0" smtClean="0"/>
              <a:t>joined back </a:t>
            </a:r>
            <a:r>
              <a:rPr lang="en-US" sz="1800" dirty="0"/>
              <a:t>into white light by the </a:t>
            </a:r>
            <a:r>
              <a:rPr lang="en-US" sz="1800" dirty="0" smtClean="0"/>
              <a:t>second prism.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440</TotalTime>
  <Words>1256</Words>
  <Application>Microsoft Macintosh PowerPoint</Application>
  <PresentationFormat>On-screen Show (4:3)</PresentationFormat>
  <Paragraphs>138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Horizon</vt:lpstr>
      <vt:lpstr>PowerPoint Presentation</vt:lpstr>
      <vt:lpstr>PROCEDURE</vt:lpstr>
      <vt:lpstr>PowerPoint Presentation</vt:lpstr>
      <vt:lpstr>All the colors of the rainbow</vt:lpstr>
      <vt:lpstr>THE COLOR WHEEL </vt:lpstr>
      <vt:lpstr>   LIGHT  </vt:lpstr>
      <vt:lpstr>SIR ISAAC NEWTON  (that’s who)  </vt:lpstr>
      <vt:lpstr>NEWTON’S EXPERIMENT and NGSS  (Next Generation Science Standards) </vt:lpstr>
      <vt:lpstr>NEWTON’S DIAGRAM </vt:lpstr>
      <vt:lpstr>NEWTON’S COLOR CIRCLE </vt:lpstr>
      <vt:lpstr>THE COLOR WHEEL </vt:lpstr>
      <vt:lpstr>THE MODERN COLOR WHEEL </vt:lpstr>
      <vt:lpstr>  USING THE COLORS OF THE RAINBOW  TO CREATE PATTERN </vt:lpstr>
      <vt:lpstr>Procedure</vt:lpstr>
      <vt:lpstr>PowerPoint Presentation</vt:lpstr>
      <vt:lpstr>The Visual and Performing arts standards</vt:lpstr>
      <vt:lpstr>The Visual and Performing arts standards</vt:lpstr>
      <vt:lpstr>The Visual and Performing arts standards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Dojka</dc:creator>
  <cp:lastModifiedBy>Bill Funkhouser</cp:lastModifiedBy>
  <cp:revision>35</cp:revision>
  <dcterms:created xsi:type="dcterms:W3CDTF">2017-04-21T18:12:24Z</dcterms:created>
  <dcterms:modified xsi:type="dcterms:W3CDTF">2017-05-04T22:07:56Z</dcterms:modified>
</cp:coreProperties>
</file>